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97"/>
  </p:notesMasterIdLst>
  <p:sldIdLst>
    <p:sldId id="256" r:id="rId2"/>
    <p:sldId id="386" r:id="rId3"/>
    <p:sldId id="323" r:id="rId4"/>
    <p:sldId id="369"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85" r:id="rId20"/>
    <p:sldId id="258" r:id="rId21"/>
    <p:sldId id="259" r:id="rId22"/>
    <p:sldId id="260" r:id="rId23"/>
    <p:sldId id="261" r:id="rId24"/>
    <p:sldId id="262" r:id="rId25"/>
    <p:sldId id="263" r:id="rId26"/>
    <p:sldId id="264" r:id="rId27"/>
    <p:sldId id="265" r:id="rId28"/>
    <p:sldId id="266" r:id="rId29"/>
    <p:sldId id="268" r:id="rId30"/>
    <p:sldId id="269" r:id="rId31"/>
    <p:sldId id="270" r:id="rId32"/>
    <p:sldId id="271" r:id="rId33"/>
    <p:sldId id="370" r:id="rId34"/>
    <p:sldId id="384" r:id="rId35"/>
    <p:sldId id="372" r:id="rId36"/>
    <p:sldId id="373" r:id="rId37"/>
    <p:sldId id="374" r:id="rId38"/>
    <p:sldId id="375" r:id="rId39"/>
    <p:sldId id="376" r:id="rId40"/>
    <p:sldId id="377" r:id="rId41"/>
    <p:sldId id="380" r:id="rId42"/>
    <p:sldId id="381" r:id="rId43"/>
    <p:sldId id="379" r:id="rId44"/>
    <p:sldId id="383" r:id="rId45"/>
    <p:sldId id="328" r:id="rId46"/>
    <p:sldId id="272" r:id="rId47"/>
    <p:sldId id="275" r:id="rId48"/>
    <p:sldId id="276" r:id="rId49"/>
    <p:sldId id="277" r:id="rId50"/>
    <p:sldId id="278" r:id="rId51"/>
    <p:sldId id="279" r:id="rId52"/>
    <p:sldId id="280" r:id="rId53"/>
    <p:sldId id="281" r:id="rId54"/>
    <p:sldId id="282" r:id="rId55"/>
    <p:sldId id="283" r:id="rId56"/>
    <p:sldId id="284" r:id="rId57"/>
    <p:sldId id="285" r:id="rId58"/>
    <p:sldId id="286" r:id="rId59"/>
    <p:sldId id="287" r:id="rId60"/>
    <p:sldId id="288" r:id="rId61"/>
    <p:sldId id="327" r:id="rId62"/>
    <p:sldId id="289" r:id="rId63"/>
    <p:sldId id="291" r:id="rId64"/>
    <p:sldId id="292" r:id="rId65"/>
    <p:sldId id="293" r:id="rId66"/>
    <p:sldId id="294" r:id="rId67"/>
    <p:sldId id="295" r:id="rId68"/>
    <p:sldId id="296" r:id="rId69"/>
    <p:sldId id="297" r:id="rId70"/>
    <p:sldId id="298" r:id="rId71"/>
    <p:sldId id="299" r:id="rId72"/>
    <p:sldId id="300" r:id="rId73"/>
    <p:sldId id="301" r:id="rId74"/>
    <p:sldId id="302" r:id="rId75"/>
    <p:sldId id="303" r:id="rId76"/>
    <p:sldId id="326" r:id="rId77"/>
    <p:sldId id="305" r:id="rId78"/>
    <p:sldId id="306" r:id="rId79"/>
    <p:sldId id="307" r:id="rId80"/>
    <p:sldId id="308" r:id="rId81"/>
    <p:sldId id="309" r:id="rId82"/>
    <p:sldId id="310" r:id="rId83"/>
    <p:sldId id="311" r:id="rId84"/>
    <p:sldId id="312" r:id="rId85"/>
    <p:sldId id="313" r:id="rId86"/>
    <p:sldId id="314" r:id="rId87"/>
    <p:sldId id="315" r:id="rId88"/>
    <p:sldId id="316" r:id="rId89"/>
    <p:sldId id="317" r:id="rId90"/>
    <p:sldId id="318" r:id="rId91"/>
    <p:sldId id="319" r:id="rId92"/>
    <p:sldId id="320" r:id="rId93"/>
    <p:sldId id="321" r:id="rId94"/>
    <p:sldId id="322" r:id="rId95"/>
    <p:sldId id="354"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4"/>
    <p:restoredTop sz="94663"/>
  </p:normalViewPr>
  <p:slideViewPr>
    <p:cSldViewPr snapToGrid="0" snapToObjects="1">
      <p:cViewPr varScale="1">
        <p:scale>
          <a:sx n="112" d="100"/>
          <a:sy n="112" d="100"/>
        </p:scale>
        <p:origin x="6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FAEF80-366A-FF40-A24C-6EFF54B09AAC}" type="datetimeFigureOut">
              <a:rPr lang="en-US" smtClean="0"/>
              <a:t>8/24/20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492FE-C4A5-A34C-A673-BE695A13D372}" type="slidenum">
              <a:rPr lang="en-US" smtClean="0"/>
              <a:t>‹#›</a:t>
            </a:fld>
            <a:endParaRPr lang="en-US"/>
          </a:p>
        </p:txBody>
      </p:sp>
    </p:spTree>
    <p:extLst>
      <p:ext uri="{BB962C8B-B14F-4D97-AF65-F5344CB8AC3E}">
        <p14:creationId xmlns:p14="http://schemas.microsoft.com/office/powerpoint/2010/main" val="135953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F492FE-C4A5-A34C-A673-BE695A13D372}" type="slidenum">
              <a:rPr lang="en-US" smtClean="0"/>
              <a:t>24</a:t>
            </a:fld>
            <a:endParaRPr lang="en-US"/>
          </a:p>
        </p:txBody>
      </p:sp>
    </p:spTree>
    <p:extLst>
      <p:ext uri="{BB962C8B-B14F-4D97-AF65-F5344CB8AC3E}">
        <p14:creationId xmlns:p14="http://schemas.microsoft.com/office/powerpoint/2010/main" val="212249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AEC442-B4A1-F24B-96F6-E96F8ED90A02}" type="slidenum">
              <a:rPr lang="en-US" smtClean="0"/>
              <a:t>95</a:t>
            </a:fld>
            <a:endParaRPr lang="en-US"/>
          </a:p>
        </p:txBody>
      </p:sp>
    </p:spTree>
    <p:extLst>
      <p:ext uri="{BB962C8B-B14F-4D97-AF65-F5344CB8AC3E}">
        <p14:creationId xmlns:p14="http://schemas.microsoft.com/office/powerpoint/2010/main" val="1161801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8/24/20</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08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8/24/20</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05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8/24/20</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06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8/24/20</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04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8/24/20</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754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8/24/20</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6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8/24/20</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31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dirty="0"/>
              <a:t>Click to edit Master title style</a:t>
            </a: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71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8/24/20</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464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8/24/20</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96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8/24/20</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34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8/24/20</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35031880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rringtoncrisp.com/"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hyperlink" Target="https://www.carringtoncrisp.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7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7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7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8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8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8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9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9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9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carringtoncrisp.com/" TargetMode="Externa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9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s://www.carringtoncrisp.com/"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902DCBF-417E-4D37-A33B-481302A89479}"/>
              </a:ext>
            </a:extLst>
          </p:cNvPr>
          <p:cNvPicPr>
            <a:picLocks noChangeAspect="1"/>
          </p:cNvPicPr>
          <p:nvPr/>
        </p:nvPicPr>
        <p:blipFill rotWithShape="1">
          <a:blip r:embed="rId2"/>
          <a:srcRect l="2" t="1291" r="-3" b="25274"/>
          <a:stretch/>
        </p:blipFill>
        <p:spPr>
          <a:xfrm>
            <a:off x="-2307" y="10"/>
            <a:ext cx="12188932" cy="5102020"/>
          </a:xfrm>
          <a:prstGeom prst="rect">
            <a:avLst/>
          </a:prstGeom>
        </p:spPr>
      </p:pic>
      <p:sp>
        <p:nvSpPr>
          <p:cNvPr id="11" name="Rectangle 10">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A8A9DD-36A0-AB49-9971-8E6F63217BF5}"/>
              </a:ext>
            </a:extLst>
          </p:cNvPr>
          <p:cNvSpPr/>
          <p:nvPr/>
        </p:nvSpPr>
        <p:spPr>
          <a:xfrm>
            <a:off x="-2307" y="5102030"/>
            <a:ext cx="12194307" cy="199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8E6AE-767D-A741-934D-2F47E49DB832}"/>
              </a:ext>
            </a:extLst>
          </p:cNvPr>
          <p:cNvSpPr>
            <a:spLocks noGrp="1"/>
          </p:cNvSpPr>
          <p:nvPr>
            <p:ph type="ctrTitle"/>
          </p:nvPr>
        </p:nvSpPr>
        <p:spPr>
          <a:xfrm>
            <a:off x="706120" y="1050938"/>
            <a:ext cx="11240518" cy="1701570"/>
          </a:xfrm>
        </p:spPr>
        <p:txBody>
          <a:bodyPr anchor="b">
            <a:normAutofit/>
          </a:bodyPr>
          <a:lstStyle/>
          <a:p>
            <a:pPr algn="l"/>
            <a:r>
              <a:rPr lang="en-US" sz="4400" dirty="0"/>
              <a:t>See the Future </a:t>
            </a:r>
            <a:br>
              <a:rPr lang="en-US" sz="4400" dirty="0"/>
            </a:br>
            <a:r>
              <a:rPr lang="en-US" sz="4400" dirty="0"/>
              <a:t>– a report on future trends in business education</a:t>
            </a:r>
          </a:p>
        </p:txBody>
      </p:sp>
      <p:sp>
        <p:nvSpPr>
          <p:cNvPr id="3" name="Subtitle 2">
            <a:extLst>
              <a:ext uri="{FF2B5EF4-FFF2-40B4-BE49-F238E27FC236}">
                <a16:creationId xmlns:a16="http://schemas.microsoft.com/office/drawing/2014/main" id="{00FE8CE8-D36C-1D43-97C7-0BD45947FC25}"/>
              </a:ext>
            </a:extLst>
          </p:cNvPr>
          <p:cNvSpPr>
            <a:spLocks noGrp="1"/>
          </p:cNvSpPr>
          <p:nvPr>
            <p:ph type="subTitle" idx="1"/>
          </p:nvPr>
        </p:nvSpPr>
        <p:spPr>
          <a:xfrm>
            <a:off x="706120" y="2809263"/>
            <a:ext cx="9650867" cy="646785"/>
          </a:xfrm>
        </p:spPr>
        <p:txBody>
          <a:bodyPr>
            <a:normAutofit fontScale="85000" lnSpcReduction="20000"/>
          </a:bodyPr>
          <a:lstStyle/>
          <a:p>
            <a:pPr algn="l"/>
            <a:r>
              <a:rPr lang="en-US" sz="2000" dirty="0"/>
              <a:t>Data from the total sample of students, faculty and professional staff and employers and splits of student respondents covering the views of undergraduates and postgraduates, women and men and by location of respondent</a:t>
            </a:r>
          </a:p>
        </p:txBody>
      </p:sp>
      <p:pic>
        <p:nvPicPr>
          <p:cNvPr id="7" name="Picture 6" descr="CC-Logo.jpg">
            <a:hlinkClick r:id="rId3"/>
            <a:extLst>
              <a:ext uri="{FF2B5EF4-FFF2-40B4-BE49-F238E27FC236}">
                <a16:creationId xmlns:a16="http://schemas.microsoft.com/office/drawing/2014/main" id="{746317A1-3095-8946-AF3B-05A73F895DBE}"/>
              </a:ext>
            </a:extLst>
          </p:cNvPr>
          <p:cNvPicPr>
            <a:picLocks noChangeAspect="1"/>
          </p:cNvPicPr>
          <p:nvPr/>
        </p:nvPicPr>
        <p:blipFill>
          <a:blip r:embed="rId4"/>
          <a:stretch>
            <a:fillRect/>
          </a:stretch>
        </p:blipFill>
        <p:spPr>
          <a:xfrm>
            <a:off x="7049770" y="5928277"/>
            <a:ext cx="1655598" cy="618424"/>
          </a:xfrm>
          <a:prstGeom prst="rect">
            <a:avLst/>
          </a:prstGeom>
        </p:spPr>
      </p:pic>
      <p:pic>
        <p:nvPicPr>
          <p:cNvPr id="8" name="Picture 7" descr="EFMDLogo2013.jpg">
            <a:extLst>
              <a:ext uri="{FF2B5EF4-FFF2-40B4-BE49-F238E27FC236}">
                <a16:creationId xmlns:a16="http://schemas.microsoft.com/office/drawing/2014/main" id="{528CB53A-C00D-3144-9CAF-1A1BA7E3458E}"/>
              </a:ext>
            </a:extLst>
          </p:cNvPr>
          <p:cNvPicPr>
            <a:picLocks noChangeAspect="1"/>
          </p:cNvPicPr>
          <p:nvPr/>
        </p:nvPicPr>
        <p:blipFill>
          <a:blip r:embed="rId5"/>
          <a:stretch>
            <a:fillRect/>
          </a:stretch>
        </p:blipFill>
        <p:spPr>
          <a:xfrm>
            <a:off x="9223969" y="5500199"/>
            <a:ext cx="797601" cy="1047528"/>
          </a:xfrm>
          <a:prstGeom prst="rect">
            <a:avLst/>
          </a:prstGeom>
        </p:spPr>
      </p:pic>
      <p:pic>
        <p:nvPicPr>
          <p:cNvPr id="10" name="Picture 9" descr="A close up of a logo&#10;&#10;Description automatically generated">
            <a:extLst>
              <a:ext uri="{FF2B5EF4-FFF2-40B4-BE49-F238E27FC236}">
                <a16:creationId xmlns:a16="http://schemas.microsoft.com/office/drawing/2014/main" id="{E70BD7AA-4A7F-FE4B-8D48-815CB584F099}"/>
              </a:ext>
            </a:extLst>
          </p:cNvPr>
          <p:cNvPicPr>
            <a:picLocks noChangeAspect="1"/>
          </p:cNvPicPr>
          <p:nvPr/>
        </p:nvPicPr>
        <p:blipFill>
          <a:blip r:embed="rId6"/>
          <a:stretch>
            <a:fillRect/>
          </a:stretch>
        </p:blipFill>
        <p:spPr>
          <a:xfrm>
            <a:off x="10709771" y="5635307"/>
            <a:ext cx="912420" cy="912420"/>
          </a:xfrm>
          <a:prstGeom prst="rect">
            <a:avLst/>
          </a:prstGeom>
        </p:spPr>
      </p:pic>
    </p:spTree>
    <p:extLst>
      <p:ext uri="{BB962C8B-B14F-4D97-AF65-F5344CB8AC3E}">
        <p14:creationId xmlns:p14="http://schemas.microsoft.com/office/powerpoint/2010/main" val="20328581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870646"/>
            <a:ext cx="3296589" cy="936649"/>
          </a:xfrm>
        </p:spPr>
        <p:txBody>
          <a:bodyPr vert="horz" lIns="91440" tIns="45720" rIns="91440" bIns="45720" rtlCol="0" anchor="t">
            <a:normAutofit/>
          </a:bodyPr>
          <a:lstStyle/>
          <a:p>
            <a:r>
              <a:rPr lang="en-US" sz="2800" kern="1200" dirty="0">
                <a:solidFill>
                  <a:schemeClr val="tx1"/>
                </a:solidFill>
                <a:latin typeface="+mj-lt"/>
                <a:ea typeface="+mj-ea"/>
                <a:cs typeface="+mj-cs"/>
              </a:rPr>
              <a:t>Important information in rankings</a:t>
            </a:r>
          </a:p>
        </p:txBody>
      </p:sp>
      <p:sp>
        <p:nvSpPr>
          <p:cNvPr id="9" name="TextBox 8">
            <a:extLst>
              <a:ext uri="{FF2B5EF4-FFF2-40B4-BE49-F238E27FC236}">
                <a16:creationId xmlns:a16="http://schemas.microsoft.com/office/drawing/2014/main" id="{EF1359C9-500E-2543-BD3D-7708D68C40FD}"/>
              </a:ext>
            </a:extLst>
          </p:cNvPr>
          <p:cNvSpPr txBox="1"/>
          <p:nvPr/>
        </p:nvSpPr>
        <p:spPr>
          <a:xfrm>
            <a:off x="874815" y="1845948"/>
            <a:ext cx="3383387" cy="2246769"/>
          </a:xfrm>
          <a:prstGeom prst="rect">
            <a:avLst/>
          </a:prstGeom>
          <a:noFill/>
        </p:spPr>
        <p:txBody>
          <a:bodyPr wrap="square" rtlCol="0">
            <a:spAutoFit/>
          </a:bodyPr>
          <a:lstStyle/>
          <a:p>
            <a:r>
              <a:rPr lang="en-GB" sz="1400" dirty="0"/>
              <a:t>Students say the most important metric contributing to rankings should be the ‘Percentage of students employed within six months of graduation</a:t>
            </a:r>
            <a:r>
              <a:rPr lang="en-US" sz="1400" dirty="0"/>
              <a:t>’.  ‘</a:t>
            </a:r>
            <a:r>
              <a:rPr lang="en-GB" sz="1400" dirty="0"/>
              <a:t>Salary increase of graduates within a few years of graduation</a:t>
            </a:r>
            <a:r>
              <a:rPr lang="en-GB" sz="1400" dirty="0">
                <a:solidFill>
                  <a:srgbClr val="000000"/>
                </a:solidFill>
              </a:rPr>
              <a:t>’ is also important.</a:t>
            </a:r>
          </a:p>
          <a:p>
            <a:r>
              <a:rPr lang="en-GB" sz="1400" dirty="0">
                <a:solidFill>
                  <a:srgbClr val="000000"/>
                </a:solidFill>
              </a:rPr>
              <a:t>Least important is the ‘</a:t>
            </a:r>
            <a:r>
              <a:rPr lang="en-GB" sz="1400" dirty="0"/>
              <a:t>Percentage of women faculty teaching on business degrees</a:t>
            </a:r>
            <a:r>
              <a:rPr lang="en-GB" sz="1400" dirty="0">
                <a:solidFill>
                  <a:srgbClr val="000000"/>
                </a:solidFill>
              </a:rPr>
              <a:t>’.</a:t>
            </a:r>
            <a:endParaRPr lang="en-GB" sz="1400" dirty="0">
              <a:solidFill>
                <a:srgbClr val="000000"/>
              </a:solidFill>
              <a:latin typeface="Calibri" panose="020F0502020204030204" pitchFamily="34" charset="0"/>
            </a:endParaRPr>
          </a:p>
        </p:txBody>
      </p:sp>
      <p:pic>
        <p:nvPicPr>
          <p:cNvPr id="11" name="Picture 10" descr="CC-Logo.jpg">
            <a:hlinkClick r:id="rId2"/>
            <a:extLst>
              <a:ext uri="{FF2B5EF4-FFF2-40B4-BE49-F238E27FC236}">
                <a16:creationId xmlns:a16="http://schemas.microsoft.com/office/drawing/2014/main" id="{0EE15C72-12D1-634B-938A-B4F696B0281A}"/>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B48C0D85-EF59-F247-8826-0DE4FC0CC133}"/>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202D5A94-3CBB-EE4F-B913-D572AF7A68C7}"/>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4" name="Table 3">
            <a:extLst>
              <a:ext uri="{FF2B5EF4-FFF2-40B4-BE49-F238E27FC236}">
                <a16:creationId xmlns:a16="http://schemas.microsoft.com/office/drawing/2014/main" id="{4C71164C-24E1-6E48-A2F2-5EEE2923BAF2}"/>
              </a:ext>
            </a:extLst>
          </p:cNvPr>
          <p:cNvGraphicFramePr>
            <a:graphicFrameLocks noGrp="1"/>
          </p:cNvGraphicFramePr>
          <p:nvPr>
            <p:extLst>
              <p:ext uri="{D42A27DB-BD31-4B8C-83A1-F6EECF244321}">
                <p14:modId xmlns:p14="http://schemas.microsoft.com/office/powerpoint/2010/main" val="2847627070"/>
              </p:ext>
            </p:extLst>
          </p:nvPr>
        </p:nvGraphicFramePr>
        <p:xfrm>
          <a:off x="5246370" y="870646"/>
          <a:ext cx="6070815" cy="5116707"/>
        </p:xfrm>
        <a:graphic>
          <a:graphicData uri="http://schemas.openxmlformats.org/drawingml/2006/table">
            <a:tbl>
              <a:tblPr>
                <a:tableStyleId>{5C22544A-7EE6-4342-B048-85BDC9FD1C3A}</a:tableStyleId>
              </a:tblPr>
              <a:tblGrid>
                <a:gridCol w="5154930">
                  <a:extLst>
                    <a:ext uri="{9D8B030D-6E8A-4147-A177-3AD203B41FA5}">
                      <a16:colId xmlns:a16="http://schemas.microsoft.com/office/drawing/2014/main" val="1563341955"/>
                    </a:ext>
                  </a:extLst>
                </a:gridCol>
                <a:gridCol w="915885">
                  <a:extLst>
                    <a:ext uri="{9D8B030D-6E8A-4147-A177-3AD203B41FA5}">
                      <a16:colId xmlns:a16="http://schemas.microsoft.com/office/drawing/2014/main" val="2324035245"/>
                    </a:ext>
                  </a:extLst>
                </a:gridCol>
              </a:tblGrid>
              <a:tr h="376558">
                <a:tc>
                  <a:txBody>
                    <a:bodyPr/>
                    <a:lstStyle/>
                    <a:p>
                      <a:pPr algn="l" fontAlgn="b"/>
                      <a:r>
                        <a:rPr lang="en-GB" sz="1400" u="none" strike="noStrike" dirty="0">
                          <a:effectLst/>
                        </a:rPr>
                        <a:t>Salary increase of graduates within a few years of graduation</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40.10%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077377278"/>
                  </a:ext>
                </a:extLst>
              </a:tr>
              <a:tr h="292879">
                <a:tc>
                  <a:txBody>
                    <a:bodyPr/>
                    <a:lstStyle/>
                    <a:p>
                      <a:pPr algn="l" fontAlgn="b"/>
                      <a:r>
                        <a:rPr lang="en-GB" sz="1400" u="none" strike="noStrike">
                          <a:effectLst/>
                        </a:rPr>
                        <a:t>Percentage of women studying on business degrees</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13.60%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720183917"/>
                  </a:ext>
                </a:extLst>
              </a:tr>
              <a:tr h="334718">
                <a:tc>
                  <a:txBody>
                    <a:bodyPr/>
                    <a:lstStyle/>
                    <a:p>
                      <a:pPr algn="l" fontAlgn="b"/>
                      <a:r>
                        <a:rPr lang="en-GB" sz="1400" u="none" strike="noStrike" dirty="0">
                          <a:effectLst/>
                        </a:rPr>
                        <a:t>Percentage of women faculty teaching on business degrees</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12.10%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512764156"/>
                  </a:ext>
                </a:extLst>
              </a:tr>
              <a:tr h="334718">
                <a:tc>
                  <a:txBody>
                    <a:bodyPr/>
                    <a:lstStyle/>
                    <a:p>
                      <a:pPr algn="l" fontAlgn="b"/>
                      <a:r>
                        <a:rPr lang="en-GB" sz="1400" u="none" strike="noStrike">
                          <a:effectLst/>
                        </a:rPr>
                        <a:t>Number of high quality research papers published by school faculty</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21.50%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570433661"/>
                  </a:ext>
                </a:extLst>
              </a:tr>
              <a:tr h="251039">
                <a:tc>
                  <a:txBody>
                    <a:bodyPr/>
                    <a:lstStyle/>
                    <a:p>
                      <a:pPr algn="l" fontAlgn="b"/>
                      <a:r>
                        <a:rPr lang="en-GB" sz="1400" u="none" strike="noStrike">
                          <a:effectLst/>
                        </a:rPr>
                        <a:t>Impact of the school in its local community</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21.00%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4242194878"/>
                  </a:ext>
                </a:extLst>
              </a:tr>
              <a:tr h="543917">
                <a:tc>
                  <a:txBody>
                    <a:bodyPr/>
                    <a:lstStyle/>
                    <a:p>
                      <a:pPr algn="l" fontAlgn="b"/>
                      <a:r>
                        <a:rPr lang="en-GB" sz="1400" u="none" strike="noStrike" dirty="0">
                          <a:effectLst/>
                        </a:rPr>
                        <a:t>Incorporation of the UNs Sustainable Development Goals into the curriculum and the operation of the school</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12.60%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473204870"/>
                  </a:ext>
                </a:extLst>
              </a:tr>
              <a:tr h="167359">
                <a:tc>
                  <a:txBody>
                    <a:bodyPr/>
                    <a:lstStyle/>
                    <a:p>
                      <a:pPr algn="l" fontAlgn="b"/>
                      <a:r>
                        <a:rPr lang="en-GB" sz="1400" u="none" strike="noStrike">
                          <a:effectLst/>
                        </a:rPr>
                        <a:t>Employers ratings of the school</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38.00%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03590417"/>
                  </a:ext>
                </a:extLst>
              </a:tr>
              <a:tr h="334718">
                <a:tc>
                  <a:txBody>
                    <a:bodyPr/>
                    <a:lstStyle/>
                    <a:p>
                      <a:pPr algn="l" fontAlgn="b"/>
                      <a:r>
                        <a:rPr lang="en-GB" sz="1400" u="none" strike="noStrike">
                          <a:effectLst/>
                        </a:rPr>
                        <a:t>Percentage of students employed within six months of graduation</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55.50%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596519413"/>
                  </a:ext>
                </a:extLst>
              </a:tr>
              <a:tr h="209199">
                <a:tc>
                  <a:txBody>
                    <a:bodyPr/>
                    <a:lstStyle/>
                    <a:p>
                      <a:pPr algn="l" fontAlgn="b"/>
                      <a:r>
                        <a:rPr lang="en-GB" sz="1400" u="none" strike="noStrike">
                          <a:effectLst/>
                        </a:rPr>
                        <a:t>Percentage of international students</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13.60%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77188113"/>
                  </a:ext>
                </a:extLst>
              </a:tr>
              <a:tr h="418398">
                <a:tc>
                  <a:txBody>
                    <a:bodyPr/>
                    <a:lstStyle/>
                    <a:p>
                      <a:pPr algn="l" fontAlgn="b"/>
                      <a:r>
                        <a:rPr lang="en-GB" sz="1400" u="none" strike="noStrike">
                          <a:effectLst/>
                        </a:rPr>
                        <a:t>Percentage of students having an international study experience during their degree</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21.80%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150524715"/>
                  </a:ext>
                </a:extLst>
              </a:tr>
              <a:tr h="543917">
                <a:tc>
                  <a:txBody>
                    <a:bodyPr/>
                    <a:lstStyle/>
                    <a:p>
                      <a:pPr algn="l" fontAlgn="b"/>
                      <a:r>
                        <a:rPr lang="en-GB" sz="1400" u="none" strike="noStrike">
                          <a:effectLst/>
                        </a:rPr>
                        <a:t>Percentage of students having an internship/placement of more than one month during their degree</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38.80%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877887256"/>
                  </a:ext>
                </a:extLst>
              </a:tr>
              <a:tr h="543917">
                <a:tc>
                  <a:txBody>
                    <a:bodyPr/>
                    <a:lstStyle/>
                    <a:p>
                      <a:pPr algn="l" fontAlgn="b"/>
                      <a:r>
                        <a:rPr lang="en-GB" sz="1400" u="none" strike="noStrike">
                          <a:effectLst/>
                        </a:rPr>
                        <a:t>Number and value of scholarships provided to students from underprivileged backgrounds</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dirty="0">
                          <a:effectLst/>
                        </a:rPr>
                        <a:t>16.60%</a:t>
                      </a:r>
                      <a:endParaRPr lang="en-GB" sz="14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861400693"/>
                  </a:ext>
                </a:extLst>
              </a:tr>
            </a:tbl>
          </a:graphicData>
        </a:graphic>
      </p:graphicFrame>
    </p:spTree>
    <p:extLst>
      <p:ext uri="{BB962C8B-B14F-4D97-AF65-F5344CB8AC3E}">
        <p14:creationId xmlns:p14="http://schemas.microsoft.com/office/powerpoint/2010/main" val="4239547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6" y="1242551"/>
            <a:ext cx="3851127" cy="1149076"/>
          </a:xfrm>
        </p:spPr>
        <p:txBody>
          <a:bodyPr vert="horz" lIns="91440" tIns="45720" rIns="91440" bIns="45720" rtlCol="0" anchor="t">
            <a:normAutofit fontScale="90000"/>
          </a:bodyPr>
          <a:lstStyle/>
          <a:p>
            <a:r>
              <a:rPr lang="en-US" sz="4000" kern="1200" dirty="0">
                <a:solidFill>
                  <a:schemeClr val="tx1"/>
                </a:solidFill>
                <a:latin typeface="+mj-lt"/>
                <a:ea typeface="+mj-ea"/>
                <a:cs typeface="+mj-cs"/>
              </a:rPr>
              <a:t>Qualifications considered</a:t>
            </a:r>
          </a:p>
        </p:txBody>
      </p:sp>
      <p:sp>
        <p:nvSpPr>
          <p:cNvPr id="10" name="TextBox 9">
            <a:extLst>
              <a:ext uri="{FF2B5EF4-FFF2-40B4-BE49-F238E27FC236}">
                <a16:creationId xmlns:a16="http://schemas.microsoft.com/office/drawing/2014/main" id="{6E064242-01C6-9C4D-830C-9119C22B701E}"/>
              </a:ext>
            </a:extLst>
          </p:cNvPr>
          <p:cNvSpPr txBox="1"/>
          <p:nvPr/>
        </p:nvSpPr>
        <p:spPr>
          <a:xfrm>
            <a:off x="874816" y="2391627"/>
            <a:ext cx="4083433" cy="1815882"/>
          </a:xfrm>
          <a:prstGeom prst="rect">
            <a:avLst/>
          </a:prstGeom>
          <a:noFill/>
        </p:spPr>
        <p:txBody>
          <a:bodyPr wrap="square" rtlCol="0">
            <a:spAutoFit/>
          </a:bodyPr>
          <a:lstStyle/>
          <a:p>
            <a:r>
              <a:rPr lang="en-GB" sz="1600" dirty="0"/>
              <a:t>Other than a traditional on campus degree, students indicate they are most likely to consider ‘Industry certification, e.g. Microsoft/Cisco IT certification, Project Management, etc.’ or an online degree.</a:t>
            </a:r>
            <a:endParaRPr lang="en-GB" sz="1600" dirty="0">
              <a:solidFill>
                <a:srgbClr val="000000"/>
              </a:solidFill>
              <a:latin typeface="Calibri" panose="020F0502020204030204" pitchFamily="34" charset="0"/>
            </a:endParaRPr>
          </a:p>
          <a:p>
            <a:endParaRPr lang="en-US" sz="1600" dirty="0"/>
          </a:p>
        </p:txBody>
      </p:sp>
      <p:pic>
        <p:nvPicPr>
          <p:cNvPr id="12" name="Picture 11" descr="CC-Logo.jpg">
            <a:hlinkClick r:id="rId2"/>
            <a:extLst>
              <a:ext uri="{FF2B5EF4-FFF2-40B4-BE49-F238E27FC236}">
                <a16:creationId xmlns:a16="http://schemas.microsoft.com/office/drawing/2014/main" id="{12DBF3A0-D54C-1649-B8E1-0F2217C3632D}"/>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22D9869E-B31D-4644-8D50-EF028211B40F}"/>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32118770-14E2-3F44-A74B-299F5DCDDC6F}"/>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3" name="Table 2">
            <a:extLst>
              <a:ext uri="{FF2B5EF4-FFF2-40B4-BE49-F238E27FC236}">
                <a16:creationId xmlns:a16="http://schemas.microsoft.com/office/drawing/2014/main" id="{978A25A4-30F4-B346-A541-462427846BB4}"/>
              </a:ext>
            </a:extLst>
          </p:cNvPr>
          <p:cNvGraphicFramePr>
            <a:graphicFrameLocks noGrp="1"/>
          </p:cNvGraphicFramePr>
          <p:nvPr>
            <p:extLst>
              <p:ext uri="{D42A27DB-BD31-4B8C-83A1-F6EECF244321}">
                <p14:modId xmlns:p14="http://schemas.microsoft.com/office/powerpoint/2010/main" val="2615315139"/>
              </p:ext>
            </p:extLst>
          </p:nvPr>
        </p:nvGraphicFramePr>
        <p:xfrm>
          <a:off x="5485781" y="1258186"/>
          <a:ext cx="5718072" cy="2773864"/>
        </p:xfrm>
        <a:graphic>
          <a:graphicData uri="http://schemas.openxmlformats.org/drawingml/2006/table">
            <a:tbl>
              <a:tblPr>
                <a:tableStyleId>{5C22544A-7EE6-4342-B048-85BDC9FD1C3A}</a:tableStyleId>
              </a:tblPr>
              <a:tblGrid>
                <a:gridCol w="4494012">
                  <a:extLst>
                    <a:ext uri="{9D8B030D-6E8A-4147-A177-3AD203B41FA5}">
                      <a16:colId xmlns:a16="http://schemas.microsoft.com/office/drawing/2014/main" val="1432479996"/>
                    </a:ext>
                  </a:extLst>
                </a:gridCol>
                <a:gridCol w="1224060">
                  <a:extLst>
                    <a:ext uri="{9D8B030D-6E8A-4147-A177-3AD203B41FA5}">
                      <a16:colId xmlns:a16="http://schemas.microsoft.com/office/drawing/2014/main" val="3094389005"/>
                    </a:ext>
                  </a:extLst>
                </a:gridCol>
              </a:tblGrid>
              <a:tr h="300092">
                <a:tc>
                  <a:txBody>
                    <a:bodyPr/>
                    <a:lstStyle/>
                    <a:p>
                      <a:pPr algn="l" fontAlgn="b"/>
                      <a:r>
                        <a:rPr lang="en-GB" sz="1400" u="none" strike="noStrike">
                          <a:effectLst/>
                        </a:rPr>
                        <a:t>Online degree</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46.27%</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273292282"/>
                  </a:ext>
                </a:extLst>
              </a:tr>
              <a:tr h="300092">
                <a:tc>
                  <a:txBody>
                    <a:bodyPr/>
                    <a:lstStyle/>
                    <a:p>
                      <a:pPr algn="l" fontAlgn="b"/>
                      <a:r>
                        <a:rPr lang="en-GB" sz="1400" u="none" strike="noStrike">
                          <a:effectLst/>
                        </a:rPr>
                        <a:t>Micromaster</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15.05%</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264663865"/>
                  </a:ext>
                </a:extLst>
              </a:tr>
              <a:tr h="300092">
                <a:tc>
                  <a:txBody>
                    <a:bodyPr/>
                    <a:lstStyle/>
                    <a:p>
                      <a:pPr algn="l" fontAlgn="b"/>
                      <a:r>
                        <a:rPr lang="en-GB" sz="1400" u="none" strike="noStrike">
                          <a:effectLst/>
                        </a:rPr>
                        <a:t>Digital badge</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20.90%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059290258"/>
                  </a:ext>
                </a:extLst>
              </a:tr>
              <a:tr h="389480">
                <a:tc>
                  <a:txBody>
                    <a:bodyPr/>
                    <a:lstStyle/>
                    <a:p>
                      <a:pPr algn="l" fontAlgn="b"/>
                      <a:r>
                        <a:rPr lang="en-GB" sz="1400" u="none" strike="noStrike">
                          <a:effectLst/>
                        </a:rPr>
                        <a:t>Short course, non-degree programmes</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33.96%</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454825630"/>
                  </a:ext>
                </a:extLst>
              </a:tr>
              <a:tr h="706056">
                <a:tc>
                  <a:txBody>
                    <a:bodyPr/>
                    <a:lstStyle/>
                    <a:p>
                      <a:pPr algn="l" fontAlgn="b"/>
                      <a:r>
                        <a:rPr lang="en-GB" sz="1400" u="none" strike="noStrike" dirty="0">
                          <a:effectLst/>
                        </a:rPr>
                        <a:t>Industry certification, e.g. Microsoft/Cisco IT certification, Project Management, etc.</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61.19%</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4072970845"/>
                  </a:ext>
                </a:extLst>
              </a:tr>
              <a:tr h="370390">
                <a:tc>
                  <a:txBody>
                    <a:bodyPr/>
                    <a:lstStyle/>
                    <a:p>
                      <a:pPr algn="l" fontAlgn="b"/>
                      <a:r>
                        <a:rPr lang="en-GB" sz="1400" u="none" strike="noStrike" dirty="0">
                          <a:effectLst/>
                        </a:rPr>
                        <a:t>Micro-credentialing</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10.20%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944783932"/>
                  </a:ext>
                </a:extLst>
              </a:tr>
              <a:tr h="393538">
                <a:tc>
                  <a:txBody>
                    <a:bodyPr/>
                    <a:lstStyle/>
                    <a:p>
                      <a:pPr algn="l" fontAlgn="b"/>
                      <a:r>
                        <a:rPr lang="en-GB" sz="1400" u="none" strike="noStrike">
                          <a:effectLst/>
                        </a:rPr>
                        <a:t>Self-badged programmes</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dirty="0">
                          <a:effectLst/>
                        </a:rPr>
                        <a:t>9.45%</a:t>
                      </a:r>
                      <a:endParaRPr lang="en-GB" sz="14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307143139"/>
                  </a:ext>
                </a:extLst>
              </a:tr>
            </a:tbl>
          </a:graphicData>
        </a:graphic>
      </p:graphicFrame>
    </p:spTree>
    <p:extLst>
      <p:ext uri="{BB962C8B-B14F-4D97-AF65-F5344CB8AC3E}">
        <p14:creationId xmlns:p14="http://schemas.microsoft.com/office/powerpoint/2010/main" val="268223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6766558" y="479493"/>
            <a:ext cx="4587241" cy="1325563"/>
          </a:xfrm>
        </p:spPr>
        <p:txBody>
          <a:bodyPr vert="horz" lIns="91440" tIns="45720" rIns="91440" bIns="45720" rtlCol="0" anchor="ctr">
            <a:normAutofit/>
          </a:bodyPr>
          <a:lstStyle/>
          <a:p>
            <a:r>
              <a:rPr lang="en-US" kern="1200" dirty="0">
                <a:solidFill>
                  <a:schemeClr val="tx1"/>
                </a:solidFill>
                <a:latin typeface="+mj-lt"/>
                <a:ea typeface="+mj-ea"/>
                <a:cs typeface="+mj-cs"/>
              </a:rPr>
              <a:t>Digital providers</a:t>
            </a:r>
          </a:p>
        </p:txBody>
      </p:sp>
      <p:sp>
        <p:nvSpPr>
          <p:cNvPr id="13" name="TextBox 12">
            <a:extLst>
              <a:ext uri="{FF2B5EF4-FFF2-40B4-BE49-F238E27FC236}">
                <a16:creationId xmlns:a16="http://schemas.microsoft.com/office/drawing/2014/main" id="{CEF66A86-58DF-CE4D-B362-029FA5F2498F}"/>
              </a:ext>
            </a:extLst>
          </p:cNvPr>
          <p:cNvSpPr txBox="1"/>
          <p:nvPr/>
        </p:nvSpPr>
        <p:spPr>
          <a:xfrm>
            <a:off x="6766560" y="1984443"/>
            <a:ext cx="4587240" cy="4192520"/>
          </a:xfrm>
          <a:prstGeom prst="rect">
            <a:avLst/>
          </a:prstGeom>
        </p:spPr>
        <p:txBody>
          <a:bodyPr vert="horz" lIns="91440" tIns="45720" rIns="91440" bIns="45720" rtlCol="0">
            <a:normAutofit/>
          </a:bodyPr>
          <a:lstStyle/>
          <a:p>
            <a:pPr>
              <a:lnSpc>
                <a:spcPct val="90000"/>
              </a:lnSpc>
              <a:spcAft>
                <a:spcPts val="600"/>
              </a:spcAft>
            </a:pPr>
            <a:r>
              <a:rPr lang="en-US" sz="2000" dirty="0"/>
              <a:t>Students are most aware of LinkedIn Learning, almost twice as much as any other digital provider.  They are also most likely to have used LinkedIn Learning or consider it in the future.  Only 1 in 4 students have not heard of LinkedIn Learning.</a:t>
            </a:r>
          </a:p>
        </p:txBody>
      </p:sp>
      <p:pic>
        <p:nvPicPr>
          <p:cNvPr id="27" name="Picture 26" descr="CC-Logo.jpg">
            <a:hlinkClick r:id="rId2"/>
            <a:extLst>
              <a:ext uri="{FF2B5EF4-FFF2-40B4-BE49-F238E27FC236}">
                <a16:creationId xmlns:a16="http://schemas.microsoft.com/office/drawing/2014/main" id="{72BCDA3C-AB92-E446-BF18-9D1CC00EDE44}"/>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28" name="Picture 27" descr="EFMDLogo2013.jpg">
            <a:extLst>
              <a:ext uri="{FF2B5EF4-FFF2-40B4-BE49-F238E27FC236}">
                <a16:creationId xmlns:a16="http://schemas.microsoft.com/office/drawing/2014/main" id="{690A152B-9BD5-0A4E-8DAB-DDEB5E14FB1E}"/>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29" name="Picture 28" descr="A close up of a logo&#10;&#10;Description automatically generated">
            <a:extLst>
              <a:ext uri="{FF2B5EF4-FFF2-40B4-BE49-F238E27FC236}">
                <a16:creationId xmlns:a16="http://schemas.microsoft.com/office/drawing/2014/main" id="{CBADE41D-0873-C349-AA8F-06E8AD5D0B4F}"/>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4" name="Table 3">
            <a:extLst>
              <a:ext uri="{FF2B5EF4-FFF2-40B4-BE49-F238E27FC236}">
                <a16:creationId xmlns:a16="http://schemas.microsoft.com/office/drawing/2014/main" id="{28CF6BE2-2ADC-0C4F-AD34-DD1AABE66AAD}"/>
              </a:ext>
            </a:extLst>
          </p:cNvPr>
          <p:cNvGraphicFramePr>
            <a:graphicFrameLocks noGrp="1"/>
          </p:cNvGraphicFramePr>
          <p:nvPr>
            <p:extLst>
              <p:ext uri="{D42A27DB-BD31-4B8C-83A1-F6EECF244321}">
                <p14:modId xmlns:p14="http://schemas.microsoft.com/office/powerpoint/2010/main" val="263511969"/>
              </p:ext>
            </p:extLst>
          </p:nvPr>
        </p:nvGraphicFramePr>
        <p:xfrm>
          <a:off x="486137" y="905720"/>
          <a:ext cx="5965780" cy="4323333"/>
        </p:xfrm>
        <a:graphic>
          <a:graphicData uri="http://schemas.openxmlformats.org/drawingml/2006/table">
            <a:tbl>
              <a:tblPr>
                <a:tableStyleId>{5C22544A-7EE6-4342-B048-85BDC9FD1C3A}</a:tableStyleId>
              </a:tblPr>
              <a:tblGrid>
                <a:gridCol w="1331088">
                  <a:extLst>
                    <a:ext uri="{9D8B030D-6E8A-4147-A177-3AD203B41FA5}">
                      <a16:colId xmlns:a16="http://schemas.microsoft.com/office/drawing/2014/main" val="1111177918"/>
                    </a:ext>
                  </a:extLst>
                </a:gridCol>
                <a:gridCol w="1055224">
                  <a:extLst>
                    <a:ext uri="{9D8B030D-6E8A-4147-A177-3AD203B41FA5}">
                      <a16:colId xmlns:a16="http://schemas.microsoft.com/office/drawing/2014/main" val="2545797644"/>
                    </a:ext>
                  </a:extLst>
                </a:gridCol>
                <a:gridCol w="1193156">
                  <a:extLst>
                    <a:ext uri="{9D8B030D-6E8A-4147-A177-3AD203B41FA5}">
                      <a16:colId xmlns:a16="http://schemas.microsoft.com/office/drawing/2014/main" val="1904871607"/>
                    </a:ext>
                  </a:extLst>
                </a:gridCol>
                <a:gridCol w="1193156">
                  <a:extLst>
                    <a:ext uri="{9D8B030D-6E8A-4147-A177-3AD203B41FA5}">
                      <a16:colId xmlns:a16="http://schemas.microsoft.com/office/drawing/2014/main" val="4235853754"/>
                    </a:ext>
                  </a:extLst>
                </a:gridCol>
                <a:gridCol w="1193156">
                  <a:extLst>
                    <a:ext uri="{9D8B030D-6E8A-4147-A177-3AD203B41FA5}">
                      <a16:colId xmlns:a16="http://schemas.microsoft.com/office/drawing/2014/main" val="314243154"/>
                    </a:ext>
                  </a:extLst>
                </a:gridCol>
              </a:tblGrid>
              <a:tr h="698753">
                <a:tc>
                  <a:txBody>
                    <a:bodyPr/>
                    <a:lstStyle/>
                    <a:p>
                      <a:pPr algn="ctr" fontAlgn="ctr"/>
                      <a:endParaRPr lang="en-GB" sz="1100" b="1" i="0" u="none" strike="noStrike" dirty="0">
                        <a:solidFill>
                          <a:srgbClr val="000000"/>
                        </a:solidFill>
                        <a:effectLst/>
                        <a:latin typeface="Calibri" panose="020F0502020204030204" pitchFamily="34" charset="0"/>
                      </a:endParaRPr>
                    </a:p>
                  </a:txBody>
                  <a:tcPr anchor="ctr"/>
                </a:tc>
                <a:tc>
                  <a:txBody>
                    <a:bodyPr/>
                    <a:lstStyle/>
                    <a:p>
                      <a:pPr algn="ctr" fontAlgn="ctr"/>
                      <a:r>
                        <a:rPr lang="en-GB" sz="1100" u="none" strike="noStrike">
                          <a:effectLst/>
                        </a:rPr>
                        <a:t>Aware of</a:t>
                      </a:r>
                      <a:endParaRPr lang="en-GB" sz="1100" b="1" i="0" u="none" strike="noStrike">
                        <a:solidFill>
                          <a:srgbClr val="000000"/>
                        </a:solidFill>
                        <a:effectLst/>
                        <a:latin typeface="Calibri" panose="020F0502020204030204" pitchFamily="34" charset="0"/>
                      </a:endParaRPr>
                    </a:p>
                  </a:txBody>
                  <a:tcPr anchor="ctr"/>
                </a:tc>
                <a:tc>
                  <a:txBody>
                    <a:bodyPr/>
                    <a:lstStyle/>
                    <a:p>
                      <a:pPr algn="ctr" fontAlgn="ctr"/>
                      <a:r>
                        <a:rPr lang="en-GB" sz="1100" u="none" strike="noStrike">
                          <a:effectLst/>
                        </a:rPr>
                        <a:t>Have used</a:t>
                      </a:r>
                      <a:endParaRPr lang="en-GB" sz="1100" b="1" i="0" u="none" strike="noStrike">
                        <a:solidFill>
                          <a:srgbClr val="000000"/>
                        </a:solidFill>
                        <a:effectLst/>
                        <a:latin typeface="Calibri" panose="020F0502020204030204" pitchFamily="34" charset="0"/>
                      </a:endParaRPr>
                    </a:p>
                  </a:txBody>
                  <a:tcPr anchor="ctr"/>
                </a:tc>
                <a:tc>
                  <a:txBody>
                    <a:bodyPr/>
                    <a:lstStyle/>
                    <a:p>
                      <a:pPr algn="ctr" fontAlgn="ctr"/>
                      <a:r>
                        <a:rPr lang="en-GB" sz="1100" u="none" strike="noStrike">
                          <a:effectLst/>
                        </a:rPr>
                        <a:t>Would consider</a:t>
                      </a:r>
                      <a:endParaRPr lang="en-GB" sz="1100" b="1" i="0" u="none" strike="noStrike">
                        <a:solidFill>
                          <a:srgbClr val="000000"/>
                        </a:solidFill>
                        <a:effectLst/>
                        <a:latin typeface="Calibri" panose="020F0502020204030204" pitchFamily="34" charset="0"/>
                      </a:endParaRPr>
                    </a:p>
                  </a:txBody>
                  <a:tcPr anchor="ctr"/>
                </a:tc>
                <a:tc>
                  <a:txBody>
                    <a:bodyPr/>
                    <a:lstStyle/>
                    <a:p>
                      <a:pPr algn="ctr" fontAlgn="ctr"/>
                      <a:r>
                        <a:rPr lang="en-GB" sz="1100" u="none" strike="noStrike">
                          <a:effectLst/>
                        </a:rPr>
                        <a:t>I don't know this service</a:t>
                      </a:r>
                      <a:endParaRPr lang="en-GB" sz="1100" b="1"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918411328"/>
                  </a:ext>
                </a:extLst>
              </a:tr>
              <a:tr h="465836">
                <a:tc>
                  <a:txBody>
                    <a:bodyPr/>
                    <a:lstStyle/>
                    <a:p>
                      <a:pPr algn="l" fontAlgn="b"/>
                      <a:r>
                        <a:rPr lang="en-GB" sz="1100" u="none" strike="noStrike">
                          <a:effectLst/>
                        </a:rPr>
                        <a:t>LinkedIn Learning</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34.64%</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21.79%</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27.51%</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25.00%</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108793026"/>
                  </a:ext>
                </a:extLst>
              </a:tr>
              <a:tr h="232918">
                <a:tc>
                  <a:txBody>
                    <a:bodyPr/>
                    <a:lstStyle/>
                    <a:p>
                      <a:pPr algn="l" fontAlgn="b"/>
                      <a:r>
                        <a:rPr lang="en-GB" sz="1100" u="none" strike="noStrike">
                          <a:effectLst/>
                        </a:rPr>
                        <a:t>Coursera</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18.47%</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15.66%</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15.86%</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56.22%</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00151905"/>
                  </a:ext>
                </a:extLst>
              </a:tr>
              <a:tr h="465836">
                <a:tc>
                  <a:txBody>
                    <a:bodyPr/>
                    <a:lstStyle/>
                    <a:p>
                      <a:pPr algn="l" fontAlgn="b"/>
                      <a:r>
                        <a:rPr lang="en-GB" sz="1100" u="none" strike="noStrike">
                          <a:effectLst/>
                        </a:rPr>
                        <a:t>FutureLearn</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16.06%</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11.24%</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16.27%</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61.14%</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257310133"/>
                  </a:ext>
                </a:extLst>
              </a:tr>
              <a:tr h="232918">
                <a:tc>
                  <a:txBody>
                    <a:bodyPr/>
                    <a:lstStyle/>
                    <a:p>
                      <a:pPr algn="l" fontAlgn="b"/>
                      <a:r>
                        <a:rPr lang="en-GB" sz="1100" u="none" strike="noStrike">
                          <a:effectLst/>
                        </a:rPr>
                        <a:t>2U</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10.34%</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8.23%</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13.05%</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71.39%</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704297074"/>
                  </a:ext>
                </a:extLst>
              </a:tr>
              <a:tr h="232918">
                <a:tc>
                  <a:txBody>
                    <a:bodyPr/>
                    <a:lstStyle/>
                    <a:p>
                      <a:pPr algn="l" fontAlgn="b"/>
                      <a:r>
                        <a:rPr lang="en-GB" sz="1100" u="none" strike="noStrike">
                          <a:effectLst/>
                        </a:rPr>
                        <a:t>Udacity</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15.06%</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9.74%</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14.36%</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65.06%</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903901590"/>
                  </a:ext>
                </a:extLst>
              </a:tr>
              <a:tr h="232918">
                <a:tc>
                  <a:txBody>
                    <a:bodyPr/>
                    <a:lstStyle/>
                    <a:p>
                      <a:pPr algn="l" fontAlgn="b"/>
                      <a:r>
                        <a:rPr lang="en-GB" sz="1100" u="none" strike="noStrike">
                          <a:effectLst/>
                        </a:rPr>
                        <a:t>edX</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13.96%</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14.36%</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15.36%</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61.35%</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374689657"/>
                  </a:ext>
                </a:extLst>
              </a:tr>
              <a:tr h="465836">
                <a:tc>
                  <a:txBody>
                    <a:bodyPr/>
                    <a:lstStyle/>
                    <a:p>
                      <a:pPr algn="l" fontAlgn="b"/>
                      <a:r>
                        <a:rPr lang="en-GB" sz="1100" u="none" strike="noStrike">
                          <a:effectLst/>
                        </a:rPr>
                        <a:t>ServiceSkills.com</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12.25%</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7.73%</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15.36%</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69.18%</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989154580"/>
                  </a:ext>
                </a:extLst>
              </a:tr>
              <a:tr h="465836">
                <a:tc>
                  <a:txBody>
                    <a:bodyPr/>
                    <a:lstStyle/>
                    <a:p>
                      <a:pPr algn="l" fontAlgn="b"/>
                      <a:r>
                        <a:rPr lang="en-GB" sz="1100" u="none" strike="noStrike">
                          <a:effectLst/>
                        </a:rPr>
                        <a:t>OpenSesame</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12.65%</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8.33%</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12.95%</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69.48%</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697021769"/>
                  </a:ext>
                </a:extLst>
              </a:tr>
              <a:tr h="232918">
                <a:tc>
                  <a:txBody>
                    <a:bodyPr/>
                    <a:lstStyle/>
                    <a:p>
                      <a:pPr algn="l" fontAlgn="b"/>
                      <a:r>
                        <a:rPr lang="en-GB" sz="1100" u="none" strike="noStrike">
                          <a:effectLst/>
                        </a:rPr>
                        <a:t>eduCBA</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9.44%</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8.53%</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14.96%</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70.58%</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794930196"/>
                  </a:ext>
                </a:extLst>
              </a:tr>
              <a:tr h="465836">
                <a:tc>
                  <a:txBody>
                    <a:bodyPr/>
                    <a:lstStyle/>
                    <a:p>
                      <a:pPr algn="l" fontAlgn="b"/>
                      <a:r>
                        <a:rPr lang="en-GB" sz="1100" u="none" strike="noStrike">
                          <a:effectLst/>
                        </a:rPr>
                        <a:t>General Assembly</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dirty="0">
                          <a:effectLst/>
                        </a:rPr>
                        <a:t>12.85%</a:t>
                      </a:r>
                      <a:endParaRPr lang="en-GB" sz="11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100" u="none" strike="noStrike" dirty="0">
                          <a:effectLst/>
                        </a:rPr>
                        <a:t>8.43%</a:t>
                      </a:r>
                      <a:endParaRPr lang="en-GB" sz="11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100" u="none" strike="noStrike" dirty="0">
                          <a:effectLst/>
                        </a:rPr>
                        <a:t>14.96%</a:t>
                      </a:r>
                      <a:endParaRPr lang="en-GB" sz="11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100" u="none" strike="noStrike" dirty="0">
                          <a:effectLst/>
                        </a:rPr>
                        <a:t>68.27%</a:t>
                      </a:r>
                      <a:endParaRPr lang="en-GB" sz="11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810985519"/>
                  </a:ext>
                </a:extLst>
              </a:tr>
            </a:tbl>
          </a:graphicData>
        </a:graphic>
      </p:graphicFrame>
    </p:spTree>
    <p:extLst>
      <p:ext uri="{BB962C8B-B14F-4D97-AF65-F5344CB8AC3E}">
        <p14:creationId xmlns:p14="http://schemas.microsoft.com/office/powerpoint/2010/main" val="4667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42752" y="726351"/>
            <a:ext cx="3994365" cy="1352389"/>
          </a:xfrm>
        </p:spPr>
        <p:txBody>
          <a:bodyPr vert="horz" lIns="91440" tIns="45720" rIns="91440" bIns="45720" rtlCol="0" anchor="t">
            <a:normAutofit fontScale="90000"/>
          </a:bodyPr>
          <a:lstStyle/>
          <a:p>
            <a:r>
              <a:rPr lang="en-US" sz="3600" kern="1200" dirty="0">
                <a:solidFill>
                  <a:schemeClr val="tx1"/>
                </a:solidFill>
                <a:latin typeface="+mj-lt"/>
                <a:ea typeface="+mj-ea"/>
                <a:cs typeface="+mj-cs"/>
              </a:rPr>
              <a:t>Important to your future business education</a:t>
            </a:r>
          </a:p>
        </p:txBody>
      </p:sp>
      <p:sp>
        <p:nvSpPr>
          <p:cNvPr id="9" name="TextBox 8">
            <a:extLst>
              <a:ext uri="{FF2B5EF4-FFF2-40B4-BE49-F238E27FC236}">
                <a16:creationId xmlns:a16="http://schemas.microsoft.com/office/drawing/2014/main" id="{1DCC8C62-B674-674D-984A-9694EB636405}"/>
              </a:ext>
            </a:extLst>
          </p:cNvPr>
          <p:cNvSpPr txBox="1"/>
          <p:nvPr/>
        </p:nvSpPr>
        <p:spPr>
          <a:xfrm>
            <a:off x="842752" y="2382715"/>
            <a:ext cx="3851126" cy="2062103"/>
          </a:xfrm>
          <a:prstGeom prst="rect">
            <a:avLst/>
          </a:prstGeom>
          <a:noFill/>
        </p:spPr>
        <p:txBody>
          <a:bodyPr wrap="square" rtlCol="0">
            <a:spAutoFit/>
          </a:bodyPr>
          <a:lstStyle/>
          <a:p>
            <a:r>
              <a:rPr lang="en-GB" sz="1600" dirty="0"/>
              <a:t>More than three-quarters of students agree that ‘Face-to-face learning provides a richer and more effective experience than online learning</a:t>
            </a:r>
            <a:r>
              <a:rPr lang="en-US" sz="1600" dirty="0"/>
              <a:t>’.</a:t>
            </a:r>
          </a:p>
          <a:p>
            <a:r>
              <a:rPr lang="en-US" sz="1600" dirty="0">
                <a:solidFill>
                  <a:srgbClr val="000000"/>
                </a:solidFill>
              </a:rPr>
              <a:t>However, 70% of students agree that ‘</a:t>
            </a:r>
            <a:r>
              <a:rPr lang="en-GB" sz="1600" dirty="0"/>
              <a:t>A blended model combining face-to-face and online learning is an ideal skills development path</a:t>
            </a:r>
            <a:r>
              <a:rPr lang="en-GB" sz="1600" dirty="0">
                <a:solidFill>
                  <a:srgbClr val="000000"/>
                </a:solidFill>
              </a:rPr>
              <a:t>’.</a:t>
            </a:r>
            <a:r>
              <a:rPr lang="en-US" sz="1600" dirty="0">
                <a:solidFill>
                  <a:srgbClr val="000000"/>
                </a:solidFill>
              </a:rPr>
              <a:t> </a:t>
            </a:r>
            <a:endParaRPr lang="en-GB" sz="1600" dirty="0">
              <a:solidFill>
                <a:srgbClr val="000000"/>
              </a:solidFill>
            </a:endParaRPr>
          </a:p>
        </p:txBody>
      </p:sp>
      <p:pic>
        <p:nvPicPr>
          <p:cNvPr id="11" name="Picture 10" descr="CC-Logo.jpg">
            <a:hlinkClick r:id="rId2"/>
            <a:extLst>
              <a:ext uri="{FF2B5EF4-FFF2-40B4-BE49-F238E27FC236}">
                <a16:creationId xmlns:a16="http://schemas.microsoft.com/office/drawing/2014/main" id="{BD586CD4-6690-5849-8D25-9F8E9E71C5C8}"/>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8369F8BA-0237-054D-A65F-7326567BE14C}"/>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39637019-10AF-A74C-96C3-2D00FF748A96}"/>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4" name="Table 3">
            <a:extLst>
              <a:ext uri="{FF2B5EF4-FFF2-40B4-BE49-F238E27FC236}">
                <a16:creationId xmlns:a16="http://schemas.microsoft.com/office/drawing/2014/main" id="{4E359E45-2959-D14A-9F26-3B97787AA40F}"/>
              </a:ext>
            </a:extLst>
          </p:cNvPr>
          <p:cNvGraphicFramePr>
            <a:graphicFrameLocks noGrp="1"/>
          </p:cNvGraphicFramePr>
          <p:nvPr>
            <p:extLst>
              <p:ext uri="{D42A27DB-BD31-4B8C-83A1-F6EECF244321}">
                <p14:modId xmlns:p14="http://schemas.microsoft.com/office/powerpoint/2010/main" val="1494569712"/>
              </p:ext>
            </p:extLst>
          </p:nvPr>
        </p:nvGraphicFramePr>
        <p:xfrm>
          <a:off x="5181459" y="726351"/>
          <a:ext cx="6283536" cy="4516332"/>
        </p:xfrm>
        <a:graphic>
          <a:graphicData uri="http://schemas.openxmlformats.org/drawingml/2006/table">
            <a:tbl>
              <a:tblPr>
                <a:tableStyleId>{5C22544A-7EE6-4342-B048-85BDC9FD1C3A}</a:tableStyleId>
              </a:tblPr>
              <a:tblGrid>
                <a:gridCol w="1636030">
                  <a:extLst>
                    <a:ext uri="{9D8B030D-6E8A-4147-A177-3AD203B41FA5}">
                      <a16:colId xmlns:a16="http://schemas.microsoft.com/office/drawing/2014/main" val="3493685590"/>
                    </a:ext>
                  </a:extLst>
                </a:gridCol>
                <a:gridCol w="856526">
                  <a:extLst>
                    <a:ext uri="{9D8B030D-6E8A-4147-A177-3AD203B41FA5}">
                      <a16:colId xmlns:a16="http://schemas.microsoft.com/office/drawing/2014/main" val="3837217819"/>
                    </a:ext>
                  </a:extLst>
                </a:gridCol>
                <a:gridCol w="752355">
                  <a:extLst>
                    <a:ext uri="{9D8B030D-6E8A-4147-A177-3AD203B41FA5}">
                      <a16:colId xmlns:a16="http://schemas.microsoft.com/office/drawing/2014/main" val="2932391923"/>
                    </a:ext>
                  </a:extLst>
                </a:gridCol>
                <a:gridCol w="1192192">
                  <a:extLst>
                    <a:ext uri="{9D8B030D-6E8A-4147-A177-3AD203B41FA5}">
                      <a16:colId xmlns:a16="http://schemas.microsoft.com/office/drawing/2014/main" val="3116193053"/>
                    </a:ext>
                  </a:extLst>
                </a:gridCol>
                <a:gridCol w="799177">
                  <a:extLst>
                    <a:ext uri="{9D8B030D-6E8A-4147-A177-3AD203B41FA5}">
                      <a16:colId xmlns:a16="http://schemas.microsoft.com/office/drawing/2014/main" val="285324918"/>
                    </a:ext>
                  </a:extLst>
                </a:gridCol>
                <a:gridCol w="1047256">
                  <a:extLst>
                    <a:ext uri="{9D8B030D-6E8A-4147-A177-3AD203B41FA5}">
                      <a16:colId xmlns:a16="http://schemas.microsoft.com/office/drawing/2014/main" val="2312173504"/>
                    </a:ext>
                  </a:extLst>
                </a:gridCol>
              </a:tblGrid>
              <a:tr h="310810">
                <a:tc>
                  <a:txBody>
                    <a:bodyPr/>
                    <a:lstStyle/>
                    <a:p>
                      <a:pPr algn="ctr" fontAlgn="ctr"/>
                      <a:endParaRPr lang="en-GB" sz="1200" b="1" i="0" u="none" strike="noStrike" dirty="0">
                        <a:solidFill>
                          <a:srgbClr val="000000"/>
                        </a:solidFill>
                        <a:effectLst/>
                        <a:latin typeface="Calibri" panose="020F0502020204030204" pitchFamily="34" charset="0"/>
                      </a:endParaRPr>
                    </a:p>
                  </a:txBody>
                  <a:tcPr anchor="ctr"/>
                </a:tc>
                <a:tc>
                  <a:txBody>
                    <a:bodyPr/>
                    <a:lstStyle/>
                    <a:p>
                      <a:pPr algn="ctr" fontAlgn="ctr"/>
                      <a:r>
                        <a:rPr lang="en-GB" sz="1100" u="none" strike="noStrike" dirty="0">
                          <a:effectLst/>
                        </a:rPr>
                        <a:t>Definitely agree</a:t>
                      </a:r>
                      <a:endParaRPr lang="en-GB" sz="1100" b="1" i="0" u="none" strike="noStrike" dirty="0">
                        <a:solidFill>
                          <a:srgbClr val="000000"/>
                        </a:solidFill>
                        <a:effectLst/>
                        <a:latin typeface="Calibri" panose="020F0502020204030204" pitchFamily="34" charset="0"/>
                      </a:endParaRPr>
                    </a:p>
                  </a:txBody>
                  <a:tcPr anchor="ctr"/>
                </a:tc>
                <a:tc>
                  <a:txBody>
                    <a:bodyPr/>
                    <a:lstStyle/>
                    <a:p>
                      <a:pPr algn="ctr" fontAlgn="ctr"/>
                      <a:r>
                        <a:rPr lang="en-GB" sz="1100" u="none" strike="noStrike">
                          <a:effectLst/>
                        </a:rPr>
                        <a:t>Mostly agree</a:t>
                      </a:r>
                      <a:endParaRPr lang="en-GB" sz="1100" b="1" i="0" u="none" strike="noStrike">
                        <a:solidFill>
                          <a:srgbClr val="000000"/>
                        </a:solidFill>
                        <a:effectLst/>
                        <a:latin typeface="Calibri" panose="020F0502020204030204" pitchFamily="34" charset="0"/>
                      </a:endParaRPr>
                    </a:p>
                  </a:txBody>
                  <a:tcPr anchor="ctr"/>
                </a:tc>
                <a:tc>
                  <a:txBody>
                    <a:bodyPr/>
                    <a:lstStyle/>
                    <a:p>
                      <a:pPr algn="ctr" fontAlgn="ctr"/>
                      <a:r>
                        <a:rPr lang="en-GB" sz="1100" u="none" strike="noStrike">
                          <a:effectLst/>
                        </a:rPr>
                        <a:t>Neither agree nor disagree</a:t>
                      </a:r>
                      <a:endParaRPr lang="en-GB" sz="1100" b="1" i="0" u="none" strike="noStrike">
                        <a:solidFill>
                          <a:srgbClr val="000000"/>
                        </a:solidFill>
                        <a:effectLst/>
                        <a:latin typeface="Calibri" panose="020F0502020204030204" pitchFamily="34" charset="0"/>
                      </a:endParaRPr>
                    </a:p>
                  </a:txBody>
                  <a:tcPr anchor="ctr"/>
                </a:tc>
                <a:tc>
                  <a:txBody>
                    <a:bodyPr/>
                    <a:lstStyle/>
                    <a:p>
                      <a:pPr algn="ctr" fontAlgn="ctr"/>
                      <a:r>
                        <a:rPr lang="en-GB" sz="1100" u="none" strike="noStrike">
                          <a:effectLst/>
                        </a:rPr>
                        <a:t>Mostly disagree</a:t>
                      </a:r>
                      <a:endParaRPr lang="en-GB" sz="1100" b="1" i="0" u="none" strike="noStrike">
                        <a:solidFill>
                          <a:srgbClr val="000000"/>
                        </a:solidFill>
                        <a:effectLst/>
                        <a:latin typeface="Calibri" panose="020F0502020204030204" pitchFamily="34" charset="0"/>
                      </a:endParaRPr>
                    </a:p>
                  </a:txBody>
                  <a:tcPr anchor="ctr"/>
                </a:tc>
                <a:tc>
                  <a:txBody>
                    <a:bodyPr/>
                    <a:lstStyle/>
                    <a:p>
                      <a:pPr algn="ctr" fontAlgn="ctr"/>
                      <a:r>
                        <a:rPr lang="en-GB" sz="1100" u="none" strike="noStrike">
                          <a:effectLst/>
                        </a:rPr>
                        <a:t>Definitely disagree</a:t>
                      </a:r>
                      <a:endParaRPr lang="en-GB" sz="1100" b="1"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352336665"/>
                  </a:ext>
                </a:extLst>
              </a:tr>
              <a:tr h="1761256">
                <a:tc>
                  <a:txBody>
                    <a:bodyPr/>
                    <a:lstStyle/>
                    <a:p>
                      <a:pPr algn="l" fontAlgn="b"/>
                      <a:r>
                        <a:rPr lang="en-GB" sz="1200" u="none" strike="noStrike" dirty="0">
                          <a:effectLst/>
                        </a:rPr>
                        <a:t>Provision of learning and development content on video sharing platforms makes me question the value of more formal programmes</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dirty="0">
                          <a:effectLst/>
                        </a:rPr>
                        <a:t>16.70%</a:t>
                      </a:r>
                      <a:endParaRPr lang="en-GB" sz="11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dirty="0">
                          <a:effectLst/>
                        </a:rPr>
                        <a:t>32.38%</a:t>
                      </a:r>
                      <a:endParaRPr lang="en-GB" sz="11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dirty="0">
                          <a:effectLst/>
                        </a:rPr>
                        <a:t>29.51%</a:t>
                      </a:r>
                      <a:endParaRPr lang="en-GB" sz="11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15.37%</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6.05%</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342549516"/>
                  </a:ext>
                </a:extLst>
              </a:tr>
              <a:tr h="1139636">
                <a:tc>
                  <a:txBody>
                    <a:bodyPr/>
                    <a:lstStyle/>
                    <a:p>
                      <a:pPr algn="l" fontAlgn="b"/>
                      <a:r>
                        <a:rPr lang="en-GB" sz="1200" u="none" strike="noStrike" dirty="0">
                          <a:effectLst/>
                        </a:rPr>
                        <a:t>Face-to-face learning provides a richer and more effective experience than online learning</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37.50%</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38.32%</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dirty="0">
                          <a:effectLst/>
                        </a:rPr>
                        <a:t>16.29%</a:t>
                      </a:r>
                      <a:endParaRPr lang="en-GB" sz="11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dirty="0">
                          <a:effectLst/>
                        </a:rPr>
                        <a:t>5.84%</a:t>
                      </a:r>
                      <a:endParaRPr lang="en-GB" sz="11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2.05%</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823515074"/>
                  </a:ext>
                </a:extLst>
              </a:tr>
              <a:tr h="1139636">
                <a:tc>
                  <a:txBody>
                    <a:bodyPr/>
                    <a:lstStyle/>
                    <a:p>
                      <a:pPr algn="l" fontAlgn="b"/>
                      <a:r>
                        <a:rPr lang="en-GB" sz="1200" u="none" strike="noStrike">
                          <a:effectLst/>
                        </a:rPr>
                        <a:t>A blended model combining face-to-face and online learning is an ideal skills development path</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dirty="0">
                          <a:effectLst/>
                        </a:rPr>
                        <a:t>27.97%</a:t>
                      </a:r>
                      <a:endParaRPr lang="en-GB" sz="11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dirty="0">
                          <a:effectLst/>
                        </a:rPr>
                        <a:t>42.01%</a:t>
                      </a:r>
                      <a:endParaRPr lang="en-GB" sz="11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dirty="0">
                          <a:effectLst/>
                        </a:rPr>
                        <a:t>20.49%</a:t>
                      </a:r>
                      <a:endParaRPr lang="en-GB" sz="11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dirty="0">
                          <a:effectLst/>
                        </a:rPr>
                        <a:t>7.48%</a:t>
                      </a:r>
                      <a:endParaRPr lang="en-GB" sz="11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dirty="0">
                          <a:effectLst/>
                        </a:rPr>
                        <a:t>2.05%</a:t>
                      </a:r>
                      <a:endParaRPr lang="en-GB" sz="11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211242576"/>
                  </a:ext>
                </a:extLst>
              </a:tr>
            </a:tbl>
          </a:graphicData>
        </a:graphic>
      </p:graphicFrame>
    </p:spTree>
    <p:extLst>
      <p:ext uri="{BB962C8B-B14F-4D97-AF65-F5344CB8AC3E}">
        <p14:creationId xmlns:p14="http://schemas.microsoft.com/office/powerpoint/2010/main" val="1033730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6" y="1064828"/>
            <a:ext cx="3617175" cy="1444686"/>
          </a:xfrm>
        </p:spPr>
        <p:txBody>
          <a:bodyPr vert="horz" lIns="91440" tIns="45720" rIns="91440" bIns="45720" rtlCol="0" anchor="t">
            <a:normAutofit/>
          </a:bodyPr>
          <a:lstStyle/>
          <a:p>
            <a:r>
              <a:rPr lang="en-US" sz="3200" kern="1200" dirty="0">
                <a:solidFill>
                  <a:schemeClr val="tx1"/>
                </a:solidFill>
                <a:latin typeface="+mj-lt"/>
                <a:ea typeface="+mj-ea"/>
                <a:cs typeface="+mj-cs"/>
              </a:rPr>
              <a:t>The role of the SDGs in business education</a:t>
            </a:r>
          </a:p>
        </p:txBody>
      </p:sp>
      <p:sp>
        <p:nvSpPr>
          <p:cNvPr id="10" name="TextBox 9">
            <a:extLst>
              <a:ext uri="{FF2B5EF4-FFF2-40B4-BE49-F238E27FC236}">
                <a16:creationId xmlns:a16="http://schemas.microsoft.com/office/drawing/2014/main" id="{EC59D401-BFEA-AE41-9453-F9096482E4BC}"/>
              </a:ext>
            </a:extLst>
          </p:cNvPr>
          <p:cNvSpPr txBox="1"/>
          <p:nvPr/>
        </p:nvSpPr>
        <p:spPr>
          <a:xfrm>
            <a:off x="874816" y="2017987"/>
            <a:ext cx="3938922" cy="3093154"/>
          </a:xfrm>
          <a:prstGeom prst="rect">
            <a:avLst/>
          </a:prstGeom>
          <a:noFill/>
        </p:spPr>
        <p:txBody>
          <a:bodyPr wrap="square" rtlCol="0">
            <a:spAutoFit/>
          </a:bodyPr>
          <a:lstStyle/>
          <a:p>
            <a:r>
              <a:rPr lang="en-GB" sz="1500" dirty="0"/>
              <a:t>Just under 3 out of 10 students (29%) indicate that they are not aware of the Sustainable Development Goals, with a further 22% saying they’ve heard of the Sustainable Development Goals, but don't know much about them.  </a:t>
            </a:r>
          </a:p>
          <a:p>
            <a:r>
              <a:rPr lang="en-GB" sz="1500" dirty="0"/>
              <a:t>However, 46% of students either say ‘It's important for business schools to consider the Sustainable Development Goals in developing their programmes for students and employers</a:t>
            </a:r>
            <a:r>
              <a:rPr lang="en-US" sz="1500" dirty="0"/>
              <a:t>’ or that ‘</a:t>
            </a:r>
            <a:r>
              <a:rPr lang="en-GB" sz="1500" dirty="0"/>
              <a:t>The Sustainable Development Goals should be at the heart of every school's plans for the future</a:t>
            </a:r>
            <a:r>
              <a:rPr lang="en-GB" sz="1500" dirty="0">
                <a:solidFill>
                  <a:srgbClr val="000000"/>
                </a:solidFill>
              </a:rPr>
              <a:t>’.</a:t>
            </a:r>
          </a:p>
        </p:txBody>
      </p:sp>
      <p:pic>
        <p:nvPicPr>
          <p:cNvPr id="12" name="Picture 11" descr="CC-Logo.jpg">
            <a:hlinkClick r:id="rId2"/>
            <a:extLst>
              <a:ext uri="{FF2B5EF4-FFF2-40B4-BE49-F238E27FC236}">
                <a16:creationId xmlns:a16="http://schemas.microsoft.com/office/drawing/2014/main" id="{6A90EEDC-77D4-CF45-8E67-95D399B88524}"/>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DDFB7B25-FDB5-4447-BCB8-C78E00B8D8DB}"/>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D6FAF221-522C-CC47-84F9-6D7C22614C80}"/>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3" name="Table 2">
            <a:extLst>
              <a:ext uri="{FF2B5EF4-FFF2-40B4-BE49-F238E27FC236}">
                <a16:creationId xmlns:a16="http://schemas.microsoft.com/office/drawing/2014/main" id="{6E062FF8-44CD-2646-922E-2BE9B91B3C0A}"/>
              </a:ext>
            </a:extLst>
          </p:cNvPr>
          <p:cNvGraphicFramePr>
            <a:graphicFrameLocks noGrp="1"/>
          </p:cNvGraphicFramePr>
          <p:nvPr>
            <p:extLst>
              <p:ext uri="{D42A27DB-BD31-4B8C-83A1-F6EECF244321}">
                <p14:modId xmlns:p14="http://schemas.microsoft.com/office/powerpoint/2010/main" val="165511112"/>
              </p:ext>
            </p:extLst>
          </p:nvPr>
        </p:nvGraphicFramePr>
        <p:xfrm>
          <a:off x="5859462" y="1243013"/>
          <a:ext cx="5457722" cy="4431123"/>
        </p:xfrm>
        <a:graphic>
          <a:graphicData uri="http://schemas.openxmlformats.org/drawingml/2006/table">
            <a:tbl>
              <a:tblPr>
                <a:tableStyleId>{5C22544A-7EE6-4342-B048-85BDC9FD1C3A}</a:tableStyleId>
              </a:tblPr>
              <a:tblGrid>
                <a:gridCol w="4360984">
                  <a:extLst>
                    <a:ext uri="{9D8B030D-6E8A-4147-A177-3AD203B41FA5}">
                      <a16:colId xmlns:a16="http://schemas.microsoft.com/office/drawing/2014/main" val="1171093882"/>
                    </a:ext>
                  </a:extLst>
                </a:gridCol>
                <a:gridCol w="1096738">
                  <a:extLst>
                    <a:ext uri="{9D8B030D-6E8A-4147-A177-3AD203B41FA5}">
                      <a16:colId xmlns:a16="http://schemas.microsoft.com/office/drawing/2014/main" val="1315283849"/>
                    </a:ext>
                  </a:extLst>
                </a:gridCol>
              </a:tblGrid>
              <a:tr h="499334">
                <a:tc>
                  <a:txBody>
                    <a:bodyPr/>
                    <a:lstStyle/>
                    <a:p>
                      <a:pPr algn="l" fontAlgn="b"/>
                      <a:r>
                        <a:rPr lang="en-GB" sz="1600" u="none" strike="noStrike">
                          <a:effectLst/>
                        </a:rPr>
                        <a:t>I'm not aware of the Sustainable Development Goals</a:t>
                      </a:r>
                      <a:endParaRPr lang="en-GB" sz="1600" b="0" i="0" u="none" strike="noStrike">
                        <a:solidFill>
                          <a:srgbClr val="000000"/>
                        </a:solidFill>
                        <a:effectLst/>
                        <a:latin typeface="Calibri" panose="020F0502020204030204" pitchFamily="34" charset="0"/>
                      </a:endParaRPr>
                    </a:p>
                  </a:txBody>
                  <a:tcPr anchor="ctr"/>
                </a:tc>
                <a:tc>
                  <a:txBody>
                    <a:bodyPr/>
                    <a:lstStyle/>
                    <a:p>
                      <a:pPr algn="r" fontAlgn="b"/>
                      <a:r>
                        <a:rPr lang="en-GB" sz="1600" u="none" strike="noStrike">
                          <a:effectLst/>
                        </a:rPr>
                        <a:t>29.39%</a:t>
                      </a:r>
                      <a:endParaRPr lang="en-GB" sz="16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93993567"/>
                  </a:ext>
                </a:extLst>
              </a:tr>
              <a:tr h="784667">
                <a:tc>
                  <a:txBody>
                    <a:bodyPr/>
                    <a:lstStyle/>
                    <a:p>
                      <a:pPr algn="l" fontAlgn="b"/>
                      <a:r>
                        <a:rPr lang="en-GB" sz="1600" u="none" strike="noStrike">
                          <a:effectLst/>
                        </a:rPr>
                        <a:t>I've heard of the Sustainable Development Goals, but don't know much about them</a:t>
                      </a:r>
                      <a:endParaRPr lang="en-GB" sz="1600" b="0" i="0" u="none" strike="noStrike">
                        <a:solidFill>
                          <a:srgbClr val="000000"/>
                        </a:solidFill>
                        <a:effectLst/>
                        <a:latin typeface="Calibri" panose="020F0502020204030204" pitchFamily="34" charset="0"/>
                      </a:endParaRPr>
                    </a:p>
                  </a:txBody>
                  <a:tcPr anchor="ctr"/>
                </a:tc>
                <a:tc>
                  <a:txBody>
                    <a:bodyPr/>
                    <a:lstStyle/>
                    <a:p>
                      <a:pPr algn="r" fontAlgn="b"/>
                      <a:r>
                        <a:rPr lang="en-GB" sz="1600" u="none" strike="noStrike">
                          <a:effectLst/>
                        </a:rPr>
                        <a:t>22.20%</a:t>
                      </a:r>
                      <a:endParaRPr lang="en-GB" sz="16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786308923"/>
                  </a:ext>
                </a:extLst>
              </a:tr>
              <a:tr h="1426668">
                <a:tc>
                  <a:txBody>
                    <a:bodyPr/>
                    <a:lstStyle/>
                    <a:p>
                      <a:pPr algn="l" fontAlgn="b"/>
                      <a:r>
                        <a:rPr lang="en-GB" sz="1600" u="none" strike="noStrike" dirty="0">
                          <a:effectLst/>
                        </a:rPr>
                        <a:t>It's important for business schools to consider the Sustainable Development Goals in developing their programmes for students and employers</a:t>
                      </a:r>
                      <a:endParaRPr lang="en-GB" sz="1600" b="0" i="0" u="none" strike="noStrike" dirty="0">
                        <a:solidFill>
                          <a:srgbClr val="000000"/>
                        </a:solidFill>
                        <a:effectLst/>
                        <a:latin typeface="Calibri" panose="020F0502020204030204" pitchFamily="34" charset="0"/>
                      </a:endParaRPr>
                    </a:p>
                  </a:txBody>
                  <a:tcPr anchor="ctr"/>
                </a:tc>
                <a:tc>
                  <a:txBody>
                    <a:bodyPr/>
                    <a:lstStyle/>
                    <a:p>
                      <a:pPr algn="r" fontAlgn="b"/>
                      <a:r>
                        <a:rPr lang="en-GB" sz="1600" u="none" strike="noStrike">
                          <a:effectLst/>
                        </a:rPr>
                        <a:t>30.63%</a:t>
                      </a:r>
                      <a:endParaRPr lang="en-GB" sz="16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201568995"/>
                  </a:ext>
                </a:extLst>
              </a:tr>
              <a:tr h="927334">
                <a:tc>
                  <a:txBody>
                    <a:bodyPr/>
                    <a:lstStyle/>
                    <a:p>
                      <a:pPr algn="l" fontAlgn="b"/>
                      <a:r>
                        <a:rPr lang="en-GB" sz="1600" u="none" strike="noStrike" dirty="0">
                          <a:effectLst/>
                        </a:rPr>
                        <a:t>The Sustainable Development Goals should be at the heart of every school’s plans for the future</a:t>
                      </a:r>
                      <a:endParaRPr lang="en-GB" sz="1600" b="0" i="0" u="none" strike="noStrike" dirty="0">
                        <a:solidFill>
                          <a:srgbClr val="000000"/>
                        </a:solidFill>
                        <a:effectLst/>
                        <a:latin typeface="Calibri" panose="020F0502020204030204" pitchFamily="34" charset="0"/>
                      </a:endParaRPr>
                    </a:p>
                  </a:txBody>
                  <a:tcPr anchor="ctr"/>
                </a:tc>
                <a:tc>
                  <a:txBody>
                    <a:bodyPr/>
                    <a:lstStyle/>
                    <a:p>
                      <a:pPr algn="r" fontAlgn="b"/>
                      <a:r>
                        <a:rPr lang="en-GB" sz="1600" u="none" strike="noStrike">
                          <a:effectLst/>
                        </a:rPr>
                        <a:t>14.90%</a:t>
                      </a:r>
                      <a:endParaRPr lang="en-GB" sz="16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57659680"/>
                  </a:ext>
                </a:extLst>
              </a:tr>
              <a:tr h="713334">
                <a:tc>
                  <a:txBody>
                    <a:bodyPr/>
                    <a:lstStyle/>
                    <a:p>
                      <a:pPr algn="l" fontAlgn="b"/>
                      <a:r>
                        <a:rPr lang="en-GB" sz="1600" u="none" strike="noStrike">
                          <a:effectLst/>
                        </a:rPr>
                        <a:t>The Sustainable Development Goals should play no part in business education</a:t>
                      </a:r>
                      <a:endParaRPr lang="en-GB" sz="1600" b="0" i="0" u="none" strike="noStrike">
                        <a:solidFill>
                          <a:srgbClr val="000000"/>
                        </a:solidFill>
                        <a:effectLst/>
                        <a:latin typeface="Calibri" panose="020F0502020204030204" pitchFamily="34" charset="0"/>
                      </a:endParaRPr>
                    </a:p>
                  </a:txBody>
                  <a:tcPr anchor="ctr"/>
                </a:tc>
                <a:tc>
                  <a:txBody>
                    <a:bodyPr/>
                    <a:lstStyle/>
                    <a:p>
                      <a:pPr algn="r" fontAlgn="b"/>
                      <a:r>
                        <a:rPr lang="en-GB" sz="1600" u="none" strike="noStrike" dirty="0">
                          <a:effectLst/>
                        </a:rPr>
                        <a:t>2.88%</a:t>
                      </a:r>
                      <a:endParaRPr lang="en-GB"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870039148"/>
                  </a:ext>
                </a:extLst>
              </a:tr>
            </a:tbl>
          </a:graphicData>
        </a:graphic>
      </p:graphicFrame>
    </p:spTree>
    <p:extLst>
      <p:ext uri="{BB962C8B-B14F-4D97-AF65-F5344CB8AC3E}">
        <p14:creationId xmlns:p14="http://schemas.microsoft.com/office/powerpoint/2010/main" val="372173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514173"/>
            <a:ext cx="4937934" cy="965364"/>
          </a:xfrm>
        </p:spPr>
        <p:txBody>
          <a:bodyPr vert="horz" lIns="91440" tIns="45720" rIns="91440" bIns="45720" rtlCol="0" anchor="t">
            <a:normAutofit fontScale="90000"/>
          </a:bodyPr>
          <a:lstStyle/>
          <a:p>
            <a:r>
              <a:rPr lang="en-US" sz="3600" kern="1200" dirty="0">
                <a:solidFill>
                  <a:schemeClr val="tx1"/>
                </a:solidFill>
                <a:latin typeface="+mj-lt"/>
                <a:ea typeface="+mj-ea"/>
                <a:cs typeface="+mj-cs"/>
              </a:rPr>
              <a:t>Skills to ensure future career success</a:t>
            </a:r>
          </a:p>
        </p:txBody>
      </p:sp>
      <p:sp>
        <p:nvSpPr>
          <p:cNvPr id="9" name="TextBox 8">
            <a:extLst>
              <a:ext uri="{FF2B5EF4-FFF2-40B4-BE49-F238E27FC236}">
                <a16:creationId xmlns:a16="http://schemas.microsoft.com/office/drawing/2014/main" id="{FB4D531A-3700-9C47-ACF2-D9B6DDFC1B53}"/>
              </a:ext>
            </a:extLst>
          </p:cNvPr>
          <p:cNvSpPr txBox="1"/>
          <p:nvPr/>
        </p:nvSpPr>
        <p:spPr>
          <a:xfrm>
            <a:off x="874815" y="2075493"/>
            <a:ext cx="4742214" cy="1569660"/>
          </a:xfrm>
          <a:prstGeom prst="rect">
            <a:avLst/>
          </a:prstGeom>
          <a:noFill/>
        </p:spPr>
        <p:txBody>
          <a:bodyPr wrap="square" rtlCol="0">
            <a:spAutoFit/>
          </a:bodyPr>
          <a:lstStyle/>
          <a:p>
            <a:r>
              <a:rPr lang="en-GB" sz="1600" dirty="0"/>
              <a:t>For students, the key skills to ensure career success are:</a:t>
            </a:r>
          </a:p>
          <a:p>
            <a:endParaRPr lang="en-GB" sz="1600" dirty="0"/>
          </a:p>
          <a:p>
            <a:pPr marL="285750" indent="-285750">
              <a:buFont typeface="Arial" panose="020B0604020202020204" pitchFamily="34" charset="0"/>
              <a:buChar char="•"/>
            </a:pPr>
            <a:r>
              <a:rPr lang="en-GB" sz="1600" dirty="0"/>
              <a:t>Communication skills</a:t>
            </a:r>
          </a:p>
          <a:p>
            <a:pPr marL="285750" indent="-285750">
              <a:buFont typeface="Arial" panose="020B0604020202020204" pitchFamily="34" charset="0"/>
              <a:buChar char="•"/>
            </a:pPr>
            <a:r>
              <a:rPr lang="en-GB" sz="1600" dirty="0"/>
              <a:t>Critical thinking skills</a:t>
            </a:r>
          </a:p>
          <a:p>
            <a:pPr marL="285750" indent="-285750">
              <a:buFont typeface="Arial" panose="020B0604020202020204" pitchFamily="34" charset="0"/>
              <a:buChar char="•"/>
            </a:pPr>
            <a:r>
              <a:rPr lang="en-GB" sz="1600" dirty="0"/>
              <a:t>Leadership</a:t>
            </a:r>
          </a:p>
        </p:txBody>
      </p:sp>
      <p:pic>
        <p:nvPicPr>
          <p:cNvPr id="11" name="Picture 10" descr="CC-Logo.jpg">
            <a:hlinkClick r:id="rId2"/>
            <a:extLst>
              <a:ext uri="{FF2B5EF4-FFF2-40B4-BE49-F238E27FC236}">
                <a16:creationId xmlns:a16="http://schemas.microsoft.com/office/drawing/2014/main" id="{B5F7836E-D791-6E4F-A4F3-3F46C396866D}"/>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78972EA8-E94B-254D-BC7D-2C45E99596F8}"/>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C6CD6DEF-5AF3-024A-A590-5D4BB20CB315}"/>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4" name="Table 3">
            <a:extLst>
              <a:ext uri="{FF2B5EF4-FFF2-40B4-BE49-F238E27FC236}">
                <a16:creationId xmlns:a16="http://schemas.microsoft.com/office/drawing/2014/main" id="{23399CB6-9D6B-1A40-9671-EDAE74AF8A13}"/>
              </a:ext>
            </a:extLst>
          </p:cNvPr>
          <p:cNvGraphicFramePr>
            <a:graphicFrameLocks noGrp="1"/>
          </p:cNvGraphicFramePr>
          <p:nvPr>
            <p:extLst>
              <p:ext uri="{D42A27DB-BD31-4B8C-83A1-F6EECF244321}">
                <p14:modId xmlns:p14="http://schemas.microsoft.com/office/powerpoint/2010/main" val="3217886523"/>
              </p:ext>
            </p:extLst>
          </p:nvPr>
        </p:nvGraphicFramePr>
        <p:xfrm>
          <a:off x="5838265" y="515646"/>
          <a:ext cx="5894920" cy="5520270"/>
        </p:xfrm>
        <a:graphic>
          <a:graphicData uri="http://schemas.openxmlformats.org/drawingml/2006/table">
            <a:tbl>
              <a:tblPr>
                <a:tableStyleId>{5C22544A-7EE6-4342-B048-85BDC9FD1C3A}</a:tableStyleId>
              </a:tblPr>
              <a:tblGrid>
                <a:gridCol w="4755404">
                  <a:extLst>
                    <a:ext uri="{9D8B030D-6E8A-4147-A177-3AD203B41FA5}">
                      <a16:colId xmlns:a16="http://schemas.microsoft.com/office/drawing/2014/main" val="3810486237"/>
                    </a:ext>
                  </a:extLst>
                </a:gridCol>
                <a:gridCol w="1139516">
                  <a:extLst>
                    <a:ext uri="{9D8B030D-6E8A-4147-A177-3AD203B41FA5}">
                      <a16:colId xmlns:a16="http://schemas.microsoft.com/office/drawing/2014/main" val="3172848631"/>
                    </a:ext>
                  </a:extLst>
                </a:gridCol>
              </a:tblGrid>
              <a:tr h="262870">
                <a:tc>
                  <a:txBody>
                    <a:bodyPr/>
                    <a:lstStyle/>
                    <a:p>
                      <a:pPr algn="l" fontAlgn="b"/>
                      <a:r>
                        <a:rPr lang="en-GB" sz="1100" u="none" strike="noStrike" dirty="0">
                          <a:effectLst/>
                        </a:rPr>
                        <a:t>Persuasion skills</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7.73%</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5990599"/>
                  </a:ext>
                </a:extLst>
              </a:tr>
              <a:tr h="262870">
                <a:tc>
                  <a:txBody>
                    <a:bodyPr/>
                    <a:lstStyle/>
                    <a:p>
                      <a:pPr algn="l" fontAlgn="b"/>
                      <a:r>
                        <a:rPr lang="en-GB" sz="1100" u="none" strike="noStrike" dirty="0">
                          <a:effectLst/>
                        </a:rPr>
                        <a:t>Adaptability</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21.96%</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519538201"/>
                  </a:ext>
                </a:extLst>
              </a:tr>
              <a:tr h="262870">
                <a:tc>
                  <a:txBody>
                    <a:bodyPr/>
                    <a:lstStyle/>
                    <a:p>
                      <a:pPr algn="l" fontAlgn="b"/>
                      <a:r>
                        <a:rPr lang="en-GB" sz="1100" u="none" strike="noStrike" dirty="0">
                          <a:effectLst/>
                        </a:rPr>
                        <a:t>Capacity to motivate others</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9.48%</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772675010"/>
                  </a:ext>
                </a:extLst>
              </a:tr>
              <a:tr h="262870">
                <a:tc>
                  <a:txBody>
                    <a:bodyPr/>
                    <a:lstStyle/>
                    <a:p>
                      <a:pPr algn="l" fontAlgn="b"/>
                      <a:r>
                        <a:rPr lang="en-GB" sz="1100" u="none" strike="noStrike" dirty="0">
                          <a:effectLst/>
                        </a:rPr>
                        <a:t>Communication skills</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35.05%</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4147101708"/>
                  </a:ext>
                </a:extLst>
              </a:tr>
              <a:tr h="262870">
                <a:tc>
                  <a:txBody>
                    <a:bodyPr/>
                    <a:lstStyle/>
                    <a:p>
                      <a:pPr algn="l" fontAlgn="b"/>
                      <a:r>
                        <a:rPr lang="en-GB" sz="1100" u="none" strike="noStrike" dirty="0">
                          <a:effectLst/>
                        </a:rPr>
                        <a:t>Conflict resolution skills</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10.93%</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4107546701"/>
                  </a:ext>
                </a:extLst>
              </a:tr>
              <a:tr h="262870">
                <a:tc>
                  <a:txBody>
                    <a:bodyPr/>
                    <a:lstStyle/>
                    <a:p>
                      <a:pPr algn="l" fontAlgn="b"/>
                      <a:r>
                        <a:rPr lang="en-GB" sz="1100" u="none" strike="noStrike">
                          <a:effectLst/>
                        </a:rPr>
                        <a:t>Critical thinking skills</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31.03%</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199791292"/>
                  </a:ext>
                </a:extLst>
              </a:tr>
              <a:tr h="262870">
                <a:tc>
                  <a:txBody>
                    <a:bodyPr/>
                    <a:lstStyle/>
                    <a:p>
                      <a:pPr algn="l" fontAlgn="b"/>
                      <a:r>
                        <a:rPr lang="en-GB" sz="1100" u="none" strike="noStrike">
                          <a:effectLst/>
                        </a:rPr>
                        <a:t>Cross-cultural understanding</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9.59%</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18020511"/>
                  </a:ext>
                </a:extLst>
              </a:tr>
              <a:tr h="262870">
                <a:tc>
                  <a:txBody>
                    <a:bodyPr/>
                    <a:lstStyle/>
                    <a:p>
                      <a:pPr algn="l" fontAlgn="b"/>
                      <a:r>
                        <a:rPr lang="en-GB" sz="1100" u="none" strike="noStrike">
                          <a:effectLst/>
                        </a:rPr>
                        <a:t>Dealing with ambiguity and uncertainty</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12.58%</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664972756"/>
                  </a:ext>
                </a:extLst>
              </a:tr>
              <a:tr h="262870">
                <a:tc>
                  <a:txBody>
                    <a:bodyPr/>
                    <a:lstStyle/>
                    <a:p>
                      <a:pPr algn="l" fontAlgn="b"/>
                      <a:r>
                        <a:rPr lang="en-GB" sz="1100" u="none" strike="noStrike">
                          <a:effectLst/>
                        </a:rPr>
                        <a:t>Entrepreneurial mindset</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13.71%</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364181931"/>
                  </a:ext>
                </a:extLst>
              </a:tr>
              <a:tr h="262870">
                <a:tc>
                  <a:txBody>
                    <a:bodyPr/>
                    <a:lstStyle/>
                    <a:p>
                      <a:pPr algn="l" fontAlgn="b"/>
                      <a:r>
                        <a:rPr lang="en-GB" sz="1100" u="none" strike="noStrike">
                          <a:effectLst/>
                        </a:rPr>
                        <a:t>Judgment and intuition</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12.27%</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839856882"/>
                  </a:ext>
                </a:extLst>
              </a:tr>
              <a:tr h="262870">
                <a:tc>
                  <a:txBody>
                    <a:bodyPr/>
                    <a:lstStyle/>
                    <a:p>
                      <a:pPr algn="l" fontAlgn="b"/>
                      <a:r>
                        <a:rPr lang="en-GB" sz="1100" u="none" strike="noStrike">
                          <a:effectLst/>
                        </a:rPr>
                        <a:t>Leadership</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29.59%</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4256980292"/>
                  </a:ext>
                </a:extLst>
              </a:tr>
              <a:tr h="262870">
                <a:tc>
                  <a:txBody>
                    <a:bodyPr/>
                    <a:lstStyle/>
                    <a:p>
                      <a:pPr algn="l" fontAlgn="b"/>
                      <a:r>
                        <a:rPr lang="en-GB" sz="1100" u="none" strike="noStrike" dirty="0">
                          <a:effectLst/>
                        </a:rPr>
                        <a:t>Managing the performance of others</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7.84%</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588306403"/>
                  </a:ext>
                </a:extLst>
              </a:tr>
              <a:tr h="262870">
                <a:tc>
                  <a:txBody>
                    <a:bodyPr/>
                    <a:lstStyle/>
                    <a:p>
                      <a:pPr algn="l" fontAlgn="b"/>
                      <a:r>
                        <a:rPr lang="en-GB" sz="1100" u="none" strike="noStrike">
                          <a:effectLst/>
                        </a:rPr>
                        <a:t>Negotiation skills</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13.40%</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938931694"/>
                  </a:ext>
                </a:extLst>
              </a:tr>
              <a:tr h="262870">
                <a:tc>
                  <a:txBody>
                    <a:bodyPr/>
                    <a:lstStyle/>
                    <a:p>
                      <a:pPr algn="l" fontAlgn="b"/>
                      <a:r>
                        <a:rPr lang="en-GB" sz="1100" u="none" strike="noStrike">
                          <a:effectLst/>
                        </a:rPr>
                        <a:t>Networking and collaboration</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23.09%</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66669344"/>
                  </a:ext>
                </a:extLst>
              </a:tr>
              <a:tr h="262870">
                <a:tc>
                  <a:txBody>
                    <a:bodyPr/>
                    <a:lstStyle/>
                    <a:p>
                      <a:pPr algn="l" fontAlgn="b"/>
                      <a:r>
                        <a:rPr lang="en-GB" sz="1100" u="none" strike="noStrike">
                          <a:effectLst/>
                        </a:rPr>
                        <a:t>Self-awareness</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12.68%</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852994896"/>
                  </a:ext>
                </a:extLst>
              </a:tr>
              <a:tr h="262870">
                <a:tc>
                  <a:txBody>
                    <a:bodyPr/>
                    <a:lstStyle/>
                    <a:p>
                      <a:pPr algn="l" fontAlgn="b"/>
                      <a:r>
                        <a:rPr lang="en-GB" sz="1100" u="none" strike="noStrike">
                          <a:effectLst/>
                        </a:rPr>
                        <a:t>Self-confidence</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24.95%</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603235484"/>
                  </a:ext>
                </a:extLst>
              </a:tr>
              <a:tr h="262870">
                <a:tc>
                  <a:txBody>
                    <a:bodyPr/>
                    <a:lstStyle/>
                    <a:p>
                      <a:pPr algn="l" fontAlgn="b"/>
                      <a:r>
                        <a:rPr lang="en-GB" sz="1100" u="none" strike="noStrike">
                          <a:effectLst/>
                        </a:rPr>
                        <a:t>Team building and team work</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23.81%</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640770201"/>
                  </a:ext>
                </a:extLst>
              </a:tr>
              <a:tr h="262870">
                <a:tc>
                  <a:txBody>
                    <a:bodyPr/>
                    <a:lstStyle/>
                    <a:p>
                      <a:pPr algn="l" fontAlgn="b"/>
                      <a:r>
                        <a:rPr lang="en-GB" sz="1100" u="none" strike="noStrike">
                          <a:effectLst/>
                        </a:rPr>
                        <a:t>Emotional intelligence</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16.08%</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591973140"/>
                  </a:ext>
                </a:extLst>
              </a:tr>
              <a:tr h="262870">
                <a:tc>
                  <a:txBody>
                    <a:bodyPr/>
                    <a:lstStyle/>
                    <a:p>
                      <a:pPr algn="l" fontAlgn="b"/>
                      <a:r>
                        <a:rPr lang="en-GB" sz="1100" u="none" strike="noStrike">
                          <a:effectLst/>
                        </a:rPr>
                        <a:t>Empathy</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9.79%</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834223442"/>
                  </a:ext>
                </a:extLst>
              </a:tr>
              <a:tr h="262870">
                <a:tc>
                  <a:txBody>
                    <a:bodyPr/>
                    <a:lstStyle/>
                    <a:p>
                      <a:pPr algn="l" fontAlgn="b"/>
                      <a:r>
                        <a:rPr lang="en-GB" sz="1100" u="none" strike="noStrike">
                          <a:effectLst/>
                        </a:rPr>
                        <a:t>Creativity</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15.36%</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070918342"/>
                  </a:ext>
                </a:extLst>
              </a:tr>
              <a:tr h="262870">
                <a:tc>
                  <a:txBody>
                    <a:bodyPr/>
                    <a:lstStyle/>
                    <a:p>
                      <a:pPr algn="l" fontAlgn="b"/>
                      <a:r>
                        <a:rPr lang="en-GB" sz="1100" u="none" strike="noStrike" dirty="0">
                          <a:effectLst/>
                        </a:rPr>
                        <a:t>Complex problem solving</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dirty="0">
                          <a:effectLst/>
                        </a:rPr>
                        <a:t>18.56%</a:t>
                      </a:r>
                      <a:endParaRPr lang="en-GB"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117468405"/>
                  </a:ext>
                </a:extLst>
              </a:tr>
            </a:tbl>
          </a:graphicData>
        </a:graphic>
      </p:graphicFrame>
    </p:spTree>
    <p:extLst>
      <p:ext uri="{BB962C8B-B14F-4D97-AF65-F5344CB8AC3E}">
        <p14:creationId xmlns:p14="http://schemas.microsoft.com/office/powerpoint/2010/main" val="3620627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901589" y="556220"/>
            <a:ext cx="3851127" cy="586701"/>
          </a:xfrm>
        </p:spPr>
        <p:txBody>
          <a:bodyPr vert="horz" lIns="91440" tIns="45720" rIns="91440" bIns="45720" rtlCol="0" anchor="t">
            <a:normAutofit fontScale="90000"/>
          </a:bodyPr>
          <a:lstStyle/>
          <a:p>
            <a:r>
              <a:rPr lang="en-US" sz="4000" kern="1200" dirty="0">
                <a:solidFill>
                  <a:schemeClr val="tx1"/>
                </a:solidFill>
                <a:latin typeface="+mj-lt"/>
                <a:ea typeface="+mj-ea"/>
                <a:cs typeface="+mj-cs"/>
              </a:rPr>
              <a:t>Career issues</a:t>
            </a:r>
          </a:p>
        </p:txBody>
      </p:sp>
      <p:sp>
        <p:nvSpPr>
          <p:cNvPr id="10" name="TextBox 9">
            <a:extLst>
              <a:ext uri="{FF2B5EF4-FFF2-40B4-BE49-F238E27FC236}">
                <a16:creationId xmlns:a16="http://schemas.microsoft.com/office/drawing/2014/main" id="{0ECB8F20-E990-8944-A3B9-2006BB09EEE8}"/>
              </a:ext>
            </a:extLst>
          </p:cNvPr>
          <p:cNvSpPr txBox="1"/>
          <p:nvPr/>
        </p:nvSpPr>
        <p:spPr>
          <a:xfrm>
            <a:off x="901589" y="1614982"/>
            <a:ext cx="3991474" cy="3785652"/>
          </a:xfrm>
          <a:prstGeom prst="rect">
            <a:avLst/>
          </a:prstGeom>
          <a:noFill/>
        </p:spPr>
        <p:txBody>
          <a:bodyPr wrap="square" rtlCol="0">
            <a:spAutoFit/>
          </a:bodyPr>
          <a:lstStyle/>
          <a:p>
            <a:pPr marL="285750" indent="-285750">
              <a:buFont typeface="Arial" panose="020B0604020202020204" pitchFamily="34" charset="0"/>
              <a:buChar char="•"/>
            </a:pPr>
            <a:r>
              <a:rPr lang="en-GB" sz="1600" dirty="0"/>
              <a:t>Just over 30% of students agree that they are in no rush to start their career after studying, but 52% disagree.</a:t>
            </a:r>
          </a:p>
          <a:p>
            <a:pPr marL="285750" indent="-285750">
              <a:buFont typeface="Arial" panose="020B0604020202020204" pitchFamily="34" charset="0"/>
              <a:buChar char="•"/>
            </a:pPr>
            <a:r>
              <a:rPr lang="en-GB" sz="1600" dirty="0"/>
              <a:t>Just over 4 out of 10 students (41%) agree that they still expect to be working in their 70s.</a:t>
            </a:r>
          </a:p>
          <a:p>
            <a:pPr marL="285750" indent="-285750">
              <a:buFont typeface="Arial" panose="020B0604020202020204" pitchFamily="34" charset="0"/>
              <a:buChar char="•"/>
            </a:pPr>
            <a:r>
              <a:rPr lang="en-GB" sz="1600" dirty="0"/>
              <a:t>55% of students expect to start a business or work for themselves at some point in their life.</a:t>
            </a:r>
          </a:p>
          <a:p>
            <a:pPr marL="285750" indent="-285750">
              <a:buFont typeface="Arial" panose="020B0604020202020204" pitchFamily="34" charset="0"/>
              <a:buChar char="•"/>
            </a:pPr>
            <a:r>
              <a:rPr lang="en-GB" sz="1600" dirty="0"/>
              <a:t>Just under half of students (49%) expect to change career completely at least once in their lifetime.</a:t>
            </a:r>
          </a:p>
          <a:p>
            <a:pPr marL="285750" indent="-285750">
              <a:buFont typeface="Arial" panose="020B0604020202020204" pitchFamily="34" charset="0"/>
              <a:buChar char="•"/>
            </a:pPr>
            <a:r>
              <a:rPr lang="en-GB" sz="1600" dirty="0"/>
              <a:t>83% of students agree that they will have to learn new skills to advance my career in the future.</a:t>
            </a:r>
            <a:endParaRPr lang="en-US" sz="1600" dirty="0"/>
          </a:p>
        </p:txBody>
      </p:sp>
      <p:pic>
        <p:nvPicPr>
          <p:cNvPr id="12" name="Picture 11" descr="CC-Logo.jpg">
            <a:hlinkClick r:id="rId2"/>
            <a:extLst>
              <a:ext uri="{FF2B5EF4-FFF2-40B4-BE49-F238E27FC236}">
                <a16:creationId xmlns:a16="http://schemas.microsoft.com/office/drawing/2014/main" id="{D49EE79B-2EDB-B14F-830D-F18EEBED3CD7}"/>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85109546-67E1-9F43-BF64-23621284BE08}"/>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3777ECC0-1835-604A-975F-51638EDFCCBD}"/>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3" name="Table 2">
            <a:extLst>
              <a:ext uri="{FF2B5EF4-FFF2-40B4-BE49-F238E27FC236}">
                <a16:creationId xmlns:a16="http://schemas.microsoft.com/office/drawing/2014/main" id="{0B69978A-6BE6-C441-99EA-E6A6FF08E349}"/>
              </a:ext>
            </a:extLst>
          </p:cNvPr>
          <p:cNvGraphicFramePr>
            <a:graphicFrameLocks noGrp="1"/>
          </p:cNvGraphicFramePr>
          <p:nvPr>
            <p:extLst>
              <p:ext uri="{D42A27DB-BD31-4B8C-83A1-F6EECF244321}">
                <p14:modId xmlns:p14="http://schemas.microsoft.com/office/powerpoint/2010/main" val="2687180595"/>
              </p:ext>
            </p:extLst>
          </p:nvPr>
        </p:nvGraphicFramePr>
        <p:xfrm>
          <a:off x="5150662" y="556220"/>
          <a:ext cx="6134214" cy="5410731"/>
        </p:xfrm>
        <a:graphic>
          <a:graphicData uri="http://schemas.openxmlformats.org/drawingml/2006/table">
            <a:tbl>
              <a:tblPr>
                <a:tableStyleId>{5C22544A-7EE6-4342-B048-85BDC9FD1C3A}</a:tableStyleId>
              </a:tblPr>
              <a:tblGrid>
                <a:gridCol w="1452947">
                  <a:extLst>
                    <a:ext uri="{9D8B030D-6E8A-4147-A177-3AD203B41FA5}">
                      <a16:colId xmlns:a16="http://schemas.microsoft.com/office/drawing/2014/main" val="3384488309"/>
                    </a:ext>
                  </a:extLst>
                </a:gridCol>
                <a:gridCol w="868102">
                  <a:extLst>
                    <a:ext uri="{9D8B030D-6E8A-4147-A177-3AD203B41FA5}">
                      <a16:colId xmlns:a16="http://schemas.microsoft.com/office/drawing/2014/main" val="1358943742"/>
                    </a:ext>
                  </a:extLst>
                </a:gridCol>
                <a:gridCol w="746058">
                  <a:extLst>
                    <a:ext uri="{9D8B030D-6E8A-4147-A177-3AD203B41FA5}">
                      <a16:colId xmlns:a16="http://schemas.microsoft.com/office/drawing/2014/main" val="3690236958"/>
                    </a:ext>
                  </a:extLst>
                </a:gridCol>
                <a:gridCol w="1267937">
                  <a:extLst>
                    <a:ext uri="{9D8B030D-6E8A-4147-A177-3AD203B41FA5}">
                      <a16:colId xmlns:a16="http://schemas.microsoft.com/office/drawing/2014/main" val="2173200677"/>
                    </a:ext>
                  </a:extLst>
                </a:gridCol>
                <a:gridCol w="902825">
                  <a:extLst>
                    <a:ext uri="{9D8B030D-6E8A-4147-A177-3AD203B41FA5}">
                      <a16:colId xmlns:a16="http://schemas.microsoft.com/office/drawing/2014/main" val="671243522"/>
                    </a:ext>
                  </a:extLst>
                </a:gridCol>
                <a:gridCol w="896345">
                  <a:extLst>
                    <a:ext uri="{9D8B030D-6E8A-4147-A177-3AD203B41FA5}">
                      <a16:colId xmlns:a16="http://schemas.microsoft.com/office/drawing/2014/main" val="3290882208"/>
                    </a:ext>
                  </a:extLst>
                </a:gridCol>
              </a:tblGrid>
              <a:tr h="283783">
                <a:tc>
                  <a:txBody>
                    <a:bodyPr/>
                    <a:lstStyle/>
                    <a:p>
                      <a:pPr algn="ctr" fontAlgn="ctr"/>
                      <a:endParaRPr lang="en-GB" sz="1200" b="1" i="0" u="none" strike="noStrike" dirty="0">
                        <a:solidFill>
                          <a:srgbClr val="000000"/>
                        </a:solidFill>
                        <a:effectLst/>
                        <a:latin typeface="Calibri" panose="020F0502020204030204" pitchFamily="34" charset="0"/>
                      </a:endParaRPr>
                    </a:p>
                  </a:txBody>
                  <a:tcPr anchor="ctr"/>
                </a:tc>
                <a:tc>
                  <a:txBody>
                    <a:bodyPr/>
                    <a:lstStyle/>
                    <a:p>
                      <a:pPr algn="ctr" fontAlgn="ctr"/>
                      <a:r>
                        <a:rPr lang="en-GB" sz="1200" u="none" strike="noStrike" dirty="0">
                          <a:effectLst/>
                        </a:rPr>
                        <a:t>Definitely agree</a:t>
                      </a:r>
                      <a:endParaRPr lang="en-GB" sz="1200" b="1" i="0" u="none" strike="noStrike" dirty="0">
                        <a:solidFill>
                          <a:srgbClr val="000000"/>
                        </a:solidFill>
                        <a:effectLst/>
                        <a:latin typeface="Calibri" panose="020F0502020204030204" pitchFamily="34" charset="0"/>
                      </a:endParaRPr>
                    </a:p>
                  </a:txBody>
                  <a:tcPr anchor="ctr"/>
                </a:tc>
                <a:tc>
                  <a:txBody>
                    <a:bodyPr/>
                    <a:lstStyle/>
                    <a:p>
                      <a:pPr algn="ctr" fontAlgn="ctr"/>
                      <a:r>
                        <a:rPr lang="en-GB" sz="1200" u="none" strike="noStrike" dirty="0">
                          <a:effectLst/>
                        </a:rPr>
                        <a:t>Mostly agree</a:t>
                      </a:r>
                      <a:endParaRPr lang="en-GB" sz="1200" b="1" i="0" u="none" strike="noStrike" dirty="0">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Neither agree nor disagree</a:t>
                      </a:r>
                      <a:endParaRPr lang="en-GB" sz="1200" b="1" i="0" u="none" strike="noStrike">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Mostly disagree</a:t>
                      </a:r>
                      <a:endParaRPr lang="en-GB" sz="1200" b="1" i="0" u="none" strike="noStrike">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Definitely disagree</a:t>
                      </a:r>
                      <a:endParaRPr lang="en-GB" sz="1200" b="1"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4000545981"/>
                  </a:ext>
                </a:extLst>
              </a:tr>
              <a:tr h="567566">
                <a:tc>
                  <a:txBody>
                    <a:bodyPr/>
                    <a:lstStyle/>
                    <a:p>
                      <a:pPr algn="l" fontAlgn="b"/>
                      <a:r>
                        <a:rPr lang="en-GB" sz="1200" u="none" strike="noStrike">
                          <a:effectLst/>
                        </a:rPr>
                        <a:t>I'm in no rush to start my career after studying</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dirty="0">
                          <a:effectLst/>
                        </a:rPr>
                        <a:t>11.74%</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19.00%</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dirty="0">
                          <a:effectLst/>
                        </a:rPr>
                        <a:t>17.18%</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200" u="none" strike="noStrike" dirty="0">
                          <a:effectLst/>
                        </a:rPr>
                        <a:t>21.56%</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30.52%</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85894909"/>
                  </a:ext>
                </a:extLst>
              </a:tr>
              <a:tr h="756754">
                <a:tc>
                  <a:txBody>
                    <a:bodyPr/>
                    <a:lstStyle/>
                    <a:p>
                      <a:pPr algn="l" fontAlgn="b"/>
                      <a:r>
                        <a:rPr lang="en-GB" sz="1200" u="none" strike="noStrike">
                          <a:effectLst/>
                        </a:rPr>
                        <a:t>I expect to start a business or work for myself at some point in my life</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23.34%</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31.55%</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23.55%</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dirty="0">
                          <a:effectLst/>
                        </a:rPr>
                        <a:t>13.77%</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7.78%</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991854278"/>
                  </a:ext>
                </a:extLst>
              </a:tr>
              <a:tr h="756754">
                <a:tc>
                  <a:txBody>
                    <a:bodyPr/>
                    <a:lstStyle/>
                    <a:p>
                      <a:pPr algn="l" fontAlgn="b"/>
                      <a:r>
                        <a:rPr lang="en-GB" sz="1200" u="none" strike="noStrike">
                          <a:effectLst/>
                        </a:rPr>
                        <a:t>I expect to change career completely at least once in my lifetime</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19.01%</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29.94%</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32.46%</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dirty="0">
                          <a:effectLst/>
                        </a:rPr>
                        <a:t>13.55%</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5.04%</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087824678"/>
                  </a:ext>
                </a:extLst>
              </a:tr>
              <a:tr h="472971">
                <a:tc>
                  <a:txBody>
                    <a:bodyPr/>
                    <a:lstStyle/>
                    <a:p>
                      <a:pPr algn="l" fontAlgn="b"/>
                      <a:r>
                        <a:rPr lang="en-GB" sz="1200" u="none" strike="noStrike">
                          <a:effectLst/>
                        </a:rPr>
                        <a:t>I still expect to be working in my 70s</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12.32%</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28.95%</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22.63%</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dirty="0">
                          <a:effectLst/>
                        </a:rPr>
                        <a:t>20.00%</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200" u="none" strike="noStrike" dirty="0">
                          <a:effectLst/>
                        </a:rPr>
                        <a:t>16.11%</a:t>
                      </a:r>
                      <a:endParaRPr lang="en-GB" sz="12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526188463"/>
                  </a:ext>
                </a:extLst>
              </a:tr>
              <a:tr h="662160">
                <a:tc>
                  <a:txBody>
                    <a:bodyPr/>
                    <a:lstStyle/>
                    <a:p>
                      <a:pPr algn="l" fontAlgn="b"/>
                      <a:r>
                        <a:rPr lang="en-GB" sz="1200" u="none" strike="noStrike">
                          <a:effectLst/>
                        </a:rPr>
                        <a:t>I expect to move country to follow my preferred career</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20.15%</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26.83%</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29.75%</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dirty="0">
                          <a:effectLst/>
                        </a:rPr>
                        <a:t>14.51%</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200" u="none" strike="noStrike" dirty="0">
                          <a:effectLst/>
                        </a:rPr>
                        <a:t>8.77%</a:t>
                      </a:r>
                      <a:endParaRPr lang="en-GB" sz="12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674214551"/>
                  </a:ext>
                </a:extLst>
              </a:tr>
              <a:tr h="851349">
                <a:tc>
                  <a:txBody>
                    <a:bodyPr/>
                    <a:lstStyle/>
                    <a:p>
                      <a:pPr algn="l" fontAlgn="b"/>
                      <a:r>
                        <a:rPr lang="en-GB" sz="1200" u="none" strike="noStrike" dirty="0">
                          <a:effectLst/>
                        </a:rPr>
                        <a:t>I know that I will have to learn new skills to advance my career in the future</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48.11%</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34.98%</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11.24%</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3.89%</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dirty="0">
                          <a:effectLst/>
                        </a:rPr>
                        <a:t>1.79%</a:t>
                      </a:r>
                      <a:endParaRPr lang="en-GB" sz="12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596007251"/>
                  </a:ext>
                </a:extLst>
              </a:tr>
            </a:tbl>
          </a:graphicData>
        </a:graphic>
      </p:graphicFrame>
    </p:spTree>
    <p:extLst>
      <p:ext uri="{BB962C8B-B14F-4D97-AF65-F5344CB8AC3E}">
        <p14:creationId xmlns:p14="http://schemas.microsoft.com/office/powerpoint/2010/main" val="2382853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98450" y="709452"/>
            <a:ext cx="4083434" cy="1511592"/>
          </a:xfrm>
        </p:spPr>
        <p:txBody>
          <a:bodyPr vert="horz" lIns="91440" tIns="45720" rIns="91440" bIns="45720" rtlCol="0" anchor="t">
            <a:normAutofit fontScale="90000"/>
          </a:bodyPr>
          <a:lstStyle/>
          <a:p>
            <a:r>
              <a:rPr lang="en-US" sz="4000" kern="1200" dirty="0">
                <a:solidFill>
                  <a:schemeClr val="tx1"/>
                </a:solidFill>
                <a:latin typeface="+mj-lt"/>
                <a:ea typeface="+mj-ea"/>
                <a:cs typeface="+mj-cs"/>
              </a:rPr>
              <a:t>In the future, business education …</a:t>
            </a:r>
          </a:p>
        </p:txBody>
      </p:sp>
      <p:sp>
        <p:nvSpPr>
          <p:cNvPr id="9" name="TextBox 8">
            <a:extLst>
              <a:ext uri="{FF2B5EF4-FFF2-40B4-BE49-F238E27FC236}">
                <a16:creationId xmlns:a16="http://schemas.microsoft.com/office/drawing/2014/main" id="{76AE4A56-D805-1445-ACBA-1F2986D804A8}"/>
              </a:ext>
            </a:extLst>
          </p:cNvPr>
          <p:cNvSpPr txBox="1"/>
          <p:nvPr/>
        </p:nvSpPr>
        <p:spPr>
          <a:xfrm>
            <a:off x="874816" y="2151727"/>
            <a:ext cx="3858138" cy="2062103"/>
          </a:xfrm>
          <a:prstGeom prst="rect">
            <a:avLst/>
          </a:prstGeom>
          <a:noFill/>
        </p:spPr>
        <p:txBody>
          <a:bodyPr wrap="square" rtlCol="0">
            <a:spAutoFit/>
          </a:bodyPr>
          <a:lstStyle/>
          <a:p>
            <a:r>
              <a:rPr lang="en-GB" sz="1600" dirty="0"/>
              <a:t>Just over two-thirds of students agree that in the future business education needs to introduce more experiential learning (68%) , to offer a wider range of courses to enable lifelong learning (68%) and should respond more quickly to meet the needs of employers (70%).</a:t>
            </a:r>
            <a:endParaRPr lang="en-GB" sz="1600" dirty="0">
              <a:solidFill>
                <a:srgbClr val="000000"/>
              </a:solidFill>
              <a:latin typeface="Calibri" panose="020F0502020204030204" pitchFamily="34" charset="0"/>
            </a:endParaRPr>
          </a:p>
        </p:txBody>
      </p:sp>
      <p:pic>
        <p:nvPicPr>
          <p:cNvPr id="11" name="Picture 10" descr="CC-Logo.jpg">
            <a:hlinkClick r:id="rId2"/>
            <a:extLst>
              <a:ext uri="{FF2B5EF4-FFF2-40B4-BE49-F238E27FC236}">
                <a16:creationId xmlns:a16="http://schemas.microsoft.com/office/drawing/2014/main" id="{20572255-38AE-9640-8578-09439FA538DC}"/>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C7D00F84-64C3-A34C-A3EF-74A4602D5C52}"/>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25036DB9-6209-C044-A34E-EBDE2A29DCD4}"/>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4" name="Table 3">
            <a:extLst>
              <a:ext uri="{FF2B5EF4-FFF2-40B4-BE49-F238E27FC236}">
                <a16:creationId xmlns:a16="http://schemas.microsoft.com/office/drawing/2014/main" id="{3889E905-89D9-4C4A-92ED-27E1C10259C4}"/>
              </a:ext>
            </a:extLst>
          </p:cNvPr>
          <p:cNvGraphicFramePr>
            <a:graphicFrameLocks noGrp="1"/>
          </p:cNvGraphicFramePr>
          <p:nvPr>
            <p:extLst>
              <p:ext uri="{D42A27DB-BD31-4B8C-83A1-F6EECF244321}">
                <p14:modId xmlns:p14="http://schemas.microsoft.com/office/powerpoint/2010/main" val="115017327"/>
              </p:ext>
            </p:extLst>
          </p:nvPr>
        </p:nvGraphicFramePr>
        <p:xfrm>
          <a:off x="5230814" y="709452"/>
          <a:ext cx="6086370" cy="5132642"/>
        </p:xfrm>
        <a:graphic>
          <a:graphicData uri="http://schemas.openxmlformats.org/drawingml/2006/table">
            <a:tbl>
              <a:tblPr>
                <a:tableStyleId>{5C22544A-7EE6-4342-B048-85BDC9FD1C3A}</a:tableStyleId>
              </a:tblPr>
              <a:tblGrid>
                <a:gridCol w="1609824">
                  <a:extLst>
                    <a:ext uri="{9D8B030D-6E8A-4147-A177-3AD203B41FA5}">
                      <a16:colId xmlns:a16="http://schemas.microsoft.com/office/drawing/2014/main" val="3760596348"/>
                    </a:ext>
                  </a:extLst>
                </a:gridCol>
                <a:gridCol w="856527">
                  <a:extLst>
                    <a:ext uri="{9D8B030D-6E8A-4147-A177-3AD203B41FA5}">
                      <a16:colId xmlns:a16="http://schemas.microsoft.com/office/drawing/2014/main" val="2082218612"/>
                    </a:ext>
                  </a:extLst>
                </a:gridCol>
                <a:gridCol w="706055">
                  <a:extLst>
                    <a:ext uri="{9D8B030D-6E8A-4147-A177-3AD203B41FA5}">
                      <a16:colId xmlns:a16="http://schemas.microsoft.com/office/drawing/2014/main" val="284491388"/>
                    </a:ext>
                  </a:extLst>
                </a:gridCol>
                <a:gridCol w="1180618">
                  <a:extLst>
                    <a:ext uri="{9D8B030D-6E8A-4147-A177-3AD203B41FA5}">
                      <a16:colId xmlns:a16="http://schemas.microsoft.com/office/drawing/2014/main" val="902638785"/>
                    </a:ext>
                  </a:extLst>
                </a:gridCol>
                <a:gridCol w="810228">
                  <a:extLst>
                    <a:ext uri="{9D8B030D-6E8A-4147-A177-3AD203B41FA5}">
                      <a16:colId xmlns:a16="http://schemas.microsoft.com/office/drawing/2014/main" val="2757406741"/>
                    </a:ext>
                  </a:extLst>
                </a:gridCol>
                <a:gridCol w="923118">
                  <a:extLst>
                    <a:ext uri="{9D8B030D-6E8A-4147-A177-3AD203B41FA5}">
                      <a16:colId xmlns:a16="http://schemas.microsoft.com/office/drawing/2014/main" val="393285980"/>
                    </a:ext>
                  </a:extLst>
                </a:gridCol>
              </a:tblGrid>
              <a:tr h="261080">
                <a:tc>
                  <a:txBody>
                    <a:bodyPr/>
                    <a:lstStyle/>
                    <a:p>
                      <a:pPr algn="ctr" fontAlgn="ctr"/>
                      <a:endParaRPr lang="en-GB" sz="1200" b="1" i="0" u="none" strike="noStrike" dirty="0">
                        <a:solidFill>
                          <a:srgbClr val="000000"/>
                        </a:solidFill>
                        <a:effectLst/>
                        <a:latin typeface="Calibri" panose="020F0502020204030204" pitchFamily="34" charset="0"/>
                      </a:endParaRPr>
                    </a:p>
                  </a:txBody>
                  <a:tcPr anchor="ctr"/>
                </a:tc>
                <a:tc>
                  <a:txBody>
                    <a:bodyPr/>
                    <a:lstStyle/>
                    <a:p>
                      <a:pPr algn="ctr" fontAlgn="ctr"/>
                      <a:r>
                        <a:rPr lang="en-GB" sz="1200" u="none" strike="noStrike" dirty="0">
                          <a:effectLst/>
                        </a:rPr>
                        <a:t>Definitely agree</a:t>
                      </a:r>
                      <a:endParaRPr lang="en-GB" sz="1200" b="1" i="0" u="none" strike="noStrike" dirty="0">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Mostly agree</a:t>
                      </a:r>
                      <a:endParaRPr lang="en-GB" sz="1200" b="1" i="0" u="none" strike="noStrike">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Neither agree nor disagree</a:t>
                      </a:r>
                      <a:endParaRPr lang="en-GB" sz="1200" b="1" i="0" u="none" strike="noStrike">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Mostly disagree</a:t>
                      </a:r>
                      <a:endParaRPr lang="en-GB" sz="1200" b="1" i="0" u="none" strike="noStrike">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Definitely disagree</a:t>
                      </a:r>
                      <a:endParaRPr lang="en-GB" sz="1200" b="1"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918521407"/>
                  </a:ext>
                </a:extLst>
              </a:tr>
              <a:tr h="522161">
                <a:tc>
                  <a:txBody>
                    <a:bodyPr/>
                    <a:lstStyle/>
                    <a:p>
                      <a:pPr algn="l" fontAlgn="b"/>
                      <a:r>
                        <a:rPr lang="en-GB" sz="1200" u="none" strike="noStrike" dirty="0">
                          <a:effectLst/>
                        </a:rPr>
                        <a:t>needs to introduce more experiential learning</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200" u="none" strike="noStrike" dirty="0">
                          <a:effectLst/>
                        </a:rPr>
                        <a:t>32.43%</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45.36%</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15.43%</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4.80%</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1.98%</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874557194"/>
                  </a:ext>
                </a:extLst>
              </a:tr>
              <a:tr h="609187">
                <a:tc>
                  <a:txBody>
                    <a:bodyPr/>
                    <a:lstStyle/>
                    <a:p>
                      <a:pPr algn="l" fontAlgn="b"/>
                      <a:r>
                        <a:rPr lang="en-GB" sz="1200" u="none" strike="noStrike">
                          <a:effectLst/>
                        </a:rPr>
                        <a:t>needs a broader curriculum including arts and sciences</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20.13%</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32.12%</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25.44%</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18.35%</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3.96%</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207985375"/>
                  </a:ext>
                </a:extLst>
              </a:tr>
              <a:tr h="696214">
                <a:tc>
                  <a:txBody>
                    <a:bodyPr/>
                    <a:lstStyle/>
                    <a:p>
                      <a:pPr algn="l" fontAlgn="b"/>
                      <a:r>
                        <a:rPr lang="en-GB" sz="1200" u="none" strike="noStrike">
                          <a:effectLst/>
                        </a:rPr>
                        <a:t>needs to offer more flexible approaches to taking a degree</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23.04%</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36.81%</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28.26%</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10.22%</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1.67%</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87410478"/>
                  </a:ext>
                </a:extLst>
              </a:tr>
              <a:tr h="696214">
                <a:tc>
                  <a:txBody>
                    <a:bodyPr/>
                    <a:lstStyle/>
                    <a:p>
                      <a:pPr algn="l" fontAlgn="b"/>
                      <a:r>
                        <a:rPr lang="en-GB" sz="1200" u="none" strike="noStrike" dirty="0">
                          <a:effectLst/>
                        </a:rPr>
                        <a:t>needs to offer a wider range of courses to enable lifelong learning</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24.30%</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43.69%</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21.17%</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9.18%</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1.67%</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562428278"/>
                  </a:ext>
                </a:extLst>
              </a:tr>
              <a:tr h="870268">
                <a:tc>
                  <a:txBody>
                    <a:bodyPr/>
                    <a:lstStyle/>
                    <a:p>
                      <a:pPr algn="l" fontAlgn="b"/>
                      <a:r>
                        <a:rPr lang="en-GB" sz="1200" u="none" strike="noStrike" dirty="0">
                          <a:effectLst/>
                        </a:rPr>
                        <a:t>needs to develop ‘soft’ skills not just technical expertise in students</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32.95%</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41.40%</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15.22%</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7.72%</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2.71%</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394729182"/>
                  </a:ext>
                </a:extLst>
              </a:tr>
              <a:tr h="696214">
                <a:tc>
                  <a:txBody>
                    <a:bodyPr/>
                    <a:lstStyle/>
                    <a:p>
                      <a:pPr algn="l" fontAlgn="b"/>
                      <a:r>
                        <a:rPr lang="en-GB" sz="1200" u="none" strike="noStrike" dirty="0">
                          <a:effectLst/>
                        </a:rPr>
                        <a:t>should respond more quickly to meet the needs of employers</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29.41%</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40.67%</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20.23%</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7.72%</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dirty="0">
                          <a:effectLst/>
                        </a:rPr>
                        <a:t>1.98%</a:t>
                      </a:r>
                      <a:endParaRPr lang="en-GB" sz="12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597934119"/>
                  </a:ext>
                </a:extLst>
              </a:tr>
            </a:tbl>
          </a:graphicData>
        </a:graphic>
      </p:graphicFrame>
    </p:spTree>
    <p:extLst>
      <p:ext uri="{BB962C8B-B14F-4D97-AF65-F5344CB8AC3E}">
        <p14:creationId xmlns:p14="http://schemas.microsoft.com/office/powerpoint/2010/main" val="1467339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931139" y="615027"/>
            <a:ext cx="4320037" cy="1215917"/>
          </a:xfrm>
        </p:spPr>
        <p:txBody>
          <a:bodyPr vert="horz" lIns="91440" tIns="45720" rIns="91440" bIns="45720" rtlCol="0" anchor="t">
            <a:normAutofit fontScale="90000"/>
          </a:bodyPr>
          <a:lstStyle/>
          <a:p>
            <a:r>
              <a:rPr lang="en-US" sz="3200" kern="1200" dirty="0">
                <a:solidFill>
                  <a:schemeClr val="tx1"/>
                </a:solidFill>
                <a:latin typeface="+mj-lt"/>
                <a:ea typeface="+mj-ea"/>
                <a:cs typeface="+mj-cs"/>
              </a:rPr>
              <a:t>Most valuable topics in my future business education</a:t>
            </a:r>
          </a:p>
        </p:txBody>
      </p:sp>
      <p:sp>
        <p:nvSpPr>
          <p:cNvPr id="10" name="TextBox 9">
            <a:extLst>
              <a:ext uri="{FF2B5EF4-FFF2-40B4-BE49-F238E27FC236}">
                <a16:creationId xmlns:a16="http://schemas.microsoft.com/office/drawing/2014/main" id="{CD32587D-6FAE-1649-9186-3140904EEE60}"/>
              </a:ext>
            </a:extLst>
          </p:cNvPr>
          <p:cNvSpPr txBox="1"/>
          <p:nvPr/>
        </p:nvSpPr>
        <p:spPr>
          <a:xfrm>
            <a:off x="864441" y="2007510"/>
            <a:ext cx="4453435" cy="2308324"/>
          </a:xfrm>
          <a:prstGeom prst="rect">
            <a:avLst/>
          </a:prstGeom>
          <a:noFill/>
        </p:spPr>
        <p:txBody>
          <a:bodyPr wrap="square" rtlCol="0">
            <a:spAutoFit/>
          </a:bodyPr>
          <a:lstStyle/>
          <a:p>
            <a:r>
              <a:rPr lang="en-GB" sz="1600" dirty="0"/>
              <a:t>For students, the key topics for their future business education are:</a:t>
            </a:r>
          </a:p>
          <a:p>
            <a:endParaRPr lang="en-GB" sz="1600" dirty="0"/>
          </a:p>
          <a:p>
            <a:pPr marL="285750" indent="-285750" fontAlgn="b">
              <a:buFont typeface="Arial" panose="020B0604020202020204" pitchFamily="34" charset="0"/>
              <a:buChar char="•"/>
            </a:pPr>
            <a:r>
              <a:rPr lang="en-GB" sz="1600" dirty="0"/>
              <a:t>Decision making in uncertain and complex times</a:t>
            </a:r>
            <a:endParaRPr lang="en-GB" sz="1600" dirty="0">
              <a:solidFill>
                <a:srgbClr val="000000"/>
              </a:solidFill>
            </a:endParaRPr>
          </a:p>
          <a:p>
            <a:pPr marL="285750" indent="-285750">
              <a:buFont typeface="Arial" panose="020B0604020202020204" pitchFamily="34" charset="0"/>
              <a:buChar char="•"/>
            </a:pPr>
            <a:r>
              <a:rPr lang="en-GB" sz="1600" dirty="0"/>
              <a:t>Data analytics and data-driven decision making</a:t>
            </a:r>
          </a:p>
          <a:p>
            <a:pPr marL="285750" indent="-285750">
              <a:buFont typeface="Arial" panose="020B0604020202020204" pitchFamily="34" charset="0"/>
              <a:buChar char="•"/>
            </a:pPr>
            <a:r>
              <a:rPr lang="en-GB" sz="1600" dirty="0"/>
              <a:t>Sustainability</a:t>
            </a:r>
            <a:endParaRPr lang="en-GB" sz="1600" dirty="0">
              <a:solidFill>
                <a:srgbClr val="000000"/>
              </a:solidFill>
            </a:endParaRPr>
          </a:p>
          <a:p>
            <a:pPr marL="285750" indent="-285750">
              <a:buFont typeface="Arial" panose="020B0604020202020204" pitchFamily="34" charset="0"/>
              <a:buChar char="•"/>
            </a:pPr>
            <a:r>
              <a:rPr lang="en-GB" sz="1600" dirty="0"/>
              <a:t>Innovation</a:t>
            </a:r>
          </a:p>
        </p:txBody>
      </p:sp>
      <p:pic>
        <p:nvPicPr>
          <p:cNvPr id="12" name="Picture 11" descr="CC-Logo.jpg">
            <a:hlinkClick r:id="rId2"/>
            <a:extLst>
              <a:ext uri="{FF2B5EF4-FFF2-40B4-BE49-F238E27FC236}">
                <a16:creationId xmlns:a16="http://schemas.microsoft.com/office/drawing/2014/main" id="{EFCAC816-3115-0642-8D10-221261700437}"/>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05C4FEAB-2168-7B40-B71B-876A8F4556F7}"/>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6F0A2BBC-7CF8-BB4F-BB91-CE32DC1A81C2}"/>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3" name="Table 2">
            <a:extLst>
              <a:ext uri="{FF2B5EF4-FFF2-40B4-BE49-F238E27FC236}">
                <a16:creationId xmlns:a16="http://schemas.microsoft.com/office/drawing/2014/main" id="{EA2C3E6F-41E4-E840-B6E8-74338A38E6BD}"/>
              </a:ext>
            </a:extLst>
          </p:cNvPr>
          <p:cNvGraphicFramePr>
            <a:graphicFrameLocks noGrp="1"/>
          </p:cNvGraphicFramePr>
          <p:nvPr>
            <p:extLst>
              <p:ext uri="{D42A27DB-BD31-4B8C-83A1-F6EECF244321}">
                <p14:modId xmlns:p14="http://schemas.microsoft.com/office/powerpoint/2010/main" val="3860931515"/>
              </p:ext>
            </p:extLst>
          </p:nvPr>
        </p:nvGraphicFramePr>
        <p:xfrm>
          <a:off x="5560714" y="615027"/>
          <a:ext cx="5766845" cy="5440680"/>
        </p:xfrm>
        <a:graphic>
          <a:graphicData uri="http://schemas.openxmlformats.org/drawingml/2006/table">
            <a:tbl>
              <a:tblPr>
                <a:tableStyleId>{5C22544A-7EE6-4342-B048-85BDC9FD1C3A}</a:tableStyleId>
              </a:tblPr>
              <a:tblGrid>
                <a:gridCol w="5030121">
                  <a:extLst>
                    <a:ext uri="{9D8B030D-6E8A-4147-A177-3AD203B41FA5}">
                      <a16:colId xmlns:a16="http://schemas.microsoft.com/office/drawing/2014/main" val="1920087534"/>
                    </a:ext>
                  </a:extLst>
                </a:gridCol>
                <a:gridCol w="736724">
                  <a:extLst>
                    <a:ext uri="{9D8B030D-6E8A-4147-A177-3AD203B41FA5}">
                      <a16:colId xmlns:a16="http://schemas.microsoft.com/office/drawing/2014/main" val="739360580"/>
                    </a:ext>
                  </a:extLst>
                </a:gridCol>
              </a:tblGrid>
              <a:tr h="252000">
                <a:tc>
                  <a:txBody>
                    <a:bodyPr/>
                    <a:lstStyle/>
                    <a:p>
                      <a:pPr algn="l" fontAlgn="b"/>
                      <a:r>
                        <a:rPr lang="en-GB" sz="1100" u="none" strike="noStrike">
                          <a:effectLst/>
                        </a:rPr>
                        <a:t>Creativity and design thinking</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21.91%</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875594403"/>
                  </a:ext>
                </a:extLst>
              </a:tr>
              <a:tr h="252000">
                <a:tc>
                  <a:txBody>
                    <a:bodyPr/>
                    <a:lstStyle/>
                    <a:p>
                      <a:pPr algn="l" fontAlgn="b"/>
                      <a:r>
                        <a:rPr lang="en-GB" sz="1100" u="none" strike="noStrike" dirty="0">
                          <a:effectLst/>
                        </a:rPr>
                        <a:t>Data analytics and data-driven decision making</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28.20%</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237550826"/>
                  </a:ext>
                </a:extLst>
              </a:tr>
              <a:tr h="252000">
                <a:tc>
                  <a:txBody>
                    <a:bodyPr/>
                    <a:lstStyle/>
                    <a:p>
                      <a:pPr algn="l" fontAlgn="b"/>
                      <a:r>
                        <a:rPr lang="en-GB" sz="1100" u="none" strike="noStrike" dirty="0">
                          <a:effectLst/>
                        </a:rPr>
                        <a:t>Entrepreneurship and entrepreneurial mindset</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22.96%</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761108284"/>
                  </a:ext>
                </a:extLst>
              </a:tr>
              <a:tr h="252000">
                <a:tc>
                  <a:txBody>
                    <a:bodyPr/>
                    <a:lstStyle/>
                    <a:p>
                      <a:pPr algn="l" fontAlgn="b"/>
                      <a:r>
                        <a:rPr lang="en-GB" sz="1100" u="none" strike="noStrike" dirty="0">
                          <a:effectLst/>
                        </a:rPr>
                        <a:t>Innovation</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26.52%</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764039377"/>
                  </a:ext>
                </a:extLst>
              </a:tr>
              <a:tr h="252000">
                <a:tc>
                  <a:txBody>
                    <a:bodyPr/>
                    <a:lstStyle/>
                    <a:p>
                      <a:pPr algn="l" fontAlgn="b"/>
                      <a:r>
                        <a:rPr lang="en-GB" sz="1100" u="none" strike="noStrike">
                          <a:effectLst/>
                        </a:rPr>
                        <a:t>Collaboration across virtual teams, alliances and partners</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11.43%</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570575538"/>
                  </a:ext>
                </a:extLst>
              </a:tr>
              <a:tr h="252000">
                <a:tc>
                  <a:txBody>
                    <a:bodyPr/>
                    <a:lstStyle/>
                    <a:p>
                      <a:pPr algn="l" fontAlgn="b"/>
                      <a:r>
                        <a:rPr lang="en-GB" sz="1100" u="none" strike="noStrike">
                          <a:effectLst/>
                        </a:rPr>
                        <a:t>Social impact</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21.07%</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014336103"/>
                  </a:ext>
                </a:extLst>
              </a:tr>
              <a:tr h="252000">
                <a:tc>
                  <a:txBody>
                    <a:bodyPr/>
                    <a:lstStyle/>
                    <a:p>
                      <a:pPr algn="l" fontAlgn="b"/>
                      <a:r>
                        <a:rPr lang="en-GB" sz="1100" u="none" strike="noStrike">
                          <a:effectLst/>
                        </a:rPr>
                        <a:t>Other (please specify)</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0.63%</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286418295"/>
                  </a:ext>
                </a:extLst>
              </a:tr>
              <a:tr h="252000">
                <a:tc>
                  <a:txBody>
                    <a:bodyPr/>
                    <a:lstStyle/>
                    <a:p>
                      <a:pPr algn="l" fontAlgn="b"/>
                      <a:r>
                        <a:rPr lang="en-GB" sz="1100" u="none" strike="noStrike" dirty="0">
                          <a:effectLst/>
                        </a:rPr>
                        <a:t>Business model innovation</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19.50%</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4207305922"/>
                  </a:ext>
                </a:extLst>
              </a:tr>
              <a:tr h="252000">
                <a:tc>
                  <a:txBody>
                    <a:bodyPr/>
                    <a:lstStyle/>
                    <a:p>
                      <a:pPr algn="l" fontAlgn="b"/>
                      <a:r>
                        <a:rPr lang="en-GB" sz="1100" u="none" strike="noStrike">
                          <a:effectLst/>
                        </a:rPr>
                        <a:t>Managing across cultures</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18.03%</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80631578"/>
                  </a:ext>
                </a:extLst>
              </a:tr>
              <a:tr h="252000">
                <a:tc>
                  <a:txBody>
                    <a:bodyPr/>
                    <a:lstStyle/>
                    <a:p>
                      <a:pPr algn="l" fontAlgn="b"/>
                      <a:r>
                        <a:rPr lang="en-GB" sz="1100" u="none" strike="noStrike">
                          <a:effectLst/>
                        </a:rPr>
                        <a:t>Digital transformation</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18.55%</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912059797"/>
                  </a:ext>
                </a:extLst>
              </a:tr>
              <a:tr h="252000">
                <a:tc>
                  <a:txBody>
                    <a:bodyPr/>
                    <a:lstStyle/>
                    <a:p>
                      <a:pPr algn="l" fontAlgn="b"/>
                      <a:r>
                        <a:rPr lang="en-GB" sz="1100" u="none" strike="noStrike">
                          <a:effectLst/>
                        </a:rPr>
                        <a:t>Resilience/mindfulness</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14.26%</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4200923688"/>
                  </a:ext>
                </a:extLst>
              </a:tr>
              <a:tr h="252000">
                <a:tc>
                  <a:txBody>
                    <a:bodyPr/>
                    <a:lstStyle/>
                    <a:p>
                      <a:pPr algn="l" fontAlgn="b"/>
                      <a:r>
                        <a:rPr lang="en-GB" sz="1100" u="none" strike="noStrike">
                          <a:effectLst/>
                        </a:rPr>
                        <a:t>Technology management</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20.02%</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503995466"/>
                  </a:ext>
                </a:extLst>
              </a:tr>
              <a:tr h="252000">
                <a:tc>
                  <a:txBody>
                    <a:bodyPr/>
                    <a:lstStyle/>
                    <a:p>
                      <a:pPr algn="l" fontAlgn="b"/>
                      <a:r>
                        <a:rPr lang="en-GB" sz="1100" u="none" strike="noStrike">
                          <a:effectLst/>
                        </a:rPr>
                        <a:t>Sustainability</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27.04%</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355069582"/>
                  </a:ext>
                </a:extLst>
              </a:tr>
              <a:tr h="252000">
                <a:tc>
                  <a:txBody>
                    <a:bodyPr/>
                    <a:lstStyle/>
                    <a:p>
                      <a:pPr algn="l" fontAlgn="b"/>
                      <a:r>
                        <a:rPr lang="en-GB" sz="1100" u="none" strike="noStrike" dirty="0">
                          <a:effectLst/>
                        </a:rPr>
                        <a:t>Responsible management</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17.61%</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952547452"/>
                  </a:ext>
                </a:extLst>
              </a:tr>
              <a:tr h="252000">
                <a:tc>
                  <a:txBody>
                    <a:bodyPr/>
                    <a:lstStyle/>
                    <a:p>
                      <a:pPr algn="l" fontAlgn="b"/>
                      <a:r>
                        <a:rPr lang="en-GB" sz="1100" u="none" strike="noStrike">
                          <a:effectLst/>
                        </a:rPr>
                        <a:t>Ethics</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18.55%</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684194165"/>
                  </a:ext>
                </a:extLst>
              </a:tr>
              <a:tr h="252000">
                <a:tc>
                  <a:txBody>
                    <a:bodyPr/>
                    <a:lstStyle/>
                    <a:p>
                      <a:pPr algn="l" fontAlgn="b"/>
                      <a:r>
                        <a:rPr lang="en-GB" sz="1100" u="none" strike="noStrike">
                          <a:effectLst/>
                        </a:rPr>
                        <a:t>Artificial intelligence</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17.09%</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478134964"/>
                  </a:ext>
                </a:extLst>
              </a:tr>
              <a:tr h="252000">
                <a:tc>
                  <a:txBody>
                    <a:bodyPr/>
                    <a:lstStyle/>
                    <a:p>
                      <a:pPr algn="l" fontAlgn="b"/>
                      <a:r>
                        <a:rPr lang="en-GB" sz="1100" u="none" strike="noStrike">
                          <a:effectLst/>
                        </a:rPr>
                        <a:t>Decision making in uncertain and complex times</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30.61%</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415245264"/>
                  </a:ext>
                </a:extLst>
              </a:tr>
              <a:tr h="252000">
                <a:tc>
                  <a:txBody>
                    <a:bodyPr/>
                    <a:lstStyle/>
                    <a:p>
                      <a:pPr algn="l" fontAlgn="b"/>
                      <a:r>
                        <a:rPr lang="en-GB" sz="1100" u="none" strike="noStrike">
                          <a:effectLst/>
                        </a:rPr>
                        <a:t>Geopolitics and government</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11.43%</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194064966"/>
                  </a:ext>
                </a:extLst>
              </a:tr>
              <a:tr h="252000">
                <a:tc>
                  <a:txBody>
                    <a:bodyPr/>
                    <a:lstStyle/>
                    <a:p>
                      <a:pPr algn="l" fontAlgn="b"/>
                      <a:r>
                        <a:rPr lang="en-GB" sz="1100" u="none" strike="noStrike" dirty="0">
                          <a:effectLst/>
                        </a:rPr>
                        <a:t>Leading collaboration across a network of virtual teams, alliances &amp; partners</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16.46%</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715578526"/>
                  </a:ext>
                </a:extLst>
              </a:tr>
              <a:tr h="252000">
                <a:tc>
                  <a:txBody>
                    <a:bodyPr/>
                    <a:lstStyle/>
                    <a:p>
                      <a:pPr algn="l" fontAlgn="b"/>
                      <a:r>
                        <a:rPr lang="en-GB" sz="1100" u="none" strike="noStrike">
                          <a:effectLst/>
                        </a:rPr>
                        <a:t>Managing a multi-generational, diverse workforce</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15.93%</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047769484"/>
                  </a:ext>
                </a:extLst>
              </a:tr>
              <a:tr h="252000">
                <a:tc>
                  <a:txBody>
                    <a:bodyPr/>
                    <a:lstStyle/>
                    <a:p>
                      <a:pPr algn="l" fontAlgn="b"/>
                      <a:r>
                        <a:rPr lang="en-GB" sz="1100" u="none" strike="noStrike">
                          <a:effectLst/>
                        </a:rPr>
                        <a:t>Robotics</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dirty="0">
                          <a:effectLst/>
                        </a:rPr>
                        <a:t>6.92%</a:t>
                      </a:r>
                      <a:endParaRPr lang="en-GB"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602644403"/>
                  </a:ext>
                </a:extLst>
              </a:tr>
            </a:tbl>
          </a:graphicData>
        </a:graphic>
      </p:graphicFrame>
    </p:spTree>
    <p:extLst>
      <p:ext uri="{BB962C8B-B14F-4D97-AF65-F5344CB8AC3E}">
        <p14:creationId xmlns:p14="http://schemas.microsoft.com/office/powerpoint/2010/main" val="3088450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B17DF-9E4D-DE4C-8873-59A4DC2D9D89}"/>
              </a:ext>
            </a:extLst>
          </p:cNvPr>
          <p:cNvSpPr>
            <a:spLocks noGrp="1"/>
          </p:cNvSpPr>
          <p:nvPr>
            <p:ph type="title"/>
          </p:nvPr>
        </p:nvSpPr>
        <p:spPr/>
        <p:txBody>
          <a:bodyPr/>
          <a:lstStyle/>
          <a:p>
            <a:r>
              <a:rPr lang="en-US" dirty="0"/>
              <a:t>All staff</a:t>
            </a:r>
          </a:p>
        </p:txBody>
      </p:sp>
    </p:spTree>
    <p:extLst>
      <p:ext uri="{BB962C8B-B14F-4D97-AF65-F5344CB8AC3E}">
        <p14:creationId xmlns:p14="http://schemas.microsoft.com/office/powerpoint/2010/main" val="3077997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E4368-B046-E541-881A-1025E1817F5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E19186F-FF8B-FE44-8B88-3DCD6D064F05}"/>
              </a:ext>
            </a:extLst>
          </p:cNvPr>
          <p:cNvSpPr>
            <a:spLocks noGrp="1"/>
          </p:cNvSpPr>
          <p:nvPr>
            <p:ph idx="1"/>
          </p:nvPr>
        </p:nvSpPr>
        <p:spPr/>
        <p:txBody>
          <a:bodyPr>
            <a:normAutofit lnSpcReduction="10000"/>
          </a:bodyPr>
          <a:lstStyle/>
          <a:p>
            <a:r>
              <a:rPr lang="en-US" dirty="0"/>
              <a:t>The following set of slides provide data from the See the Future study 2020.  In the first section, there is total sample data for each of the three audience groups – students, business school faculty and professional staff and employers.  Following this data, there are data splits for student respondents broken down by women and men, undergraduates and postgraduates and regional </a:t>
            </a:r>
            <a:r>
              <a:rPr lang="en-US" dirty="0" err="1"/>
              <a:t>georgraphic</a:t>
            </a:r>
            <a:r>
              <a:rPr lang="en-US" dirty="0"/>
              <a:t> groupings.</a:t>
            </a:r>
          </a:p>
          <a:p>
            <a:r>
              <a:rPr lang="en-US" dirty="0"/>
              <a:t>In total, there were 2344 recorded responses to the survey with data collected in December 2019 and January 2020.</a:t>
            </a:r>
          </a:p>
          <a:p>
            <a:endParaRPr lang="en-US" dirty="0"/>
          </a:p>
        </p:txBody>
      </p:sp>
    </p:spTree>
    <p:extLst>
      <p:ext uri="{BB962C8B-B14F-4D97-AF65-F5344CB8AC3E}">
        <p14:creationId xmlns:p14="http://schemas.microsoft.com/office/powerpoint/2010/main" val="2046883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3071B4-7F13-DF4A-A436-07A977F1E5AB}"/>
              </a:ext>
            </a:extLst>
          </p:cNvPr>
          <p:cNvSpPr>
            <a:spLocks noGrp="1"/>
          </p:cNvSpPr>
          <p:nvPr>
            <p:ph type="title"/>
          </p:nvPr>
        </p:nvSpPr>
        <p:spPr>
          <a:xfrm>
            <a:off x="874816" y="925360"/>
            <a:ext cx="4742214" cy="3319267"/>
          </a:xfrm>
        </p:spPr>
        <p:txBody>
          <a:bodyPr vert="horz" lIns="91440" tIns="45720" rIns="91440" bIns="45720" rtlCol="0" anchor="t">
            <a:normAutofit/>
          </a:bodyPr>
          <a:lstStyle/>
          <a:p>
            <a:r>
              <a:rPr lang="en-US" sz="4000" kern="1200" dirty="0">
                <a:solidFill>
                  <a:schemeClr val="tx1"/>
                </a:solidFill>
                <a:latin typeface="Calibri" panose="020F0502020204030204" pitchFamily="34" charset="0"/>
                <a:cs typeface="Calibri" panose="020F0502020204030204" pitchFamily="34" charset="0"/>
              </a:rPr>
              <a:t>I would want to work at a business school …</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2ED61DD1-7328-7D41-9B82-F2C64EE4A6D9}"/>
              </a:ext>
            </a:extLst>
          </p:cNvPr>
          <p:cNvGraphicFramePr>
            <a:graphicFrameLocks noGrp="1"/>
          </p:cNvGraphicFramePr>
          <p:nvPr>
            <p:extLst>
              <p:ext uri="{D42A27DB-BD31-4B8C-83A1-F6EECF244321}">
                <p14:modId xmlns:p14="http://schemas.microsoft.com/office/powerpoint/2010/main" val="269575574"/>
              </p:ext>
            </p:extLst>
          </p:nvPr>
        </p:nvGraphicFramePr>
        <p:xfrm>
          <a:off x="5936135" y="925360"/>
          <a:ext cx="5650882" cy="4086713"/>
        </p:xfrm>
        <a:graphic>
          <a:graphicData uri="http://schemas.openxmlformats.org/drawingml/2006/table">
            <a:tbl>
              <a:tblPr firstRow="1" bandRow="1">
                <a:tableStyleId>{5C22544A-7EE6-4342-B048-85BDC9FD1C3A}</a:tableStyleId>
              </a:tblPr>
              <a:tblGrid>
                <a:gridCol w="3975795">
                  <a:extLst>
                    <a:ext uri="{9D8B030D-6E8A-4147-A177-3AD203B41FA5}">
                      <a16:colId xmlns:a16="http://schemas.microsoft.com/office/drawing/2014/main" val="1352478717"/>
                    </a:ext>
                  </a:extLst>
                </a:gridCol>
                <a:gridCol w="664805">
                  <a:extLst>
                    <a:ext uri="{9D8B030D-6E8A-4147-A177-3AD203B41FA5}">
                      <a16:colId xmlns:a16="http://schemas.microsoft.com/office/drawing/2014/main" val="2587311706"/>
                    </a:ext>
                  </a:extLst>
                </a:gridCol>
                <a:gridCol w="1010282">
                  <a:extLst>
                    <a:ext uri="{9D8B030D-6E8A-4147-A177-3AD203B41FA5}">
                      <a16:colId xmlns:a16="http://schemas.microsoft.com/office/drawing/2014/main" val="3589887065"/>
                    </a:ext>
                  </a:extLst>
                </a:gridCol>
              </a:tblGrid>
              <a:tr h="395303">
                <a:tc>
                  <a:txBody>
                    <a:bodyPr/>
                    <a:lstStyle/>
                    <a:p>
                      <a:pPr algn="l" fontAlgn="b"/>
                      <a:endParaRPr lang="en-GB" sz="1200" b="0" i="0" u="none" strike="noStrike" dirty="0">
                        <a:solidFill>
                          <a:srgbClr val="000000"/>
                        </a:solidFill>
                        <a:effectLst/>
                        <a:latin typeface="Calibri" panose="020F0502020204030204" pitchFamily="34" charset="0"/>
                      </a:endParaRPr>
                    </a:p>
                  </a:txBody>
                  <a:tcPr marL="2471" marR="2471" marT="2471" marB="0" anchor="b"/>
                </a:tc>
                <a:tc>
                  <a:txBody>
                    <a:bodyPr/>
                    <a:lstStyle/>
                    <a:p>
                      <a:pPr algn="ctr" fontAlgn="ctr"/>
                      <a:r>
                        <a:rPr lang="en-GB" sz="1200" u="none" strike="noStrike">
                          <a:effectLst/>
                        </a:rPr>
                        <a:t>Faculty</a:t>
                      </a:r>
                      <a:endParaRPr lang="en-GB" sz="1200" b="1" i="0" u="none" strike="noStrike">
                        <a:solidFill>
                          <a:srgbClr val="000000"/>
                        </a:solidFill>
                        <a:effectLst/>
                        <a:latin typeface="Calibri" panose="020F0502020204030204" pitchFamily="34" charset="0"/>
                      </a:endParaRPr>
                    </a:p>
                  </a:txBody>
                  <a:tcPr marL="2471" marR="2471" marT="2471" marB="0" anchor="ctr"/>
                </a:tc>
                <a:tc>
                  <a:txBody>
                    <a:bodyPr/>
                    <a:lstStyle/>
                    <a:p>
                      <a:pPr algn="ctr" fontAlgn="ctr"/>
                      <a:r>
                        <a:rPr lang="en-GB" sz="1200" u="none" strike="noStrike">
                          <a:effectLst/>
                        </a:rPr>
                        <a:t>Professional staff</a:t>
                      </a:r>
                      <a:endParaRPr lang="en-GB" sz="1200" b="1" i="0" u="none" strike="noStrike">
                        <a:solidFill>
                          <a:srgbClr val="000000"/>
                        </a:solidFill>
                        <a:effectLst/>
                        <a:latin typeface="Calibri" panose="020F0502020204030204" pitchFamily="34" charset="0"/>
                      </a:endParaRPr>
                    </a:p>
                  </a:txBody>
                  <a:tcPr marL="2471" marR="2471" marT="2471" marB="0" anchor="ctr"/>
                </a:tc>
                <a:extLst>
                  <a:ext uri="{0D108BD9-81ED-4DB2-BD59-A6C34878D82A}">
                    <a16:rowId xmlns:a16="http://schemas.microsoft.com/office/drawing/2014/main" val="1405068563"/>
                  </a:ext>
                </a:extLst>
              </a:tr>
              <a:tr h="395303">
                <a:tc>
                  <a:txBody>
                    <a:bodyPr/>
                    <a:lstStyle/>
                    <a:p>
                      <a:pPr algn="l" fontAlgn="b"/>
                      <a:r>
                        <a:rPr lang="en-GB" sz="1200" u="none" strike="noStrike" dirty="0">
                          <a:effectLst/>
                        </a:rPr>
                        <a:t>that challenges world views by combining innovative and critical thinking</a:t>
                      </a:r>
                      <a:endParaRPr lang="en-GB" sz="1200" b="0" i="0" u="none" strike="noStrike" dirty="0">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59.64%</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57.46%</a:t>
                      </a:r>
                      <a:endParaRPr lang="en-GB" sz="1200" b="0" i="0" u="none" strike="noStrike">
                        <a:solidFill>
                          <a:srgbClr val="000000"/>
                        </a:solidFill>
                        <a:effectLst/>
                        <a:latin typeface="Calibri" panose="020F0502020204030204" pitchFamily="34" charset="0"/>
                      </a:endParaRPr>
                    </a:p>
                  </a:txBody>
                  <a:tcPr marL="2471" marR="2471" marT="2471" marB="0" anchor="b"/>
                </a:tc>
                <a:extLst>
                  <a:ext uri="{0D108BD9-81ED-4DB2-BD59-A6C34878D82A}">
                    <a16:rowId xmlns:a16="http://schemas.microsoft.com/office/drawing/2014/main" val="1544220569"/>
                  </a:ext>
                </a:extLst>
              </a:tr>
              <a:tr h="219932">
                <a:tc>
                  <a:txBody>
                    <a:bodyPr/>
                    <a:lstStyle/>
                    <a:p>
                      <a:pPr algn="l" fontAlgn="b"/>
                      <a:r>
                        <a:rPr lang="en-GB" sz="1200" u="none" strike="noStrike" dirty="0">
                          <a:effectLst/>
                        </a:rPr>
                        <a:t>with a focus on social responsibility</a:t>
                      </a:r>
                      <a:endParaRPr lang="en-GB" sz="1200" b="0" i="0" u="none" strike="noStrike" dirty="0">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34.64%</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42.54%</a:t>
                      </a:r>
                      <a:endParaRPr lang="en-GB" sz="1200" b="0" i="0" u="none" strike="noStrike">
                        <a:solidFill>
                          <a:srgbClr val="000000"/>
                        </a:solidFill>
                        <a:effectLst/>
                        <a:latin typeface="Calibri" panose="020F0502020204030204" pitchFamily="34" charset="0"/>
                      </a:endParaRPr>
                    </a:p>
                  </a:txBody>
                  <a:tcPr marL="2471" marR="2471" marT="2471" marB="0" anchor="b"/>
                </a:tc>
                <a:extLst>
                  <a:ext uri="{0D108BD9-81ED-4DB2-BD59-A6C34878D82A}">
                    <a16:rowId xmlns:a16="http://schemas.microsoft.com/office/drawing/2014/main" val="2401759310"/>
                  </a:ext>
                </a:extLst>
              </a:tr>
              <a:tr h="395303">
                <a:tc>
                  <a:txBody>
                    <a:bodyPr/>
                    <a:lstStyle/>
                    <a:p>
                      <a:pPr algn="l" fontAlgn="b"/>
                      <a:r>
                        <a:rPr lang="en-GB" sz="1200" u="none" strike="noStrike" dirty="0">
                          <a:effectLst/>
                        </a:rPr>
                        <a:t>that encourages staff and students to challenge the status quo and think differently</a:t>
                      </a:r>
                      <a:endParaRPr lang="en-GB" sz="1200" b="0" i="0" u="none" strike="noStrike" dirty="0">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50.36%</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57.46%</a:t>
                      </a:r>
                      <a:endParaRPr lang="en-GB" sz="1200" b="0" i="0" u="none" strike="noStrike">
                        <a:solidFill>
                          <a:srgbClr val="000000"/>
                        </a:solidFill>
                        <a:effectLst/>
                        <a:latin typeface="Calibri" panose="020F0502020204030204" pitchFamily="34" charset="0"/>
                      </a:endParaRPr>
                    </a:p>
                  </a:txBody>
                  <a:tcPr marL="2471" marR="2471" marT="2471" marB="0" anchor="b"/>
                </a:tc>
                <a:extLst>
                  <a:ext uri="{0D108BD9-81ED-4DB2-BD59-A6C34878D82A}">
                    <a16:rowId xmlns:a16="http://schemas.microsoft.com/office/drawing/2014/main" val="3379705150"/>
                  </a:ext>
                </a:extLst>
              </a:tr>
              <a:tr h="395303">
                <a:tc>
                  <a:txBody>
                    <a:bodyPr/>
                    <a:lstStyle/>
                    <a:p>
                      <a:pPr algn="l" fontAlgn="b"/>
                      <a:r>
                        <a:rPr lang="en-GB" sz="1200" u="none" strike="noStrike">
                          <a:effectLst/>
                        </a:rPr>
                        <a:t>with a culture of enterprise, engaging with start-ups and social entrepreneurs</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33.57%</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30.16%</a:t>
                      </a:r>
                      <a:endParaRPr lang="en-GB" sz="1200" b="0" i="0" u="none" strike="noStrike">
                        <a:solidFill>
                          <a:srgbClr val="000000"/>
                        </a:solidFill>
                        <a:effectLst/>
                        <a:latin typeface="Calibri" panose="020F0502020204030204" pitchFamily="34" charset="0"/>
                      </a:endParaRPr>
                    </a:p>
                  </a:txBody>
                  <a:tcPr marL="2471" marR="2471" marT="2471" marB="0" anchor="b"/>
                </a:tc>
                <a:extLst>
                  <a:ext uri="{0D108BD9-81ED-4DB2-BD59-A6C34878D82A}">
                    <a16:rowId xmlns:a16="http://schemas.microsoft.com/office/drawing/2014/main" val="1842115874"/>
                  </a:ext>
                </a:extLst>
              </a:tr>
              <a:tr h="219932">
                <a:tc>
                  <a:txBody>
                    <a:bodyPr/>
                    <a:lstStyle/>
                    <a:p>
                      <a:pPr algn="l" fontAlgn="b"/>
                      <a:r>
                        <a:rPr lang="en-GB" sz="1200" u="none" strike="noStrike">
                          <a:effectLst/>
                        </a:rPr>
                        <a:t>that attracts an international class of students</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34.29%</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29.21%</a:t>
                      </a:r>
                      <a:endParaRPr lang="en-GB" sz="1200" b="0" i="0" u="none" strike="noStrike">
                        <a:solidFill>
                          <a:srgbClr val="000000"/>
                        </a:solidFill>
                        <a:effectLst/>
                        <a:latin typeface="Calibri" panose="020F0502020204030204" pitchFamily="34" charset="0"/>
                      </a:endParaRPr>
                    </a:p>
                  </a:txBody>
                  <a:tcPr marL="2471" marR="2471" marT="2471" marB="0" anchor="b"/>
                </a:tc>
                <a:extLst>
                  <a:ext uri="{0D108BD9-81ED-4DB2-BD59-A6C34878D82A}">
                    <a16:rowId xmlns:a16="http://schemas.microsoft.com/office/drawing/2014/main" val="3773154410"/>
                  </a:ext>
                </a:extLst>
              </a:tr>
              <a:tr h="219932">
                <a:tc>
                  <a:txBody>
                    <a:bodyPr/>
                    <a:lstStyle/>
                    <a:p>
                      <a:pPr algn="l" fontAlgn="b"/>
                      <a:r>
                        <a:rPr lang="en-GB" sz="1200" u="none" strike="noStrike">
                          <a:effectLst/>
                        </a:rPr>
                        <a:t>that leverages technology to best deliver learning</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23.57%</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25.08%</a:t>
                      </a:r>
                      <a:endParaRPr lang="en-GB" sz="1200" b="0" i="0" u="none" strike="noStrike">
                        <a:solidFill>
                          <a:srgbClr val="000000"/>
                        </a:solidFill>
                        <a:effectLst/>
                        <a:latin typeface="Calibri" panose="020F0502020204030204" pitchFamily="34" charset="0"/>
                      </a:endParaRPr>
                    </a:p>
                  </a:txBody>
                  <a:tcPr marL="2471" marR="2471" marT="2471" marB="0" anchor="b"/>
                </a:tc>
                <a:extLst>
                  <a:ext uri="{0D108BD9-81ED-4DB2-BD59-A6C34878D82A}">
                    <a16:rowId xmlns:a16="http://schemas.microsoft.com/office/drawing/2014/main" val="3604236438"/>
                  </a:ext>
                </a:extLst>
              </a:tr>
              <a:tr h="395303">
                <a:tc>
                  <a:txBody>
                    <a:bodyPr/>
                    <a:lstStyle/>
                    <a:p>
                      <a:pPr algn="l" fontAlgn="b"/>
                      <a:r>
                        <a:rPr lang="en-GB" sz="1200" u="none" strike="noStrike">
                          <a:effectLst/>
                        </a:rPr>
                        <a:t>that offers scholarships to ensure a diverse class of students</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17.50%</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16.83%</a:t>
                      </a:r>
                      <a:endParaRPr lang="en-GB" sz="1200" b="0" i="0" u="none" strike="noStrike">
                        <a:solidFill>
                          <a:srgbClr val="000000"/>
                        </a:solidFill>
                        <a:effectLst/>
                        <a:latin typeface="Calibri" panose="020F0502020204030204" pitchFamily="34" charset="0"/>
                      </a:endParaRPr>
                    </a:p>
                  </a:txBody>
                  <a:tcPr marL="2471" marR="2471" marT="2471" marB="0" anchor="b"/>
                </a:tc>
                <a:extLst>
                  <a:ext uri="{0D108BD9-81ED-4DB2-BD59-A6C34878D82A}">
                    <a16:rowId xmlns:a16="http://schemas.microsoft.com/office/drawing/2014/main" val="2464772327"/>
                  </a:ext>
                </a:extLst>
              </a:tr>
              <a:tr h="395303">
                <a:tc>
                  <a:txBody>
                    <a:bodyPr/>
                    <a:lstStyle/>
                    <a:p>
                      <a:pPr algn="l" fontAlgn="b"/>
                      <a:r>
                        <a:rPr lang="en-GB" sz="1200" u="none" strike="noStrike">
                          <a:effectLst/>
                        </a:rPr>
                        <a:t>that offers flexible ways of teaching &amp;amp; learning, including face-to face and online provision</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32.86%</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28.57%</a:t>
                      </a:r>
                      <a:endParaRPr lang="en-GB" sz="1200" b="0" i="0" u="none" strike="noStrike">
                        <a:solidFill>
                          <a:srgbClr val="000000"/>
                        </a:solidFill>
                        <a:effectLst/>
                        <a:latin typeface="Calibri" panose="020F0502020204030204" pitchFamily="34" charset="0"/>
                      </a:endParaRPr>
                    </a:p>
                  </a:txBody>
                  <a:tcPr marL="2471" marR="2471" marT="2471" marB="0" anchor="b"/>
                </a:tc>
                <a:extLst>
                  <a:ext uri="{0D108BD9-81ED-4DB2-BD59-A6C34878D82A}">
                    <a16:rowId xmlns:a16="http://schemas.microsoft.com/office/drawing/2014/main" val="2671229923"/>
                  </a:ext>
                </a:extLst>
              </a:tr>
              <a:tr h="219932">
                <a:tc>
                  <a:txBody>
                    <a:bodyPr/>
                    <a:lstStyle/>
                    <a:p>
                      <a:pPr algn="l" fontAlgn="b"/>
                      <a:r>
                        <a:rPr lang="en-GB" sz="1200" u="none" strike="noStrike">
                          <a:effectLst/>
                        </a:rPr>
                        <a:t>that incorporates arts and sciences into its curriculum</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14.29%</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13.65%</a:t>
                      </a:r>
                      <a:endParaRPr lang="en-GB" sz="1200" b="0" i="0" u="none" strike="noStrike">
                        <a:solidFill>
                          <a:srgbClr val="000000"/>
                        </a:solidFill>
                        <a:effectLst/>
                        <a:latin typeface="Calibri" panose="020F0502020204030204" pitchFamily="34" charset="0"/>
                      </a:endParaRPr>
                    </a:p>
                  </a:txBody>
                  <a:tcPr marL="2471" marR="2471" marT="2471" marB="0" anchor="b"/>
                </a:tc>
                <a:extLst>
                  <a:ext uri="{0D108BD9-81ED-4DB2-BD59-A6C34878D82A}">
                    <a16:rowId xmlns:a16="http://schemas.microsoft.com/office/drawing/2014/main" val="2541079018"/>
                  </a:ext>
                </a:extLst>
              </a:tr>
              <a:tr h="395303">
                <a:tc>
                  <a:txBody>
                    <a:bodyPr/>
                    <a:lstStyle/>
                    <a:p>
                      <a:pPr algn="l" fontAlgn="b"/>
                      <a:r>
                        <a:rPr lang="en-GB" sz="1200" u="none" strike="noStrike">
                          <a:effectLst/>
                        </a:rPr>
                        <a:t>that promotes diverse career development paths for its staff</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20.71%</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33.02%</a:t>
                      </a:r>
                      <a:endParaRPr lang="en-GB" sz="1200" b="0" i="0" u="none" strike="noStrike">
                        <a:solidFill>
                          <a:srgbClr val="000000"/>
                        </a:solidFill>
                        <a:effectLst/>
                        <a:latin typeface="Calibri" panose="020F0502020204030204" pitchFamily="34" charset="0"/>
                      </a:endParaRPr>
                    </a:p>
                  </a:txBody>
                  <a:tcPr marL="2471" marR="2471" marT="2471" marB="0" anchor="b"/>
                </a:tc>
                <a:extLst>
                  <a:ext uri="{0D108BD9-81ED-4DB2-BD59-A6C34878D82A}">
                    <a16:rowId xmlns:a16="http://schemas.microsoft.com/office/drawing/2014/main" val="397259908"/>
                  </a:ext>
                </a:extLst>
              </a:tr>
              <a:tr h="219932">
                <a:tc>
                  <a:txBody>
                    <a:bodyPr/>
                    <a:lstStyle/>
                    <a:p>
                      <a:pPr algn="l" fontAlgn="b"/>
                      <a:r>
                        <a:rPr lang="en-GB" sz="1200" u="none" strike="noStrike">
                          <a:effectLst/>
                        </a:rPr>
                        <a:t>that can deliver tangible impact in local communities</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27.50%</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26.35%</a:t>
                      </a:r>
                      <a:endParaRPr lang="en-GB" sz="1200" b="0" i="0" u="none" strike="noStrike">
                        <a:solidFill>
                          <a:srgbClr val="000000"/>
                        </a:solidFill>
                        <a:effectLst/>
                        <a:latin typeface="Calibri" panose="020F0502020204030204" pitchFamily="34" charset="0"/>
                      </a:endParaRPr>
                    </a:p>
                  </a:txBody>
                  <a:tcPr marL="2471" marR="2471" marT="2471" marB="0" anchor="b"/>
                </a:tc>
                <a:extLst>
                  <a:ext uri="{0D108BD9-81ED-4DB2-BD59-A6C34878D82A}">
                    <a16:rowId xmlns:a16="http://schemas.microsoft.com/office/drawing/2014/main" val="2472134629"/>
                  </a:ext>
                </a:extLst>
              </a:tr>
              <a:tr h="219932">
                <a:tc>
                  <a:txBody>
                    <a:bodyPr/>
                    <a:lstStyle/>
                    <a:p>
                      <a:pPr algn="l" fontAlgn="b"/>
                      <a:r>
                        <a:rPr lang="en-GB" sz="1200" u="none" strike="noStrike">
                          <a:effectLst/>
                        </a:rPr>
                        <a:t>that is highly ranked</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a:effectLst/>
                        </a:rPr>
                        <a:t>28.21%</a:t>
                      </a:r>
                      <a:endParaRPr lang="en-GB" sz="1200" b="0" i="0" u="none" strike="noStrike">
                        <a:solidFill>
                          <a:srgbClr val="000000"/>
                        </a:solidFill>
                        <a:effectLst/>
                        <a:latin typeface="Calibri" panose="020F0502020204030204" pitchFamily="34" charset="0"/>
                      </a:endParaRPr>
                    </a:p>
                  </a:txBody>
                  <a:tcPr marL="2471" marR="2471" marT="2471" marB="0" anchor="b"/>
                </a:tc>
                <a:tc>
                  <a:txBody>
                    <a:bodyPr/>
                    <a:lstStyle/>
                    <a:p>
                      <a:pPr algn="r" fontAlgn="b"/>
                      <a:r>
                        <a:rPr lang="en-GB" sz="1200" u="none" strike="noStrike" dirty="0">
                          <a:effectLst/>
                        </a:rPr>
                        <a:t>17.46%</a:t>
                      </a:r>
                      <a:endParaRPr lang="en-GB" sz="1200" b="0" i="0" u="none" strike="noStrike" dirty="0">
                        <a:solidFill>
                          <a:srgbClr val="000000"/>
                        </a:solidFill>
                        <a:effectLst/>
                        <a:latin typeface="Calibri" panose="020F0502020204030204" pitchFamily="34" charset="0"/>
                      </a:endParaRPr>
                    </a:p>
                  </a:txBody>
                  <a:tcPr marL="2471" marR="2471" marT="2471" marB="0" anchor="b"/>
                </a:tc>
                <a:extLst>
                  <a:ext uri="{0D108BD9-81ED-4DB2-BD59-A6C34878D82A}">
                    <a16:rowId xmlns:a16="http://schemas.microsoft.com/office/drawing/2014/main" val="4247265521"/>
                  </a:ext>
                </a:extLst>
              </a:tr>
            </a:tbl>
          </a:graphicData>
        </a:graphic>
      </p:graphicFrame>
      <p:sp>
        <p:nvSpPr>
          <p:cNvPr id="4" name="TextBox 3">
            <a:extLst>
              <a:ext uri="{FF2B5EF4-FFF2-40B4-BE49-F238E27FC236}">
                <a16:creationId xmlns:a16="http://schemas.microsoft.com/office/drawing/2014/main" id="{DA3910A7-6641-D942-ADBC-8C085F3C6F20}"/>
              </a:ext>
            </a:extLst>
          </p:cNvPr>
          <p:cNvSpPr txBox="1"/>
          <p:nvPr/>
        </p:nvSpPr>
        <p:spPr>
          <a:xfrm>
            <a:off x="874816" y="2376842"/>
            <a:ext cx="4742214" cy="2062103"/>
          </a:xfrm>
          <a:prstGeom prst="rect">
            <a:avLst/>
          </a:prstGeom>
          <a:noFill/>
        </p:spPr>
        <p:txBody>
          <a:bodyPr wrap="square" rtlCol="0">
            <a:spAutoFit/>
          </a:bodyPr>
          <a:lstStyle/>
          <a:p>
            <a:r>
              <a:rPr lang="en-US" sz="1600" dirty="0"/>
              <a:t>All types of staff want to work at a school that </a:t>
            </a:r>
            <a:r>
              <a:rPr lang="en-GB" sz="1600" dirty="0"/>
              <a:t>challenges world views by combining innovative and critical thinking and that encourages staff and students to challenge the status quo and think differently</a:t>
            </a:r>
            <a:r>
              <a:rPr lang="en-GB" sz="1600" dirty="0">
                <a:solidFill>
                  <a:srgbClr val="000000"/>
                </a:solidFill>
                <a:latin typeface="Calibri" panose="020F0502020204030204" pitchFamily="34" charset="0"/>
              </a:rPr>
              <a:t>.  However,</a:t>
            </a:r>
            <a:r>
              <a:rPr lang="en-GB" sz="1600" dirty="0"/>
              <a:t> professional staff are more interested than faculty on a focus on social responsibility, while the reverse is true when it comes to their school being highly ranked.</a:t>
            </a:r>
            <a:endParaRPr lang="en-US" sz="1600" dirty="0"/>
          </a:p>
        </p:txBody>
      </p:sp>
      <p:pic>
        <p:nvPicPr>
          <p:cNvPr id="11" name="Picture 10" descr="CC-Logo.jpg">
            <a:hlinkClick r:id="rId2"/>
            <a:extLst>
              <a:ext uri="{FF2B5EF4-FFF2-40B4-BE49-F238E27FC236}">
                <a16:creationId xmlns:a16="http://schemas.microsoft.com/office/drawing/2014/main" id="{55A1DF75-1FB1-304D-B8D9-EC4EACAC3353}"/>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B4F569BB-AE1E-3A43-B63B-B4809DFAC044}"/>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297D7D97-95FC-0C47-B085-422FAAF90982}"/>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3381449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925359"/>
            <a:ext cx="5221185" cy="3785105"/>
          </a:xfrm>
        </p:spPr>
        <p:txBody>
          <a:bodyPr vert="horz" lIns="91440" tIns="45720" rIns="91440" bIns="45720" rtlCol="0" anchor="t">
            <a:normAutofit/>
          </a:bodyPr>
          <a:lstStyle/>
          <a:p>
            <a:r>
              <a:rPr lang="en-US" sz="3200" kern="1200" dirty="0">
                <a:solidFill>
                  <a:schemeClr val="tx1"/>
                </a:solidFill>
                <a:cs typeface="Calibri" panose="020F0502020204030204" pitchFamily="34" charset="0"/>
              </a:rPr>
              <a:t>Which features would add most to the student experience?</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E0F3BCC4-DE98-184E-A685-C16BBE95EB35}"/>
              </a:ext>
            </a:extLst>
          </p:cNvPr>
          <p:cNvGraphicFramePr>
            <a:graphicFrameLocks noGrp="1"/>
          </p:cNvGraphicFramePr>
          <p:nvPr>
            <p:extLst>
              <p:ext uri="{D42A27DB-BD31-4B8C-83A1-F6EECF244321}">
                <p14:modId xmlns:p14="http://schemas.microsoft.com/office/powerpoint/2010/main" val="518941513"/>
              </p:ext>
            </p:extLst>
          </p:nvPr>
        </p:nvGraphicFramePr>
        <p:xfrm>
          <a:off x="6096000" y="925360"/>
          <a:ext cx="5491017" cy="4274663"/>
        </p:xfrm>
        <a:graphic>
          <a:graphicData uri="http://schemas.openxmlformats.org/drawingml/2006/table">
            <a:tbl>
              <a:tblPr firstRow="1" bandRow="1">
                <a:tableStyleId>{5C22544A-7EE6-4342-B048-85BDC9FD1C3A}</a:tableStyleId>
              </a:tblPr>
              <a:tblGrid>
                <a:gridCol w="3917046">
                  <a:extLst>
                    <a:ext uri="{9D8B030D-6E8A-4147-A177-3AD203B41FA5}">
                      <a16:colId xmlns:a16="http://schemas.microsoft.com/office/drawing/2014/main" val="1111613126"/>
                    </a:ext>
                  </a:extLst>
                </a:gridCol>
                <a:gridCol w="624811">
                  <a:extLst>
                    <a:ext uri="{9D8B030D-6E8A-4147-A177-3AD203B41FA5}">
                      <a16:colId xmlns:a16="http://schemas.microsoft.com/office/drawing/2014/main" val="1518951420"/>
                    </a:ext>
                  </a:extLst>
                </a:gridCol>
                <a:gridCol w="949160">
                  <a:extLst>
                    <a:ext uri="{9D8B030D-6E8A-4147-A177-3AD203B41FA5}">
                      <a16:colId xmlns:a16="http://schemas.microsoft.com/office/drawing/2014/main" val="1896840487"/>
                    </a:ext>
                  </a:extLst>
                </a:gridCol>
              </a:tblGrid>
              <a:tr h="462756">
                <a:tc>
                  <a:txBody>
                    <a:bodyPr/>
                    <a:lstStyle/>
                    <a:p>
                      <a:pPr algn="l" fontAlgn="b"/>
                      <a:endParaRPr lang="en-GB" sz="1100" b="0" i="0" u="none" strike="noStrike" dirty="0">
                        <a:solidFill>
                          <a:srgbClr val="000000"/>
                        </a:solidFill>
                        <a:effectLst/>
                        <a:latin typeface="Calibri" panose="020F0502020204030204" pitchFamily="34" charset="0"/>
                      </a:endParaRPr>
                    </a:p>
                  </a:txBody>
                  <a:tcPr marL="2699" marR="2699" marT="2699" marB="0" anchor="b"/>
                </a:tc>
                <a:tc>
                  <a:txBody>
                    <a:bodyPr/>
                    <a:lstStyle/>
                    <a:p>
                      <a:pPr algn="ctr" fontAlgn="ctr"/>
                      <a:r>
                        <a:rPr lang="en-GB" sz="1100" u="none" strike="noStrike">
                          <a:effectLst/>
                        </a:rPr>
                        <a:t>Faculty</a:t>
                      </a:r>
                      <a:endParaRPr lang="en-GB" sz="1100" b="1" i="0" u="none" strike="noStrike">
                        <a:solidFill>
                          <a:srgbClr val="000000"/>
                        </a:solidFill>
                        <a:effectLst/>
                        <a:latin typeface="Calibri" panose="020F0502020204030204" pitchFamily="34" charset="0"/>
                      </a:endParaRPr>
                    </a:p>
                  </a:txBody>
                  <a:tcPr marL="2699" marR="2699" marT="2699" marB="0" anchor="ctr"/>
                </a:tc>
                <a:tc>
                  <a:txBody>
                    <a:bodyPr/>
                    <a:lstStyle/>
                    <a:p>
                      <a:pPr algn="ctr" fontAlgn="ctr"/>
                      <a:r>
                        <a:rPr lang="en-GB" sz="1100" u="none" strike="noStrike">
                          <a:effectLst/>
                        </a:rPr>
                        <a:t>Professional staff</a:t>
                      </a:r>
                      <a:endParaRPr lang="en-GB" sz="1100" b="1" i="0" u="none" strike="noStrike">
                        <a:solidFill>
                          <a:srgbClr val="000000"/>
                        </a:solidFill>
                        <a:effectLst/>
                        <a:latin typeface="Calibri" panose="020F0502020204030204" pitchFamily="34" charset="0"/>
                      </a:endParaRPr>
                    </a:p>
                  </a:txBody>
                  <a:tcPr marL="2699" marR="2699" marT="2699" marB="0" anchor="ctr"/>
                </a:tc>
                <a:extLst>
                  <a:ext uri="{0D108BD9-81ED-4DB2-BD59-A6C34878D82A}">
                    <a16:rowId xmlns:a16="http://schemas.microsoft.com/office/drawing/2014/main" val="3301990179"/>
                  </a:ext>
                </a:extLst>
              </a:tr>
              <a:tr h="257627">
                <a:tc>
                  <a:txBody>
                    <a:bodyPr/>
                    <a:lstStyle/>
                    <a:p>
                      <a:pPr algn="l" fontAlgn="b"/>
                      <a:r>
                        <a:rPr lang="en-GB" sz="1100" u="none" strike="noStrike">
                          <a:effectLst/>
                        </a:rPr>
                        <a:t>International study trip</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41.30%</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34.42%</a:t>
                      </a:r>
                      <a:endParaRPr lang="en-GB" sz="1100" b="0" i="0" u="none" strike="noStrike">
                        <a:solidFill>
                          <a:srgbClr val="000000"/>
                        </a:solidFill>
                        <a:effectLst/>
                        <a:latin typeface="Calibri" panose="020F0502020204030204" pitchFamily="34" charset="0"/>
                      </a:endParaRPr>
                    </a:p>
                  </a:txBody>
                  <a:tcPr marL="2699" marR="2699" marT="2699" marB="0" anchor="b"/>
                </a:tc>
                <a:extLst>
                  <a:ext uri="{0D108BD9-81ED-4DB2-BD59-A6C34878D82A}">
                    <a16:rowId xmlns:a16="http://schemas.microsoft.com/office/drawing/2014/main" val="858453328"/>
                  </a:ext>
                </a:extLst>
              </a:tr>
              <a:tr h="257627">
                <a:tc>
                  <a:txBody>
                    <a:bodyPr/>
                    <a:lstStyle/>
                    <a:p>
                      <a:pPr algn="l" fontAlgn="b"/>
                      <a:r>
                        <a:rPr lang="en-GB" sz="1100" u="none" strike="noStrike">
                          <a:effectLst/>
                        </a:rPr>
                        <a:t>Entrepreneurship bootcamp</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14.49%</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19.48%</a:t>
                      </a:r>
                      <a:endParaRPr lang="en-GB" sz="1100" b="0" i="0" u="none" strike="noStrike">
                        <a:solidFill>
                          <a:srgbClr val="000000"/>
                        </a:solidFill>
                        <a:effectLst/>
                        <a:latin typeface="Calibri" panose="020F0502020204030204" pitchFamily="34" charset="0"/>
                      </a:endParaRPr>
                    </a:p>
                  </a:txBody>
                  <a:tcPr marL="2699" marR="2699" marT="2699" marB="0" anchor="b"/>
                </a:tc>
                <a:extLst>
                  <a:ext uri="{0D108BD9-81ED-4DB2-BD59-A6C34878D82A}">
                    <a16:rowId xmlns:a16="http://schemas.microsoft.com/office/drawing/2014/main" val="1927782129"/>
                  </a:ext>
                </a:extLst>
              </a:tr>
              <a:tr h="257627">
                <a:tc>
                  <a:txBody>
                    <a:bodyPr/>
                    <a:lstStyle/>
                    <a:p>
                      <a:pPr algn="l" fontAlgn="b"/>
                      <a:r>
                        <a:rPr lang="en-GB" sz="1100" u="none" strike="noStrike">
                          <a:effectLst/>
                        </a:rPr>
                        <a:t>Engaging with alumni from day one of studies</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18.48%</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27.92%</a:t>
                      </a:r>
                      <a:endParaRPr lang="en-GB" sz="1100" b="0" i="0" u="none" strike="noStrike">
                        <a:solidFill>
                          <a:srgbClr val="000000"/>
                        </a:solidFill>
                        <a:effectLst/>
                        <a:latin typeface="Calibri" panose="020F0502020204030204" pitchFamily="34" charset="0"/>
                      </a:endParaRPr>
                    </a:p>
                  </a:txBody>
                  <a:tcPr marL="2699" marR="2699" marT="2699" marB="0" anchor="b"/>
                </a:tc>
                <a:extLst>
                  <a:ext uri="{0D108BD9-81ED-4DB2-BD59-A6C34878D82A}">
                    <a16:rowId xmlns:a16="http://schemas.microsoft.com/office/drawing/2014/main" val="3379375957"/>
                  </a:ext>
                </a:extLst>
              </a:tr>
              <a:tr h="257627">
                <a:tc>
                  <a:txBody>
                    <a:bodyPr/>
                    <a:lstStyle/>
                    <a:p>
                      <a:pPr algn="l" fontAlgn="b"/>
                      <a:r>
                        <a:rPr lang="en-GB" sz="1100" u="none" strike="noStrike">
                          <a:effectLst/>
                        </a:rPr>
                        <a:t>Business start-up/small business accelerator programme</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27.17%</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20.45%</a:t>
                      </a:r>
                      <a:endParaRPr lang="en-GB" sz="1100" b="0" i="0" u="none" strike="noStrike">
                        <a:solidFill>
                          <a:srgbClr val="000000"/>
                        </a:solidFill>
                        <a:effectLst/>
                        <a:latin typeface="Calibri" panose="020F0502020204030204" pitchFamily="34" charset="0"/>
                      </a:endParaRPr>
                    </a:p>
                  </a:txBody>
                  <a:tcPr marL="2699" marR="2699" marT="2699" marB="0" anchor="b"/>
                </a:tc>
                <a:extLst>
                  <a:ext uri="{0D108BD9-81ED-4DB2-BD59-A6C34878D82A}">
                    <a16:rowId xmlns:a16="http://schemas.microsoft.com/office/drawing/2014/main" val="1663037388"/>
                  </a:ext>
                </a:extLst>
              </a:tr>
              <a:tr h="257627">
                <a:tc>
                  <a:txBody>
                    <a:bodyPr/>
                    <a:lstStyle/>
                    <a:p>
                      <a:pPr algn="l" fontAlgn="b"/>
                      <a:r>
                        <a:rPr lang="en-GB" sz="1100" u="none" strike="noStrike">
                          <a:effectLst/>
                        </a:rPr>
                        <a:t>Mentor programme</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24.28%</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28.57%</a:t>
                      </a:r>
                      <a:endParaRPr lang="en-GB" sz="1100" b="0" i="0" u="none" strike="noStrike">
                        <a:solidFill>
                          <a:srgbClr val="000000"/>
                        </a:solidFill>
                        <a:effectLst/>
                        <a:latin typeface="Calibri" panose="020F0502020204030204" pitchFamily="34" charset="0"/>
                      </a:endParaRPr>
                    </a:p>
                  </a:txBody>
                  <a:tcPr marL="2699" marR="2699" marT="2699" marB="0" anchor="b"/>
                </a:tc>
                <a:extLst>
                  <a:ext uri="{0D108BD9-81ED-4DB2-BD59-A6C34878D82A}">
                    <a16:rowId xmlns:a16="http://schemas.microsoft.com/office/drawing/2014/main" val="3050663522"/>
                  </a:ext>
                </a:extLst>
              </a:tr>
              <a:tr h="257627">
                <a:tc>
                  <a:txBody>
                    <a:bodyPr/>
                    <a:lstStyle/>
                    <a:p>
                      <a:pPr algn="l" fontAlgn="b"/>
                      <a:r>
                        <a:rPr lang="en-GB" sz="1100" u="none" strike="noStrike">
                          <a:effectLst/>
                        </a:rPr>
                        <a:t>Working on projects to help charities and social enterprises</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29.35%</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24.03%</a:t>
                      </a:r>
                      <a:endParaRPr lang="en-GB" sz="1100" b="0" i="0" u="none" strike="noStrike">
                        <a:solidFill>
                          <a:srgbClr val="000000"/>
                        </a:solidFill>
                        <a:effectLst/>
                        <a:latin typeface="Calibri" panose="020F0502020204030204" pitchFamily="34" charset="0"/>
                      </a:endParaRPr>
                    </a:p>
                  </a:txBody>
                  <a:tcPr marL="2699" marR="2699" marT="2699" marB="0" anchor="b"/>
                </a:tc>
                <a:extLst>
                  <a:ext uri="{0D108BD9-81ED-4DB2-BD59-A6C34878D82A}">
                    <a16:rowId xmlns:a16="http://schemas.microsoft.com/office/drawing/2014/main" val="3588658359"/>
                  </a:ext>
                </a:extLst>
              </a:tr>
              <a:tr h="257627">
                <a:tc>
                  <a:txBody>
                    <a:bodyPr/>
                    <a:lstStyle/>
                    <a:p>
                      <a:pPr algn="l" fontAlgn="b"/>
                      <a:r>
                        <a:rPr lang="en-GB" sz="1100" u="none" strike="noStrike">
                          <a:effectLst/>
                        </a:rPr>
                        <a:t>Mental health support</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14.49%</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22.40%</a:t>
                      </a:r>
                      <a:endParaRPr lang="en-GB" sz="1100" b="0" i="0" u="none" strike="noStrike">
                        <a:solidFill>
                          <a:srgbClr val="000000"/>
                        </a:solidFill>
                        <a:effectLst/>
                        <a:latin typeface="Calibri" panose="020F0502020204030204" pitchFamily="34" charset="0"/>
                      </a:endParaRPr>
                    </a:p>
                  </a:txBody>
                  <a:tcPr marL="2699" marR="2699" marT="2699" marB="0" anchor="b"/>
                </a:tc>
                <a:extLst>
                  <a:ext uri="{0D108BD9-81ED-4DB2-BD59-A6C34878D82A}">
                    <a16:rowId xmlns:a16="http://schemas.microsoft.com/office/drawing/2014/main" val="1011652924"/>
                  </a:ext>
                </a:extLst>
              </a:tr>
              <a:tr h="462756">
                <a:tc>
                  <a:txBody>
                    <a:bodyPr/>
                    <a:lstStyle/>
                    <a:p>
                      <a:pPr algn="l" fontAlgn="b"/>
                      <a:r>
                        <a:rPr lang="en-GB" sz="1100" u="none" strike="noStrike" dirty="0">
                          <a:effectLst/>
                        </a:rPr>
                        <a:t>Tackling projects on society’s grand challenges (e.g. climate change, poverty, etc.)</a:t>
                      </a:r>
                      <a:endParaRPr lang="en-GB" sz="1100" b="0" i="0" u="none" strike="noStrike" dirty="0">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44.93%</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49.03%</a:t>
                      </a:r>
                      <a:endParaRPr lang="en-GB" sz="1100" b="0" i="0" u="none" strike="noStrike">
                        <a:solidFill>
                          <a:srgbClr val="000000"/>
                        </a:solidFill>
                        <a:effectLst/>
                        <a:latin typeface="Calibri" panose="020F0502020204030204" pitchFamily="34" charset="0"/>
                      </a:endParaRPr>
                    </a:p>
                  </a:txBody>
                  <a:tcPr marL="2699" marR="2699" marT="2699" marB="0" anchor="b"/>
                </a:tc>
                <a:extLst>
                  <a:ext uri="{0D108BD9-81ED-4DB2-BD59-A6C34878D82A}">
                    <a16:rowId xmlns:a16="http://schemas.microsoft.com/office/drawing/2014/main" val="182635597"/>
                  </a:ext>
                </a:extLst>
              </a:tr>
              <a:tr h="257627">
                <a:tc>
                  <a:txBody>
                    <a:bodyPr/>
                    <a:lstStyle/>
                    <a:p>
                      <a:pPr algn="l" fontAlgn="b"/>
                      <a:r>
                        <a:rPr lang="en-GB" sz="1100" u="none" strike="noStrike" dirty="0">
                          <a:effectLst/>
                        </a:rPr>
                        <a:t>Working on live consulting projects with businesses</a:t>
                      </a:r>
                      <a:endParaRPr lang="en-GB" sz="1100" b="0" i="0" u="none" strike="noStrike" dirty="0">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60.14%</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62.01%</a:t>
                      </a:r>
                      <a:endParaRPr lang="en-GB" sz="1100" b="0" i="0" u="none" strike="noStrike">
                        <a:solidFill>
                          <a:srgbClr val="000000"/>
                        </a:solidFill>
                        <a:effectLst/>
                        <a:latin typeface="Calibri" panose="020F0502020204030204" pitchFamily="34" charset="0"/>
                      </a:endParaRPr>
                    </a:p>
                  </a:txBody>
                  <a:tcPr marL="2699" marR="2699" marT="2699" marB="0" anchor="b"/>
                </a:tc>
                <a:extLst>
                  <a:ext uri="{0D108BD9-81ED-4DB2-BD59-A6C34878D82A}">
                    <a16:rowId xmlns:a16="http://schemas.microsoft.com/office/drawing/2014/main" val="125593230"/>
                  </a:ext>
                </a:extLst>
              </a:tr>
              <a:tr h="257627">
                <a:tc>
                  <a:txBody>
                    <a:bodyPr/>
                    <a:lstStyle/>
                    <a:p>
                      <a:pPr algn="l" fontAlgn="b"/>
                      <a:r>
                        <a:rPr lang="en-GB" sz="1100" u="none" strike="noStrike" dirty="0">
                          <a:effectLst/>
                        </a:rPr>
                        <a:t>Start-up investment pitching competition</a:t>
                      </a:r>
                      <a:endParaRPr lang="en-GB" sz="1100" b="0" i="0" u="none" strike="noStrike" dirty="0">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10.14%</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11.36%</a:t>
                      </a:r>
                      <a:endParaRPr lang="en-GB" sz="1100" b="0" i="0" u="none" strike="noStrike">
                        <a:solidFill>
                          <a:srgbClr val="000000"/>
                        </a:solidFill>
                        <a:effectLst/>
                        <a:latin typeface="Calibri" panose="020F0502020204030204" pitchFamily="34" charset="0"/>
                      </a:endParaRPr>
                    </a:p>
                  </a:txBody>
                  <a:tcPr marL="2699" marR="2699" marT="2699" marB="0" anchor="b"/>
                </a:tc>
                <a:extLst>
                  <a:ext uri="{0D108BD9-81ED-4DB2-BD59-A6C34878D82A}">
                    <a16:rowId xmlns:a16="http://schemas.microsoft.com/office/drawing/2014/main" val="1140868659"/>
                  </a:ext>
                </a:extLst>
              </a:tr>
              <a:tr h="257627">
                <a:tc>
                  <a:txBody>
                    <a:bodyPr/>
                    <a:lstStyle/>
                    <a:p>
                      <a:pPr algn="l" fontAlgn="b"/>
                      <a:r>
                        <a:rPr lang="en-GB" sz="1100" u="none" strike="noStrike">
                          <a:effectLst/>
                        </a:rPr>
                        <a:t>Opportunities to undertake an internship/work experience</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45.29%</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43.18%</a:t>
                      </a:r>
                      <a:endParaRPr lang="en-GB" sz="1100" b="0" i="0" u="none" strike="noStrike">
                        <a:solidFill>
                          <a:srgbClr val="000000"/>
                        </a:solidFill>
                        <a:effectLst/>
                        <a:latin typeface="Calibri" panose="020F0502020204030204" pitchFamily="34" charset="0"/>
                      </a:endParaRPr>
                    </a:p>
                  </a:txBody>
                  <a:tcPr marL="2699" marR="2699" marT="2699" marB="0" anchor="b"/>
                </a:tc>
                <a:extLst>
                  <a:ext uri="{0D108BD9-81ED-4DB2-BD59-A6C34878D82A}">
                    <a16:rowId xmlns:a16="http://schemas.microsoft.com/office/drawing/2014/main" val="3939327863"/>
                  </a:ext>
                </a:extLst>
              </a:tr>
              <a:tr h="257627">
                <a:tc>
                  <a:txBody>
                    <a:bodyPr/>
                    <a:lstStyle/>
                    <a:p>
                      <a:pPr algn="l" fontAlgn="b"/>
                      <a:r>
                        <a:rPr lang="en-GB" sz="1100" u="none" strike="noStrike">
                          <a:effectLst/>
                        </a:rPr>
                        <a:t>Opportunities to acquire other digital skills such as coding</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22.10%</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26.62%</a:t>
                      </a:r>
                      <a:endParaRPr lang="en-GB" sz="1100" b="0" i="0" u="none" strike="noStrike">
                        <a:solidFill>
                          <a:srgbClr val="000000"/>
                        </a:solidFill>
                        <a:effectLst/>
                        <a:latin typeface="Calibri" panose="020F0502020204030204" pitchFamily="34" charset="0"/>
                      </a:endParaRPr>
                    </a:p>
                  </a:txBody>
                  <a:tcPr marL="2699" marR="2699" marT="2699" marB="0" anchor="b"/>
                </a:tc>
                <a:extLst>
                  <a:ext uri="{0D108BD9-81ED-4DB2-BD59-A6C34878D82A}">
                    <a16:rowId xmlns:a16="http://schemas.microsoft.com/office/drawing/2014/main" val="1647201123"/>
                  </a:ext>
                </a:extLst>
              </a:tr>
              <a:tr h="257627">
                <a:tc>
                  <a:txBody>
                    <a:bodyPr/>
                    <a:lstStyle/>
                    <a:p>
                      <a:pPr algn="l" fontAlgn="b"/>
                      <a:r>
                        <a:rPr lang="en-GB" sz="1100" u="none" strike="noStrike">
                          <a:effectLst/>
                        </a:rPr>
                        <a:t>Opportunities to learn languages</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11.23%</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8.44%</a:t>
                      </a:r>
                      <a:endParaRPr lang="en-GB" sz="1100" b="0" i="0" u="none" strike="noStrike">
                        <a:solidFill>
                          <a:srgbClr val="000000"/>
                        </a:solidFill>
                        <a:effectLst/>
                        <a:latin typeface="Calibri" panose="020F0502020204030204" pitchFamily="34" charset="0"/>
                      </a:endParaRPr>
                    </a:p>
                  </a:txBody>
                  <a:tcPr marL="2699" marR="2699" marT="2699" marB="0" anchor="b"/>
                </a:tc>
                <a:extLst>
                  <a:ext uri="{0D108BD9-81ED-4DB2-BD59-A6C34878D82A}">
                    <a16:rowId xmlns:a16="http://schemas.microsoft.com/office/drawing/2014/main" val="1677095963"/>
                  </a:ext>
                </a:extLst>
              </a:tr>
              <a:tr h="257627">
                <a:tc>
                  <a:txBody>
                    <a:bodyPr/>
                    <a:lstStyle/>
                    <a:p>
                      <a:pPr algn="l" fontAlgn="b"/>
                      <a:r>
                        <a:rPr lang="en-GB" sz="1100" u="none" strike="noStrike">
                          <a:effectLst/>
                        </a:rPr>
                        <a:t>Other (please specify)</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a:effectLst/>
                        </a:rPr>
                        <a:t>4.35%</a:t>
                      </a:r>
                      <a:endParaRPr lang="en-GB" sz="1100" b="0" i="0" u="none" strike="noStrike">
                        <a:solidFill>
                          <a:srgbClr val="000000"/>
                        </a:solidFill>
                        <a:effectLst/>
                        <a:latin typeface="Calibri" panose="020F0502020204030204" pitchFamily="34" charset="0"/>
                      </a:endParaRPr>
                    </a:p>
                  </a:txBody>
                  <a:tcPr marL="2699" marR="2699" marT="2699" marB="0" anchor="b"/>
                </a:tc>
                <a:tc>
                  <a:txBody>
                    <a:bodyPr/>
                    <a:lstStyle/>
                    <a:p>
                      <a:pPr algn="r" fontAlgn="b"/>
                      <a:r>
                        <a:rPr lang="en-GB" sz="1100" u="none" strike="noStrike" dirty="0">
                          <a:effectLst/>
                        </a:rPr>
                        <a:t>2.92%</a:t>
                      </a:r>
                      <a:endParaRPr lang="en-GB" sz="1100" b="0" i="0" u="none" strike="noStrike" dirty="0">
                        <a:solidFill>
                          <a:srgbClr val="000000"/>
                        </a:solidFill>
                        <a:effectLst/>
                        <a:latin typeface="Calibri" panose="020F0502020204030204" pitchFamily="34" charset="0"/>
                      </a:endParaRPr>
                    </a:p>
                  </a:txBody>
                  <a:tcPr marL="2699" marR="2699" marT="2699" marB="0" anchor="b"/>
                </a:tc>
                <a:extLst>
                  <a:ext uri="{0D108BD9-81ED-4DB2-BD59-A6C34878D82A}">
                    <a16:rowId xmlns:a16="http://schemas.microsoft.com/office/drawing/2014/main" val="1077513903"/>
                  </a:ext>
                </a:extLst>
              </a:tr>
            </a:tbl>
          </a:graphicData>
        </a:graphic>
      </p:graphicFrame>
      <p:sp>
        <p:nvSpPr>
          <p:cNvPr id="9" name="TextBox 8">
            <a:extLst>
              <a:ext uri="{FF2B5EF4-FFF2-40B4-BE49-F238E27FC236}">
                <a16:creationId xmlns:a16="http://schemas.microsoft.com/office/drawing/2014/main" id="{45138323-E7A7-4E47-A0E8-3761150F5D7E}"/>
              </a:ext>
            </a:extLst>
          </p:cNvPr>
          <p:cNvSpPr txBox="1"/>
          <p:nvPr/>
        </p:nvSpPr>
        <p:spPr>
          <a:xfrm>
            <a:off x="874815" y="2648361"/>
            <a:ext cx="4742214" cy="2062103"/>
          </a:xfrm>
          <a:prstGeom prst="rect">
            <a:avLst/>
          </a:prstGeom>
          <a:noFill/>
        </p:spPr>
        <p:txBody>
          <a:bodyPr wrap="square" rtlCol="0">
            <a:spAutoFit/>
          </a:bodyPr>
          <a:lstStyle/>
          <a:p>
            <a:r>
              <a:rPr lang="en-US" sz="1600" dirty="0"/>
              <a:t>All types of staff </a:t>
            </a:r>
            <a:r>
              <a:rPr lang="en-GB" sz="1600" dirty="0"/>
              <a:t>believe that working on live consulting projects with businesses would add most to the student experience, with tackling projects on society’s grand challenges and undertaking an internship also popular.</a:t>
            </a:r>
            <a:r>
              <a:rPr lang="en-GB" sz="1600" dirty="0">
                <a:solidFill>
                  <a:srgbClr val="000000"/>
                </a:solidFill>
                <a:latin typeface="Calibri" panose="020F0502020204030204" pitchFamily="34" charset="0"/>
              </a:rPr>
              <a:t>  P</a:t>
            </a:r>
            <a:r>
              <a:rPr lang="en-GB" sz="1600" dirty="0"/>
              <a:t>rofessional staff also tend to see the value of early engagement with alumni, while faculty highlight the value of an international study trip.</a:t>
            </a:r>
            <a:endParaRPr lang="en-US" sz="1600" dirty="0"/>
          </a:p>
        </p:txBody>
      </p:sp>
      <p:pic>
        <p:nvPicPr>
          <p:cNvPr id="11" name="Picture 10" descr="CC-Logo.jpg">
            <a:hlinkClick r:id="rId2"/>
            <a:extLst>
              <a:ext uri="{FF2B5EF4-FFF2-40B4-BE49-F238E27FC236}">
                <a16:creationId xmlns:a16="http://schemas.microsoft.com/office/drawing/2014/main" id="{942F01CD-78D6-B547-8A93-392341305FDA}"/>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9B8E3565-B0AD-2649-BF43-8D77AB2B88A4}"/>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4C9578D3-05B2-3844-8CDE-3E7175390A6C}"/>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3931698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Arc 23">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6" name="Rectangle 25">
            <a:extLst>
              <a:ext uri="{FF2B5EF4-FFF2-40B4-BE49-F238E27FC236}">
                <a16:creationId xmlns:a16="http://schemas.microsoft.com/office/drawing/2014/main" id="{407C9FC5-0C1E-42A8-97E6-F940775A0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1524000" y="4218281"/>
            <a:ext cx="4265007" cy="708049"/>
          </a:xfrm>
        </p:spPr>
        <p:txBody>
          <a:bodyPr vert="horz" lIns="91440" tIns="45720" rIns="91440" bIns="45720" rtlCol="0" anchor="ctr">
            <a:normAutofit/>
          </a:bodyPr>
          <a:lstStyle/>
          <a:p>
            <a:r>
              <a:rPr lang="en-US" sz="4000" kern="1200" dirty="0">
                <a:solidFill>
                  <a:schemeClr val="tx1"/>
                </a:solidFill>
                <a:latin typeface="Calibri" panose="020F0502020204030204" pitchFamily="34" charset="0"/>
                <a:cs typeface="Calibri" panose="020F0502020204030204" pitchFamily="34" charset="0"/>
              </a:rPr>
              <a:t>Views of rankings</a:t>
            </a:r>
          </a:p>
        </p:txBody>
      </p:sp>
      <p:sp>
        <p:nvSpPr>
          <p:cNvPr id="28" name="Oval 27">
            <a:extLst>
              <a:ext uri="{FF2B5EF4-FFF2-40B4-BE49-F238E27FC236}">
                <a16:creationId xmlns:a16="http://schemas.microsoft.com/office/drawing/2014/main" id="{9EE371B4-A1D9-4EFE-8FE1-000495831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17" y="421828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30" name="Arc 29">
            <a:extLst>
              <a:ext uri="{FF2B5EF4-FFF2-40B4-BE49-F238E27FC236}">
                <a16:creationId xmlns:a16="http://schemas.microsoft.com/office/drawing/2014/main" id="{2E19C174-9C7C-461E-970B-43201990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295432"/>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22F23914-C3CA-0248-A0FC-1893F4169B74}"/>
              </a:ext>
            </a:extLst>
          </p:cNvPr>
          <p:cNvGraphicFramePr>
            <a:graphicFrameLocks noGrp="1"/>
          </p:cNvGraphicFramePr>
          <p:nvPr>
            <p:extLst>
              <p:ext uri="{D42A27DB-BD31-4B8C-83A1-F6EECF244321}">
                <p14:modId xmlns:p14="http://schemas.microsoft.com/office/powerpoint/2010/main" val="594878626"/>
              </p:ext>
            </p:extLst>
          </p:nvPr>
        </p:nvGraphicFramePr>
        <p:xfrm>
          <a:off x="1116735" y="678145"/>
          <a:ext cx="9947114" cy="3287268"/>
        </p:xfrm>
        <a:graphic>
          <a:graphicData uri="http://schemas.openxmlformats.org/drawingml/2006/table">
            <a:tbl>
              <a:tblPr>
                <a:tableStyleId>{5C22544A-7EE6-4342-B048-85BDC9FD1C3A}</a:tableStyleId>
              </a:tblPr>
              <a:tblGrid>
                <a:gridCol w="5191468">
                  <a:extLst>
                    <a:ext uri="{9D8B030D-6E8A-4147-A177-3AD203B41FA5}">
                      <a16:colId xmlns:a16="http://schemas.microsoft.com/office/drawing/2014/main" val="3404516975"/>
                    </a:ext>
                  </a:extLst>
                </a:gridCol>
                <a:gridCol w="1082529">
                  <a:extLst>
                    <a:ext uri="{9D8B030D-6E8A-4147-A177-3AD203B41FA5}">
                      <a16:colId xmlns:a16="http://schemas.microsoft.com/office/drawing/2014/main" val="917621107"/>
                    </a:ext>
                  </a:extLst>
                </a:gridCol>
                <a:gridCol w="911775">
                  <a:extLst>
                    <a:ext uri="{9D8B030D-6E8A-4147-A177-3AD203B41FA5}">
                      <a16:colId xmlns:a16="http://schemas.microsoft.com/office/drawing/2014/main" val="1221595355"/>
                    </a:ext>
                  </a:extLst>
                </a:gridCol>
                <a:gridCol w="1380671">
                  <a:extLst>
                    <a:ext uri="{9D8B030D-6E8A-4147-A177-3AD203B41FA5}">
                      <a16:colId xmlns:a16="http://schemas.microsoft.com/office/drawing/2014/main" val="65454911"/>
                    </a:ext>
                  </a:extLst>
                </a:gridCol>
                <a:gridCol w="1380671">
                  <a:extLst>
                    <a:ext uri="{9D8B030D-6E8A-4147-A177-3AD203B41FA5}">
                      <a16:colId xmlns:a16="http://schemas.microsoft.com/office/drawing/2014/main" val="96634545"/>
                    </a:ext>
                  </a:extLst>
                </a:gridCol>
              </a:tblGrid>
              <a:tr h="591244">
                <a:tc>
                  <a:txBody>
                    <a:bodyPr/>
                    <a:lstStyle/>
                    <a:p>
                      <a:pPr algn="l" fontAlgn="b"/>
                      <a:endParaRPr lang="en-GB" sz="1700" b="0" i="0" u="none" strike="noStrike">
                        <a:solidFill>
                          <a:srgbClr val="000000"/>
                        </a:solidFill>
                        <a:effectLst/>
                        <a:latin typeface="Calibri" panose="020F0502020204030204" pitchFamily="34" charset="0"/>
                      </a:endParaRPr>
                    </a:p>
                  </a:txBody>
                  <a:tcPr marL="8403" marR="8403" marT="8403" marB="0" anchor="b"/>
                </a:tc>
                <a:tc>
                  <a:txBody>
                    <a:bodyPr/>
                    <a:lstStyle/>
                    <a:p>
                      <a:pPr algn="ctr" fontAlgn="ctr"/>
                      <a:r>
                        <a:rPr lang="en-GB" sz="1700" u="none" strike="noStrike">
                          <a:effectLst/>
                        </a:rPr>
                        <a:t>Faculty</a:t>
                      </a:r>
                      <a:endParaRPr lang="en-GB" sz="1700" b="1" i="0" u="none" strike="noStrike">
                        <a:solidFill>
                          <a:srgbClr val="000000"/>
                        </a:solidFill>
                        <a:effectLst/>
                        <a:latin typeface="Calibri" panose="020F0502020204030204" pitchFamily="34" charset="0"/>
                      </a:endParaRPr>
                    </a:p>
                  </a:txBody>
                  <a:tcPr marL="8403" marR="8403" marT="8403" marB="0" anchor="ctr"/>
                </a:tc>
                <a:tc>
                  <a:txBody>
                    <a:bodyPr/>
                    <a:lstStyle/>
                    <a:p>
                      <a:pPr algn="ctr" fontAlgn="ctr"/>
                      <a:r>
                        <a:rPr lang="en-GB" sz="1700" u="none" strike="noStrike">
                          <a:effectLst/>
                        </a:rPr>
                        <a:t>Faculty</a:t>
                      </a:r>
                      <a:endParaRPr lang="en-GB" sz="1700" b="1" i="0" u="none" strike="noStrike">
                        <a:solidFill>
                          <a:srgbClr val="000000"/>
                        </a:solidFill>
                        <a:effectLst/>
                        <a:latin typeface="Calibri" panose="020F0502020204030204" pitchFamily="34" charset="0"/>
                      </a:endParaRPr>
                    </a:p>
                  </a:txBody>
                  <a:tcPr marL="8403" marR="8403" marT="8403" marB="0" anchor="ctr"/>
                </a:tc>
                <a:tc>
                  <a:txBody>
                    <a:bodyPr/>
                    <a:lstStyle/>
                    <a:p>
                      <a:pPr algn="ctr" fontAlgn="ctr"/>
                      <a:r>
                        <a:rPr lang="en-GB" sz="1700" u="none" strike="noStrike">
                          <a:effectLst/>
                        </a:rPr>
                        <a:t>Professional staff</a:t>
                      </a:r>
                      <a:endParaRPr lang="en-GB" sz="1700" b="1" i="0" u="none" strike="noStrike">
                        <a:solidFill>
                          <a:srgbClr val="000000"/>
                        </a:solidFill>
                        <a:effectLst/>
                        <a:latin typeface="Calibri" panose="020F0502020204030204" pitchFamily="34" charset="0"/>
                      </a:endParaRPr>
                    </a:p>
                  </a:txBody>
                  <a:tcPr marL="8403" marR="8403" marT="8403" marB="0" anchor="ctr"/>
                </a:tc>
                <a:tc>
                  <a:txBody>
                    <a:bodyPr/>
                    <a:lstStyle/>
                    <a:p>
                      <a:pPr algn="ctr" fontAlgn="ctr"/>
                      <a:r>
                        <a:rPr lang="en-GB" sz="1700" u="none" strike="noStrike">
                          <a:effectLst/>
                        </a:rPr>
                        <a:t>Professional staff</a:t>
                      </a:r>
                      <a:endParaRPr lang="en-GB" sz="1700" b="1" i="0" u="none" strike="noStrike">
                        <a:solidFill>
                          <a:srgbClr val="000000"/>
                        </a:solidFill>
                        <a:effectLst/>
                        <a:latin typeface="Calibri" panose="020F0502020204030204" pitchFamily="34" charset="0"/>
                      </a:endParaRPr>
                    </a:p>
                  </a:txBody>
                  <a:tcPr marL="8403" marR="8403" marT="8403" marB="0" anchor="ctr"/>
                </a:tc>
                <a:extLst>
                  <a:ext uri="{0D108BD9-81ED-4DB2-BD59-A6C34878D82A}">
                    <a16:rowId xmlns:a16="http://schemas.microsoft.com/office/drawing/2014/main" val="3560903417"/>
                  </a:ext>
                </a:extLst>
              </a:tr>
              <a:tr h="591244">
                <a:tc>
                  <a:txBody>
                    <a:bodyPr/>
                    <a:lstStyle/>
                    <a:p>
                      <a:pPr algn="ctr" fontAlgn="ctr"/>
                      <a:endParaRPr lang="en-GB" sz="1700" b="1" i="0" u="none" strike="noStrike">
                        <a:solidFill>
                          <a:srgbClr val="000000"/>
                        </a:solidFill>
                        <a:effectLst/>
                        <a:latin typeface="Calibri" panose="020F0502020204030204" pitchFamily="34" charset="0"/>
                      </a:endParaRPr>
                    </a:p>
                  </a:txBody>
                  <a:tcPr marL="8403" marR="8403" marT="8403" marB="0" anchor="ctr"/>
                </a:tc>
                <a:tc>
                  <a:txBody>
                    <a:bodyPr/>
                    <a:lstStyle/>
                    <a:p>
                      <a:pPr algn="ctr" fontAlgn="ctr"/>
                      <a:r>
                        <a:rPr lang="en-GB" sz="1700" u="none" strike="noStrike">
                          <a:effectLst/>
                        </a:rPr>
                        <a:t>Definitely agree</a:t>
                      </a:r>
                      <a:endParaRPr lang="en-GB" sz="1700" b="1" i="0" u="none" strike="noStrike">
                        <a:solidFill>
                          <a:srgbClr val="000000"/>
                        </a:solidFill>
                        <a:effectLst/>
                        <a:latin typeface="Calibri" panose="020F0502020204030204" pitchFamily="34" charset="0"/>
                      </a:endParaRPr>
                    </a:p>
                  </a:txBody>
                  <a:tcPr marL="8403" marR="8403" marT="8403" marB="0" anchor="ctr"/>
                </a:tc>
                <a:tc>
                  <a:txBody>
                    <a:bodyPr/>
                    <a:lstStyle/>
                    <a:p>
                      <a:pPr algn="ctr" fontAlgn="ctr"/>
                      <a:r>
                        <a:rPr lang="en-GB" sz="1700" u="none" strike="noStrike">
                          <a:effectLst/>
                        </a:rPr>
                        <a:t>Mostly agree</a:t>
                      </a:r>
                      <a:endParaRPr lang="en-GB" sz="1700" b="1" i="0" u="none" strike="noStrike">
                        <a:solidFill>
                          <a:srgbClr val="000000"/>
                        </a:solidFill>
                        <a:effectLst/>
                        <a:latin typeface="Calibri" panose="020F0502020204030204" pitchFamily="34" charset="0"/>
                      </a:endParaRPr>
                    </a:p>
                  </a:txBody>
                  <a:tcPr marL="8403" marR="8403" marT="8403" marB="0" anchor="ctr"/>
                </a:tc>
                <a:tc>
                  <a:txBody>
                    <a:bodyPr/>
                    <a:lstStyle/>
                    <a:p>
                      <a:pPr algn="ctr" fontAlgn="ctr"/>
                      <a:r>
                        <a:rPr lang="en-GB" sz="1700" u="none" strike="noStrike">
                          <a:effectLst/>
                        </a:rPr>
                        <a:t>Definitely agree</a:t>
                      </a:r>
                      <a:endParaRPr lang="en-GB" sz="1700" b="1" i="0" u="none" strike="noStrike">
                        <a:solidFill>
                          <a:srgbClr val="000000"/>
                        </a:solidFill>
                        <a:effectLst/>
                        <a:latin typeface="Calibri" panose="020F0502020204030204" pitchFamily="34" charset="0"/>
                      </a:endParaRPr>
                    </a:p>
                  </a:txBody>
                  <a:tcPr marL="8403" marR="8403" marT="8403" marB="0" anchor="ctr"/>
                </a:tc>
                <a:tc>
                  <a:txBody>
                    <a:bodyPr/>
                    <a:lstStyle/>
                    <a:p>
                      <a:pPr algn="ctr" fontAlgn="ctr"/>
                      <a:r>
                        <a:rPr lang="en-GB" sz="1700" u="none" strike="noStrike">
                          <a:effectLst/>
                        </a:rPr>
                        <a:t>Mostly agree</a:t>
                      </a:r>
                      <a:endParaRPr lang="en-GB" sz="1700" b="1" i="0" u="none" strike="noStrike">
                        <a:solidFill>
                          <a:srgbClr val="000000"/>
                        </a:solidFill>
                        <a:effectLst/>
                        <a:latin typeface="Calibri" panose="020F0502020204030204" pitchFamily="34" charset="0"/>
                      </a:endParaRPr>
                    </a:p>
                  </a:txBody>
                  <a:tcPr marL="8403" marR="8403" marT="8403" marB="0" anchor="ctr"/>
                </a:tc>
                <a:extLst>
                  <a:ext uri="{0D108BD9-81ED-4DB2-BD59-A6C34878D82A}">
                    <a16:rowId xmlns:a16="http://schemas.microsoft.com/office/drawing/2014/main" val="3115860016"/>
                  </a:ext>
                </a:extLst>
              </a:tr>
              <a:tr h="331048">
                <a:tc>
                  <a:txBody>
                    <a:bodyPr/>
                    <a:lstStyle/>
                    <a:p>
                      <a:pPr algn="l" fontAlgn="b"/>
                      <a:r>
                        <a:rPr lang="en-GB" sz="1700" u="none" strike="noStrike" dirty="0">
                          <a:effectLst/>
                        </a:rPr>
                        <a:t>Ranking methodologies are unclear</a:t>
                      </a:r>
                      <a:endParaRPr lang="en-GB" sz="1700" b="0" i="0" u="none" strike="noStrike" dirty="0">
                        <a:solidFill>
                          <a:srgbClr val="000000"/>
                        </a:solidFill>
                        <a:effectLst/>
                        <a:latin typeface="Calibri" panose="020F0502020204030204" pitchFamily="34" charset="0"/>
                      </a:endParaRPr>
                    </a:p>
                  </a:txBody>
                  <a:tcPr marL="8403" marR="8403" marT="8403" marB="0" anchor="b"/>
                </a:tc>
                <a:tc>
                  <a:txBody>
                    <a:bodyPr/>
                    <a:lstStyle/>
                    <a:p>
                      <a:pPr algn="r" fontAlgn="b"/>
                      <a:r>
                        <a:rPr lang="en-GB" sz="1700" u="none" strike="noStrike">
                          <a:effectLst/>
                        </a:rPr>
                        <a:t>19.27%</a:t>
                      </a:r>
                      <a:endParaRPr lang="en-GB" sz="1700" b="0" i="0" u="none" strike="noStrike">
                        <a:solidFill>
                          <a:srgbClr val="000000"/>
                        </a:solidFill>
                        <a:effectLst/>
                        <a:latin typeface="Calibri" panose="020F0502020204030204" pitchFamily="34" charset="0"/>
                      </a:endParaRPr>
                    </a:p>
                  </a:txBody>
                  <a:tcPr marL="8403" marR="8403" marT="8403" marB="0" anchor="b"/>
                </a:tc>
                <a:tc>
                  <a:txBody>
                    <a:bodyPr/>
                    <a:lstStyle/>
                    <a:p>
                      <a:pPr algn="r" fontAlgn="b"/>
                      <a:r>
                        <a:rPr lang="en-GB" sz="1700" u="none" strike="noStrike">
                          <a:effectLst/>
                        </a:rPr>
                        <a:t>39.64%</a:t>
                      </a:r>
                      <a:endParaRPr lang="en-GB" sz="1700" b="0" i="0" u="none" strike="noStrike">
                        <a:solidFill>
                          <a:srgbClr val="000000"/>
                        </a:solidFill>
                        <a:effectLst/>
                        <a:latin typeface="Calibri" panose="020F0502020204030204" pitchFamily="34" charset="0"/>
                      </a:endParaRPr>
                    </a:p>
                  </a:txBody>
                  <a:tcPr marL="8403" marR="8403" marT="8403" marB="0" anchor="b"/>
                </a:tc>
                <a:tc>
                  <a:txBody>
                    <a:bodyPr/>
                    <a:lstStyle/>
                    <a:p>
                      <a:pPr algn="r" fontAlgn="b"/>
                      <a:r>
                        <a:rPr lang="en-GB" sz="1700" u="none" strike="noStrike">
                          <a:effectLst/>
                        </a:rPr>
                        <a:t>21.85%</a:t>
                      </a:r>
                      <a:endParaRPr lang="en-GB" sz="1700" b="0" i="0" u="none" strike="noStrike">
                        <a:solidFill>
                          <a:srgbClr val="000000"/>
                        </a:solidFill>
                        <a:effectLst/>
                        <a:latin typeface="Calibri" panose="020F0502020204030204" pitchFamily="34" charset="0"/>
                      </a:endParaRPr>
                    </a:p>
                  </a:txBody>
                  <a:tcPr marL="8403" marR="8403" marT="8403" marB="0" anchor="b"/>
                </a:tc>
                <a:tc>
                  <a:txBody>
                    <a:bodyPr/>
                    <a:lstStyle/>
                    <a:p>
                      <a:pPr algn="r" fontAlgn="b"/>
                      <a:r>
                        <a:rPr lang="en-GB" sz="1700" u="none" strike="noStrike">
                          <a:effectLst/>
                        </a:rPr>
                        <a:t>37.75%</a:t>
                      </a:r>
                      <a:endParaRPr lang="en-GB" sz="1700" b="0" i="0" u="none" strike="noStrike">
                        <a:solidFill>
                          <a:srgbClr val="000000"/>
                        </a:solidFill>
                        <a:effectLst/>
                        <a:latin typeface="Calibri" panose="020F0502020204030204" pitchFamily="34" charset="0"/>
                      </a:endParaRPr>
                    </a:p>
                  </a:txBody>
                  <a:tcPr marL="8403" marR="8403" marT="8403" marB="0" anchor="b"/>
                </a:tc>
                <a:extLst>
                  <a:ext uri="{0D108BD9-81ED-4DB2-BD59-A6C34878D82A}">
                    <a16:rowId xmlns:a16="http://schemas.microsoft.com/office/drawing/2014/main" val="316524217"/>
                  </a:ext>
                </a:extLst>
              </a:tr>
              <a:tr h="591244">
                <a:tc>
                  <a:txBody>
                    <a:bodyPr/>
                    <a:lstStyle/>
                    <a:p>
                      <a:pPr algn="l" fontAlgn="b"/>
                      <a:r>
                        <a:rPr lang="en-GB" sz="1700" u="none" strike="noStrike">
                          <a:effectLst/>
                        </a:rPr>
                        <a:t>Rankings are a poor tool for helping prospective students decide where to study</a:t>
                      </a:r>
                      <a:endParaRPr lang="en-GB" sz="1700" b="0" i="0" u="none" strike="noStrike">
                        <a:solidFill>
                          <a:srgbClr val="000000"/>
                        </a:solidFill>
                        <a:effectLst/>
                        <a:latin typeface="Calibri" panose="020F0502020204030204" pitchFamily="34" charset="0"/>
                      </a:endParaRPr>
                    </a:p>
                  </a:txBody>
                  <a:tcPr marL="8403" marR="8403" marT="8403" marB="0" anchor="b"/>
                </a:tc>
                <a:tc>
                  <a:txBody>
                    <a:bodyPr/>
                    <a:lstStyle/>
                    <a:p>
                      <a:pPr algn="r" fontAlgn="b"/>
                      <a:r>
                        <a:rPr lang="en-GB" sz="1700" u="none" strike="noStrike">
                          <a:effectLst/>
                        </a:rPr>
                        <a:t>15.64%</a:t>
                      </a:r>
                      <a:endParaRPr lang="en-GB" sz="1700" b="0" i="0" u="none" strike="noStrike">
                        <a:solidFill>
                          <a:srgbClr val="000000"/>
                        </a:solidFill>
                        <a:effectLst/>
                        <a:latin typeface="Calibri" panose="020F0502020204030204" pitchFamily="34" charset="0"/>
                      </a:endParaRPr>
                    </a:p>
                  </a:txBody>
                  <a:tcPr marL="8403" marR="8403" marT="8403" marB="0" anchor="b"/>
                </a:tc>
                <a:tc>
                  <a:txBody>
                    <a:bodyPr/>
                    <a:lstStyle/>
                    <a:p>
                      <a:pPr algn="r" fontAlgn="b"/>
                      <a:r>
                        <a:rPr lang="en-GB" sz="1700" u="none" strike="noStrike">
                          <a:effectLst/>
                        </a:rPr>
                        <a:t>33.09%</a:t>
                      </a:r>
                      <a:endParaRPr lang="en-GB" sz="1700" b="0" i="0" u="none" strike="noStrike">
                        <a:solidFill>
                          <a:srgbClr val="000000"/>
                        </a:solidFill>
                        <a:effectLst/>
                        <a:latin typeface="Calibri" panose="020F0502020204030204" pitchFamily="34" charset="0"/>
                      </a:endParaRPr>
                    </a:p>
                  </a:txBody>
                  <a:tcPr marL="8403" marR="8403" marT="8403" marB="0" anchor="b"/>
                </a:tc>
                <a:tc>
                  <a:txBody>
                    <a:bodyPr/>
                    <a:lstStyle/>
                    <a:p>
                      <a:pPr algn="r" fontAlgn="b"/>
                      <a:r>
                        <a:rPr lang="en-GB" sz="1700" u="none" strike="noStrike">
                          <a:effectLst/>
                        </a:rPr>
                        <a:t>12.91%</a:t>
                      </a:r>
                      <a:endParaRPr lang="en-GB" sz="1700" b="0" i="0" u="none" strike="noStrike">
                        <a:solidFill>
                          <a:srgbClr val="000000"/>
                        </a:solidFill>
                        <a:effectLst/>
                        <a:latin typeface="Calibri" panose="020F0502020204030204" pitchFamily="34" charset="0"/>
                      </a:endParaRPr>
                    </a:p>
                  </a:txBody>
                  <a:tcPr marL="8403" marR="8403" marT="8403" marB="0" anchor="b"/>
                </a:tc>
                <a:tc>
                  <a:txBody>
                    <a:bodyPr/>
                    <a:lstStyle/>
                    <a:p>
                      <a:pPr algn="r" fontAlgn="b"/>
                      <a:r>
                        <a:rPr lang="en-GB" sz="1700" u="none" strike="noStrike">
                          <a:effectLst/>
                        </a:rPr>
                        <a:t>28.81%</a:t>
                      </a:r>
                      <a:endParaRPr lang="en-GB" sz="1700" b="0" i="0" u="none" strike="noStrike">
                        <a:solidFill>
                          <a:srgbClr val="000000"/>
                        </a:solidFill>
                        <a:effectLst/>
                        <a:latin typeface="Calibri" panose="020F0502020204030204" pitchFamily="34" charset="0"/>
                      </a:endParaRPr>
                    </a:p>
                  </a:txBody>
                  <a:tcPr marL="8403" marR="8403" marT="8403" marB="0" anchor="b"/>
                </a:tc>
                <a:extLst>
                  <a:ext uri="{0D108BD9-81ED-4DB2-BD59-A6C34878D82A}">
                    <a16:rowId xmlns:a16="http://schemas.microsoft.com/office/drawing/2014/main" val="785518533"/>
                  </a:ext>
                </a:extLst>
              </a:tr>
              <a:tr h="591244">
                <a:tc>
                  <a:txBody>
                    <a:bodyPr/>
                    <a:lstStyle/>
                    <a:p>
                      <a:pPr algn="l" fontAlgn="b"/>
                      <a:r>
                        <a:rPr lang="en-GB" sz="1700" u="none" strike="noStrike" dirty="0">
                          <a:effectLst/>
                        </a:rPr>
                        <a:t>Rankings put too much emphasis on salary increase among alumni</a:t>
                      </a:r>
                      <a:endParaRPr lang="en-GB" sz="1700" b="0" i="0" u="none" strike="noStrike" dirty="0">
                        <a:solidFill>
                          <a:srgbClr val="000000"/>
                        </a:solidFill>
                        <a:effectLst/>
                        <a:latin typeface="Calibri" panose="020F0502020204030204" pitchFamily="34" charset="0"/>
                      </a:endParaRPr>
                    </a:p>
                  </a:txBody>
                  <a:tcPr marL="8403" marR="8403" marT="8403" marB="0" anchor="b"/>
                </a:tc>
                <a:tc>
                  <a:txBody>
                    <a:bodyPr/>
                    <a:lstStyle/>
                    <a:p>
                      <a:pPr algn="r" fontAlgn="b"/>
                      <a:r>
                        <a:rPr lang="en-GB" sz="1700" u="none" strike="noStrike">
                          <a:effectLst/>
                        </a:rPr>
                        <a:t>31.64%</a:t>
                      </a:r>
                      <a:endParaRPr lang="en-GB" sz="1700" b="0" i="0" u="none" strike="noStrike">
                        <a:solidFill>
                          <a:srgbClr val="000000"/>
                        </a:solidFill>
                        <a:effectLst/>
                        <a:latin typeface="Calibri" panose="020F0502020204030204" pitchFamily="34" charset="0"/>
                      </a:endParaRPr>
                    </a:p>
                  </a:txBody>
                  <a:tcPr marL="8403" marR="8403" marT="8403" marB="0" anchor="b"/>
                </a:tc>
                <a:tc>
                  <a:txBody>
                    <a:bodyPr/>
                    <a:lstStyle/>
                    <a:p>
                      <a:pPr algn="r" fontAlgn="b"/>
                      <a:r>
                        <a:rPr lang="en-GB" sz="1700" u="none" strike="noStrike">
                          <a:effectLst/>
                        </a:rPr>
                        <a:t>33.45%</a:t>
                      </a:r>
                      <a:endParaRPr lang="en-GB" sz="1700" b="0" i="0" u="none" strike="noStrike">
                        <a:solidFill>
                          <a:srgbClr val="000000"/>
                        </a:solidFill>
                        <a:effectLst/>
                        <a:latin typeface="Calibri" panose="020F0502020204030204" pitchFamily="34" charset="0"/>
                      </a:endParaRPr>
                    </a:p>
                  </a:txBody>
                  <a:tcPr marL="8403" marR="8403" marT="8403" marB="0" anchor="b"/>
                </a:tc>
                <a:tc>
                  <a:txBody>
                    <a:bodyPr/>
                    <a:lstStyle/>
                    <a:p>
                      <a:pPr algn="r" fontAlgn="b"/>
                      <a:r>
                        <a:rPr lang="en-GB" sz="1700" u="none" strike="noStrike">
                          <a:effectLst/>
                        </a:rPr>
                        <a:t>39.74%</a:t>
                      </a:r>
                      <a:endParaRPr lang="en-GB" sz="1700" b="0" i="0" u="none" strike="noStrike">
                        <a:solidFill>
                          <a:srgbClr val="000000"/>
                        </a:solidFill>
                        <a:effectLst/>
                        <a:latin typeface="Calibri" panose="020F0502020204030204" pitchFamily="34" charset="0"/>
                      </a:endParaRPr>
                    </a:p>
                  </a:txBody>
                  <a:tcPr marL="8403" marR="8403" marT="8403" marB="0" anchor="b"/>
                </a:tc>
                <a:tc>
                  <a:txBody>
                    <a:bodyPr/>
                    <a:lstStyle/>
                    <a:p>
                      <a:pPr algn="r" fontAlgn="b"/>
                      <a:r>
                        <a:rPr lang="en-GB" sz="1700" u="none" strike="noStrike">
                          <a:effectLst/>
                        </a:rPr>
                        <a:t>26.82%</a:t>
                      </a:r>
                      <a:endParaRPr lang="en-GB" sz="1700" b="0" i="0" u="none" strike="noStrike">
                        <a:solidFill>
                          <a:srgbClr val="000000"/>
                        </a:solidFill>
                        <a:effectLst/>
                        <a:latin typeface="Calibri" panose="020F0502020204030204" pitchFamily="34" charset="0"/>
                      </a:endParaRPr>
                    </a:p>
                  </a:txBody>
                  <a:tcPr marL="8403" marR="8403" marT="8403" marB="0" anchor="b"/>
                </a:tc>
                <a:extLst>
                  <a:ext uri="{0D108BD9-81ED-4DB2-BD59-A6C34878D82A}">
                    <a16:rowId xmlns:a16="http://schemas.microsoft.com/office/drawing/2014/main" val="3981290318"/>
                  </a:ext>
                </a:extLst>
              </a:tr>
              <a:tr h="591244">
                <a:tc>
                  <a:txBody>
                    <a:bodyPr/>
                    <a:lstStyle/>
                    <a:p>
                      <a:pPr algn="l" fontAlgn="b"/>
                      <a:r>
                        <a:rPr lang="en-GB" sz="1700" u="none" strike="noStrike">
                          <a:effectLst/>
                        </a:rPr>
                        <a:t>Rankings provide useful information for prospective students</a:t>
                      </a:r>
                      <a:endParaRPr lang="en-GB" sz="1700" b="0" i="0" u="none" strike="noStrike">
                        <a:solidFill>
                          <a:srgbClr val="000000"/>
                        </a:solidFill>
                        <a:effectLst/>
                        <a:latin typeface="Calibri" panose="020F0502020204030204" pitchFamily="34" charset="0"/>
                      </a:endParaRPr>
                    </a:p>
                  </a:txBody>
                  <a:tcPr marL="8403" marR="8403" marT="8403" marB="0" anchor="b"/>
                </a:tc>
                <a:tc>
                  <a:txBody>
                    <a:bodyPr/>
                    <a:lstStyle/>
                    <a:p>
                      <a:pPr algn="r" fontAlgn="b"/>
                      <a:r>
                        <a:rPr lang="en-GB" sz="1700" u="none" strike="noStrike">
                          <a:effectLst/>
                        </a:rPr>
                        <a:t>6.18%</a:t>
                      </a:r>
                      <a:endParaRPr lang="en-GB" sz="1700" b="0" i="0" u="none" strike="noStrike">
                        <a:solidFill>
                          <a:srgbClr val="000000"/>
                        </a:solidFill>
                        <a:effectLst/>
                        <a:latin typeface="Calibri" panose="020F0502020204030204" pitchFamily="34" charset="0"/>
                      </a:endParaRPr>
                    </a:p>
                  </a:txBody>
                  <a:tcPr marL="8403" marR="8403" marT="8403" marB="0" anchor="b"/>
                </a:tc>
                <a:tc>
                  <a:txBody>
                    <a:bodyPr/>
                    <a:lstStyle/>
                    <a:p>
                      <a:pPr algn="r" fontAlgn="b"/>
                      <a:r>
                        <a:rPr lang="en-GB" sz="1700" u="none" strike="noStrike">
                          <a:effectLst/>
                        </a:rPr>
                        <a:t>40.36%</a:t>
                      </a:r>
                      <a:endParaRPr lang="en-GB" sz="1700" b="0" i="0" u="none" strike="noStrike">
                        <a:solidFill>
                          <a:srgbClr val="000000"/>
                        </a:solidFill>
                        <a:effectLst/>
                        <a:latin typeface="Calibri" panose="020F0502020204030204" pitchFamily="34" charset="0"/>
                      </a:endParaRPr>
                    </a:p>
                  </a:txBody>
                  <a:tcPr marL="8403" marR="8403" marT="8403" marB="0" anchor="b"/>
                </a:tc>
                <a:tc>
                  <a:txBody>
                    <a:bodyPr/>
                    <a:lstStyle/>
                    <a:p>
                      <a:pPr algn="r" fontAlgn="b"/>
                      <a:r>
                        <a:rPr lang="en-GB" sz="1700" u="none" strike="noStrike">
                          <a:effectLst/>
                        </a:rPr>
                        <a:t>8.94%</a:t>
                      </a:r>
                      <a:endParaRPr lang="en-GB" sz="1700" b="0" i="0" u="none" strike="noStrike">
                        <a:solidFill>
                          <a:srgbClr val="000000"/>
                        </a:solidFill>
                        <a:effectLst/>
                        <a:latin typeface="Calibri" panose="020F0502020204030204" pitchFamily="34" charset="0"/>
                      </a:endParaRPr>
                    </a:p>
                  </a:txBody>
                  <a:tcPr marL="8403" marR="8403" marT="8403" marB="0" anchor="b"/>
                </a:tc>
                <a:tc>
                  <a:txBody>
                    <a:bodyPr/>
                    <a:lstStyle/>
                    <a:p>
                      <a:pPr algn="r" fontAlgn="b"/>
                      <a:r>
                        <a:rPr lang="en-GB" sz="1700" u="none" strike="noStrike" dirty="0">
                          <a:effectLst/>
                        </a:rPr>
                        <a:t>40.40%</a:t>
                      </a:r>
                      <a:endParaRPr lang="en-GB" sz="1700" b="0" i="0" u="none" strike="noStrike" dirty="0">
                        <a:solidFill>
                          <a:srgbClr val="000000"/>
                        </a:solidFill>
                        <a:effectLst/>
                        <a:latin typeface="Calibri" panose="020F0502020204030204" pitchFamily="34" charset="0"/>
                      </a:endParaRPr>
                    </a:p>
                  </a:txBody>
                  <a:tcPr marL="8403" marR="8403" marT="8403" marB="0" anchor="b"/>
                </a:tc>
                <a:extLst>
                  <a:ext uri="{0D108BD9-81ED-4DB2-BD59-A6C34878D82A}">
                    <a16:rowId xmlns:a16="http://schemas.microsoft.com/office/drawing/2014/main" val="692346687"/>
                  </a:ext>
                </a:extLst>
              </a:tr>
            </a:tbl>
          </a:graphicData>
        </a:graphic>
      </p:graphicFrame>
      <p:sp>
        <p:nvSpPr>
          <p:cNvPr id="9" name="TextBox 8">
            <a:extLst>
              <a:ext uri="{FF2B5EF4-FFF2-40B4-BE49-F238E27FC236}">
                <a16:creationId xmlns:a16="http://schemas.microsoft.com/office/drawing/2014/main" id="{A6753DE0-4DDE-2842-A75B-420EFEE062A3}"/>
              </a:ext>
            </a:extLst>
          </p:cNvPr>
          <p:cNvSpPr txBox="1"/>
          <p:nvPr/>
        </p:nvSpPr>
        <p:spPr>
          <a:xfrm>
            <a:off x="5925786" y="4221228"/>
            <a:ext cx="4742214" cy="2000548"/>
          </a:xfrm>
          <a:prstGeom prst="rect">
            <a:avLst/>
          </a:prstGeom>
          <a:noFill/>
        </p:spPr>
        <p:txBody>
          <a:bodyPr wrap="square" rtlCol="0">
            <a:spAutoFit/>
          </a:bodyPr>
          <a:lstStyle/>
          <a:p>
            <a:r>
              <a:rPr lang="en-GB" sz="1600" dirty="0"/>
              <a:t>Almost six out of ten of all types of staff agree that ranking methodologies are unclear with nearly two-thirds agreeing that rankings put too much emphasis on salary increase among alumni.</a:t>
            </a:r>
          </a:p>
          <a:p>
            <a:endParaRPr lang="en-GB" sz="1100" dirty="0">
              <a:solidFill>
                <a:srgbClr val="000000"/>
              </a:solidFill>
              <a:latin typeface="Calibri" panose="020F0502020204030204" pitchFamily="34" charset="0"/>
            </a:endParaRPr>
          </a:p>
          <a:p>
            <a:endParaRPr lang="en-GB" sz="1100" dirty="0">
              <a:solidFill>
                <a:srgbClr val="000000"/>
              </a:solidFill>
              <a:latin typeface="Calibri" panose="020F0502020204030204" pitchFamily="34" charset="0"/>
            </a:endParaRPr>
          </a:p>
          <a:p>
            <a:r>
              <a:rPr lang="en-GB" sz="1100" dirty="0">
                <a:solidFill>
                  <a:srgbClr val="000000"/>
                </a:solidFill>
                <a:latin typeface="Calibri" panose="020F0502020204030204" pitchFamily="34" charset="0"/>
              </a:rPr>
              <a:t>In the question, respondents were provided with a five point scale from definitely agree to definitely disagree.</a:t>
            </a:r>
          </a:p>
        </p:txBody>
      </p:sp>
      <p:pic>
        <p:nvPicPr>
          <p:cNvPr id="10" name="Picture 9" descr="CC-Logo.jpg">
            <a:hlinkClick r:id="rId2"/>
            <a:extLst>
              <a:ext uri="{FF2B5EF4-FFF2-40B4-BE49-F238E27FC236}">
                <a16:creationId xmlns:a16="http://schemas.microsoft.com/office/drawing/2014/main" id="{A0AA55CC-4C98-494B-A932-8DC154DD318A}"/>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1" name="Picture 10" descr="EFMDLogo2013.jpg">
            <a:extLst>
              <a:ext uri="{FF2B5EF4-FFF2-40B4-BE49-F238E27FC236}">
                <a16:creationId xmlns:a16="http://schemas.microsoft.com/office/drawing/2014/main" id="{DB66FE1A-C608-C447-98F1-34A2EFAD13FE}"/>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2" name="Picture 11" descr="A close up of a logo&#10;&#10;Description automatically generated">
            <a:extLst>
              <a:ext uri="{FF2B5EF4-FFF2-40B4-BE49-F238E27FC236}">
                <a16:creationId xmlns:a16="http://schemas.microsoft.com/office/drawing/2014/main" id="{EAC3A015-081C-AD45-AB7F-BA8A69472CBB}"/>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543507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93691" y="925360"/>
            <a:ext cx="4234395" cy="1358008"/>
          </a:xfrm>
        </p:spPr>
        <p:txBody>
          <a:bodyPr vert="horz" lIns="91440" tIns="45720" rIns="91440" bIns="45720" rtlCol="0" anchor="t">
            <a:normAutofit fontScale="90000"/>
          </a:bodyPr>
          <a:lstStyle/>
          <a:p>
            <a:r>
              <a:rPr lang="en-US" sz="3200" kern="1200" dirty="0">
                <a:solidFill>
                  <a:schemeClr val="tx1"/>
                </a:solidFill>
                <a:cs typeface="Calibri" panose="020F0502020204030204" pitchFamily="34" charset="0"/>
              </a:rPr>
              <a:t>Best growth opportunities in our business school</a:t>
            </a:r>
          </a:p>
        </p:txBody>
      </p:sp>
      <p:sp>
        <p:nvSpPr>
          <p:cNvPr id="17" name="Rectangle 16">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450B3151-59C9-1B4E-AA71-22A63EC4ECD0}"/>
              </a:ext>
            </a:extLst>
          </p:cNvPr>
          <p:cNvGraphicFramePr>
            <a:graphicFrameLocks noGrp="1"/>
          </p:cNvGraphicFramePr>
          <p:nvPr>
            <p:extLst>
              <p:ext uri="{D42A27DB-BD31-4B8C-83A1-F6EECF244321}">
                <p14:modId xmlns:p14="http://schemas.microsoft.com/office/powerpoint/2010/main" val="1553175863"/>
              </p:ext>
            </p:extLst>
          </p:nvPr>
        </p:nvGraphicFramePr>
        <p:xfrm>
          <a:off x="5617030" y="925360"/>
          <a:ext cx="6009177" cy="3866956"/>
        </p:xfrm>
        <a:graphic>
          <a:graphicData uri="http://schemas.openxmlformats.org/drawingml/2006/table">
            <a:tbl>
              <a:tblPr>
                <a:tableStyleId>{5C22544A-7EE6-4342-B048-85BDC9FD1C3A}</a:tableStyleId>
              </a:tblPr>
              <a:tblGrid>
                <a:gridCol w="2696671">
                  <a:extLst>
                    <a:ext uri="{9D8B030D-6E8A-4147-A177-3AD203B41FA5}">
                      <a16:colId xmlns:a16="http://schemas.microsoft.com/office/drawing/2014/main" val="2520728710"/>
                    </a:ext>
                  </a:extLst>
                </a:gridCol>
                <a:gridCol w="572214">
                  <a:extLst>
                    <a:ext uri="{9D8B030D-6E8A-4147-A177-3AD203B41FA5}">
                      <a16:colId xmlns:a16="http://schemas.microsoft.com/office/drawing/2014/main" val="2821387088"/>
                    </a:ext>
                  </a:extLst>
                </a:gridCol>
                <a:gridCol w="868850">
                  <a:extLst>
                    <a:ext uri="{9D8B030D-6E8A-4147-A177-3AD203B41FA5}">
                      <a16:colId xmlns:a16="http://schemas.microsoft.com/office/drawing/2014/main" val="4059351921"/>
                    </a:ext>
                  </a:extLst>
                </a:gridCol>
                <a:gridCol w="935721">
                  <a:extLst>
                    <a:ext uri="{9D8B030D-6E8A-4147-A177-3AD203B41FA5}">
                      <a16:colId xmlns:a16="http://schemas.microsoft.com/office/drawing/2014/main" val="161036675"/>
                    </a:ext>
                  </a:extLst>
                </a:gridCol>
                <a:gridCol w="935721">
                  <a:extLst>
                    <a:ext uri="{9D8B030D-6E8A-4147-A177-3AD203B41FA5}">
                      <a16:colId xmlns:a16="http://schemas.microsoft.com/office/drawing/2014/main" val="969210519"/>
                    </a:ext>
                  </a:extLst>
                </a:gridCol>
              </a:tblGrid>
              <a:tr h="358517">
                <a:tc>
                  <a:txBody>
                    <a:bodyPr/>
                    <a:lstStyle/>
                    <a:p>
                      <a:pPr algn="l" fontAlgn="b"/>
                      <a:endParaRPr lang="en-GB" sz="900" b="0" i="0" u="none" strike="noStrike" dirty="0">
                        <a:solidFill>
                          <a:srgbClr val="000000"/>
                        </a:solidFill>
                        <a:effectLst/>
                        <a:latin typeface="Calibri" panose="020F0502020204030204" pitchFamily="34" charset="0"/>
                      </a:endParaRPr>
                    </a:p>
                  </a:txBody>
                  <a:tcPr marL="2596" marR="2596" marT="2596" marB="0" anchor="b"/>
                </a:tc>
                <a:tc>
                  <a:txBody>
                    <a:bodyPr/>
                    <a:lstStyle/>
                    <a:p>
                      <a:pPr algn="ctr" fontAlgn="ctr"/>
                      <a:r>
                        <a:rPr lang="en-GB" sz="900" u="none" strike="noStrike">
                          <a:effectLst/>
                        </a:rPr>
                        <a:t>Faculty</a:t>
                      </a:r>
                      <a:endParaRPr lang="en-GB" sz="900" b="1" i="0" u="none" strike="noStrike">
                        <a:solidFill>
                          <a:srgbClr val="000000"/>
                        </a:solidFill>
                        <a:effectLst/>
                        <a:latin typeface="Calibri" panose="020F0502020204030204" pitchFamily="34" charset="0"/>
                      </a:endParaRPr>
                    </a:p>
                  </a:txBody>
                  <a:tcPr marL="2596" marR="2596" marT="2596" marB="0" anchor="ctr"/>
                </a:tc>
                <a:tc>
                  <a:txBody>
                    <a:bodyPr/>
                    <a:lstStyle/>
                    <a:p>
                      <a:pPr algn="ctr" fontAlgn="ctr"/>
                      <a:r>
                        <a:rPr lang="en-GB" sz="900" u="none" strike="noStrike">
                          <a:effectLst/>
                        </a:rPr>
                        <a:t>Professional staff</a:t>
                      </a:r>
                      <a:endParaRPr lang="en-GB" sz="900" b="1" i="0" u="none" strike="noStrike">
                        <a:solidFill>
                          <a:srgbClr val="000000"/>
                        </a:solidFill>
                        <a:effectLst/>
                        <a:latin typeface="Calibri" panose="020F0502020204030204" pitchFamily="34" charset="0"/>
                      </a:endParaRPr>
                    </a:p>
                  </a:txBody>
                  <a:tcPr marL="2596" marR="2596" marT="2596" marB="0" anchor="ctr"/>
                </a:tc>
                <a:tc>
                  <a:txBody>
                    <a:bodyPr/>
                    <a:lstStyle/>
                    <a:p>
                      <a:pPr algn="ctr" fontAlgn="ctr"/>
                      <a:r>
                        <a:rPr lang="en-GB" sz="900" u="none" strike="noStrike">
                          <a:effectLst/>
                        </a:rPr>
                        <a:t>Faculty</a:t>
                      </a:r>
                      <a:endParaRPr lang="en-GB" sz="900" b="1" i="0" u="none" strike="noStrike">
                        <a:solidFill>
                          <a:srgbClr val="000000"/>
                        </a:solidFill>
                        <a:effectLst/>
                        <a:latin typeface="Calibri" panose="020F0502020204030204" pitchFamily="34" charset="0"/>
                      </a:endParaRPr>
                    </a:p>
                  </a:txBody>
                  <a:tcPr marL="2596" marR="2596" marT="2596" marB="0" anchor="ctr"/>
                </a:tc>
                <a:tc>
                  <a:txBody>
                    <a:bodyPr/>
                    <a:lstStyle/>
                    <a:p>
                      <a:pPr algn="ctr" fontAlgn="ctr"/>
                      <a:r>
                        <a:rPr lang="en-GB" sz="900" u="none" strike="noStrike">
                          <a:effectLst/>
                        </a:rPr>
                        <a:t>Professional staff</a:t>
                      </a:r>
                      <a:endParaRPr lang="en-GB" sz="900" b="1" i="0" u="none" strike="noStrike">
                        <a:solidFill>
                          <a:srgbClr val="000000"/>
                        </a:solidFill>
                        <a:effectLst/>
                        <a:latin typeface="Calibri" panose="020F0502020204030204" pitchFamily="34" charset="0"/>
                      </a:endParaRPr>
                    </a:p>
                  </a:txBody>
                  <a:tcPr marL="2596" marR="2596" marT="2596" marB="0" anchor="ctr"/>
                </a:tc>
                <a:extLst>
                  <a:ext uri="{0D108BD9-81ED-4DB2-BD59-A6C34878D82A}">
                    <a16:rowId xmlns:a16="http://schemas.microsoft.com/office/drawing/2014/main" val="2878868097"/>
                  </a:ext>
                </a:extLst>
              </a:tr>
              <a:tr h="358517">
                <a:tc>
                  <a:txBody>
                    <a:bodyPr/>
                    <a:lstStyle/>
                    <a:p>
                      <a:pPr algn="ctr" fontAlgn="ctr"/>
                      <a:endParaRPr lang="en-GB" sz="900" b="1" i="0" u="none" strike="noStrike" dirty="0">
                        <a:solidFill>
                          <a:srgbClr val="000000"/>
                        </a:solidFill>
                        <a:effectLst/>
                        <a:latin typeface="Calibri" panose="020F0502020204030204" pitchFamily="34" charset="0"/>
                      </a:endParaRPr>
                    </a:p>
                  </a:txBody>
                  <a:tcPr marL="2596" marR="2596" marT="2596" marB="0" anchor="ctr"/>
                </a:tc>
                <a:tc>
                  <a:txBody>
                    <a:bodyPr/>
                    <a:lstStyle/>
                    <a:p>
                      <a:pPr algn="ctr" fontAlgn="ctr"/>
                      <a:r>
                        <a:rPr lang="en-GB" sz="900" u="none" strike="noStrike">
                          <a:effectLst/>
                        </a:rPr>
                        <a:t>At present</a:t>
                      </a:r>
                      <a:endParaRPr lang="en-GB" sz="900" b="1" i="0" u="none" strike="noStrike">
                        <a:solidFill>
                          <a:srgbClr val="000000"/>
                        </a:solidFill>
                        <a:effectLst/>
                        <a:latin typeface="Calibri" panose="020F0502020204030204" pitchFamily="34" charset="0"/>
                      </a:endParaRPr>
                    </a:p>
                  </a:txBody>
                  <a:tcPr marL="2596" marR="2596" marT="2596" marB="0" anchor="ctr"/>
                </a:tc>
                <a:tc>
                  <a:txBody>
                    <a:bodyPr/>
                    <a:lstStyle/>
                    <a:p>
                      <a:pPr algn="ctr" fontAlgn="ctr"/>
                      <a:r>
                        <a:rPr lang="en-GB" sz="900" u="none" strike="noStrike">
                          <a:effectLst/>
                        </a:rPr>
                        <a:t>At present</a:t>
                      </a:r>
                      <a:endParaRPr lang="en-GB" sz="900" b="1" i="0" u="none" strike="noStrike">
                        <a:solidFill>
                          <a:srgbClr val="000000"/>
                        </a:solidFill>
                        <a:effectLst/>
                        <a:latin typeface="Calibri" panose="020F0502020204030204" pitchFamily="34" charset="0"/>
                      </a:endParaRPr>
                    </a:p>
                  </a:txBody>
                  <a:tcPr marL="2596" marR="2596" marT="2596" marB="0" anchor="ctr"/>
                </a:tc>
                <a:tc>
                  <a:txBody>
                    <a:bodyPr/>
                    <a:lstStyle/>
                    <a:p>
                      <a:pPr algn="ctr" fontAlgn="ctr"/>
                      <a:r>
                        <a:rPr lang="en-GB" sz="900" u="none" strike="noStrike">
                          <a:effectLst/>
                        </a:rPr>
                        <a:t>Over the next 10 years</a:t>
                      </a:r>
                      <a:endParaRPr lang="en-GB" sz="900" b="1" i="0" u="none" strike="noStrike">
                        <a:solidFill>
                          <a:srgbClr val="000000"/>
                        </a:solidFill>
                        <a:effectLst/>
                        <a:latin typeface="Calibri" panose="020F0502020204030204" pitchFamily="34" charset="0"/>
                      </a:endParaRPr>
                    </a:p>
                  </a:txBody>
                  <a:tcPr marL="2596" marR="2596" marT="2596" marB="0" anchor="ctr"/>
                </a:tc>
                <a:tc>
                  <a:txBody>
                    <a:bodyPr/>
                    <a:lstStyle/>
                    <a:p>
                      <a:pPr algn="ctr" fontAlgn="ctr"/>
                      <a:r>
                        <a:rPr lang="en-GB" sz="900" u="none" strike="noStrike">
                          <a:effectLst/>
                        </a:rPr>
                        <a:t>Over the next 10 years</a:t>
                      </a:r>
                      <a:endParaRPr lang="en-GB" sz="900" b="1" i="0" u="none" strike="noStrike">
                        <a:solidFill>
                          <a:srgbClr val="000000"/>
                        </a:solidFill>
                        <a:effectLst/>
                        <a:latin typeface="Calibri" panose="020F0502020204030204" pitchFamily="34" charset="0"/>
                      </a:endParaRPr>
                    </a:p>
                  </a:txBody>
                  <a:tcPr marL="2596" marR="2596" marT="2596" marB="0" anchor="ctr"/>
                </a:tc>
                <a:extLst>
                  <a:ext uri="{0D108BD9-81ED-4DB2-BD59-A6C34878D82A}">
                    <a16:rowId xmlns:a16="http://schemas.microsoft.com/office/drawing/2014/main" val="4055338941"/>
                  </a:ext>
                </a:extLst>
              </a:tr>
              <a:tr h="199764">
                <a:tc>
                  <a:txBody>
                    <a:bodyPr/>
                    <a:lstStyle/>
                    <a:p>
                      <a:pPr algn="l" fontAlgn="b"/>
                      <a:r>
                        <a:rPr lang="en-GB" sz="900" u="none" strike="noStrike">
                          <a:effectLst/>
                        </a:rPr>
                        <a:t>Growth of digital/online provision</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62.04%</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63.57%</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51.43%</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52.04%</a:t>
                      </a:r>
                      <a:endParaRPr lang="en-GB" sz="900" b="0" i="0" u="none" strike="noStrike">
                        <a:solidFill>
                          <a:srgbClr val="000000"/>
                        </a:solidFill>
                        <a:effectLst/>
                        <a:latin typeface="Calibri" panose="020F0502020204030204" pitchFamily="34" charset="0"/>
                      </a:endParaRPr>
                    </a:p>
                  </a:txBody>
                  <a:tcPr marL="2596" marR="2596" marT="2596" marB="0" anchor="b"/>
                </a:tc>
                <a:extLst>
                  <a:ext uri="{0D108BD9-81ED-4DB2-BD59-A6C34878D82A}">
                    <a16:rowId xmlns:a16="http://schemas.microsoft.com/office/drawing/2014/main" val="2225223526"/>
                  </a:ext>
                </a:extLst>
              </a:tr>
              <a:tr h="199764">
                <a:tc>
                  <a:txBody>
                    <a:bodyPr/>
                    <a:lstStyle/>
                    <a:p>
                      <a:pPr algn="l" fontAlgn="b"/>
                      <a:r>
                        <a:rPr lang="en-GB" sz="900" u="none" strike="noStrike">
                          <a:effectLst/>
                        </a:rPr>
                        <a:t>Executive education programmes</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68.94%</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69.17%</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43.83%</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41.35%</a:t>
                      </a:r>
                      <a:endParaRPr lang="en-GB" sz="900" b="0" i="0" u="none" strike="noStrike">
                        <a:solidFill>
                          <a:srgbClr val="000000"/>
                        </a:solidFill>
                        <a:effectLst/>
                        <a:latin typeface="Calibri" panose="020F0502020204030204" pitchFamily="34" charset="0"/>
                      </a:endParaRPr>
                    </a:p>
                  </a:txBody>
                  <a:tcPr marL="2596" marR="2596" marT="2596" marB="0" anchor="b"/>
                </a:tc>
                <a:extLst>
                  <a:ext uri="{0D108BD9-81ED-4DB2-BD59-A6C34878D82A}">
                    <a16:rowId xmlns:a16="http://schemas.microsoft.com/office/drawing/2014/main" val="569431435"/>
                  </a:ext>
                </a:extLst>
              </a:tr>
              <a:tr h="199764">
                <a:tc>
                  <a:txBody>
                    <a:bodyPr/>
                    <a:lstStyle/>
                    <a:p>
                      <a:pPr algn="l" fontAlgn="b"/>
                      <a:r>
                        <a:rPr lang="en-GB" sz="900" u="none" strike="noStrike" dirty="0">
                          <a:effectLst/>
                        </a:rPr>
                        <a:t>Providing transnational education</a:t>
                      </a:r>
                      <a:endParaRPr lang="en-GB" sz="900" b="0" i="0" u="none" strike="noStrike" dirty="0">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53.00%</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47.14%</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56.22%</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59.03%</a:t>
                      </a:r>
                      <a:endParaRPr lang="en-GB" sz="900" b="0" i="0" u="none" strike="noStrike">
                        <a:solidFill>
                          <a:srgbClr val="000000"/>
                        </a:solidFill>
                        <a:effectLst/>
                        <a:latin typeface="Calibri" panose="020F0502020204030204" pitchFamily="34" charset="0"/>
                      </a:endParaRPr>
                    </a:p>
                  </a:txBody>
                  <a:tcPr marL="2596" marR="2596" marT="2596" marB="0" anchor="b"/>
                </a:tc>
                <a:extLst>
                  <a:ext uri="{0D108BD9-81ED-4DB2-BD59-A6C34878D82A}">
                    <a16:rowId xmlns:a16="http://schemas.microsoft.com/office/drawing/2014/main" val="1302176139"/>
                  </a:ext>
                </a:extLst>
              </a:tr>
              <a:tr h="358517">
                <a:tc>
                  <a:txBody>
                    <a:bodyPr/>
                    <a:lstStyle/>
                    <a:p>
                      <a:pPr algn="l" fontAlgn="b"/>
                      <a:r>
                        <a:rPr lang="en-GB" sz="900" u="none" strike="noStrike" dirty="0">
                          <a:effectLst/>
                        </a:rPr>
                        <a:t>Building international partnerships with other institutions</a:t>
                      </a:r>
                      <a:endParaRPr lang="en-GB" sz="900" b="0" i="0" u="none" strike="noStrike" dirty="0">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71.07%</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70.57%</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42.56%</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42.64%</a:t>
                      </a:r>
                      <a:endParaRPr lang="en-GB" sz="900" b="0" i="0" u="none" strike="noStrike">
                        <a:solidFill>
                          <a:srgbClr val="000000"/>
                        </a:solidFill>
                        <a:effectLst/>
                        <a:latin typeface="Calibri" panose="020F0502020204030204" pitchFamily="34" charset="0"/>
                      </a:endParaRPr>
                    </a:p>
                  </a:txBody>
                  <a:tcPr marL="2596" marR="2596" marT="2596" marB="0" anchor="b"/>
                </a:tc>
                <a:extLst>
                  <a:ext uri="{0D108BD9-81ED-4DB2-BD59-A6C34878D82A}">
                    <a16:rowId xmlns:a16="http://schemas.microsoft.com/office/drawing/2014/main" val="3826020049"/>
                  </a:ext>
                </a:extLst>
              </a:tr>
              <a:tr h="358517">
                <a:tc>
                  <a:txBody>
                    <a:bodyPr/>
                    <a:lstStyle/>
                    <a:p>
                      <a:pPr algn="l" fontAlgn="b"/>
                      <a:r>
                        <a:rPr lang="en-GB" sz="900" u="none" strike="noStrike" dirty="0">
                          <a:effectLst/>
                        </a:rPr>
                        <a:t>Growing the breadth of our postgraduate provision</a:t>
                      </a:r>
                      <a:endParaRPr lang="en-GB" sz="900" b="0" i="0" u="none" strike="noStrike" dirty="0">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54.90%</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46.40%</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52.94%</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58.56%</a:t>
                      </a:r>
                      <a:endParaRPr lang="en-GB" sz="900" b="0" i="0" u="none" strike="noStrike">
                        <a:solidFill>
                          <a:srgbClr val="000000"/>
                        </a:solidFill>
                        <a:effectLst/>
                        <a:latin typeface="Calibri" panose="020F0502020204030204" pitchFamily="34" charset="0"/>
                      </a:endParaRPr>
                    </a:p>
                  </a:txBody>
                  <a:tcPr marL="2596" marR="2596" marT="2596" marB="0" anchor="b"/>
                </a:tc>
                <a:extLst>
                  <a:ext uri="{0D108BD9-81ED-4DB2-BD59-A6C34878D82A}">
                    <a16:rowId xmlns:a16="http://schemas.microsoft.com/office/drawing/2014/main" val="319563612"/>
                  </a:ext>
                </a:extLst>
              </a:tr>
              <a:tr h="358517">
                <a:tc>
                  <a:txBody>
                    <a:bodyPr/>
                    <a:lstStyle/>
                    <a:p>
                      <a:pPr algn="l" fontAlgn="b"/>
                      <a:r>
                        <a:rPr lang="en-GB" sz="900" u="none" strike="noStrike" dirty="0">
                          <a:effectLst/>
                        </a:rPr>
                        <a:t>Developing degree programmes with other faculties in our university</a:t>
                      </a:r>
                      <a:endParaRPr lang="en-GB" sz="900" b="0" i="0" u="none" strike="noStrike" dirty="0">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47.93%</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49.78%</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61.29%</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55.16%</a:t>
                      </a:r>
                      <a:endParaRPr lang="en-GB" sz="900" b="0" i="0" u="none" strike="noStrike">
                        <a:solidFill>
                          <a:srgbClr val="000000"/>
                        </a:solidFill>
                        <a:effectLst/>
                        <a:latin typeface="Calibri" panose="020F0502020204030204" pitchFamily="34" charset="0"/>
                      </a:endParaRPr>
                    </a:p>
                  </a:txBody>
                  <a:tcPr marL="2596" marR="2596" marT="2596" marB="0" anchor="b"/>
                </a:tc>
                <a:extLst>
                  <a:ext uri="{0D108BD9-81ED-4DB2-BD59-A6C34878D82A}">
                    <a16:rowId xmlns:a16="http://schemas.microsoft.com/office/drawing/2014/main" val="2586935811"/>
                  </a:ext>
                </a:extLst>
              </a:tr>
              <a:tr h="199764">
                <a:tc>
                  <a:txBody>
                    <a:bodyPr/>
                    <a:lstStyle/>
                    <a:p>
                      <a:pPr algn="l" fontAlgn="b"/>
                      <a:r>
                        <a:rPr lang="en-GB" sz="900" u="none" strike="noStrike">
                          <a:effectLst/>
                        </a:rPr>
                        <a:t>Growing interdisciplinary research</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57.87%</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52.99%</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54.89%</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54.98%</a:t>
                      </a:r>
                      <a:endParaRPr lang="en-GB" sz="900" b="0" i="0" u="none" strike="noStrike">
                        <a:solidFill>
                          <a:srgbClr val="000000"/>
                        </a:solidFill>
                        <a:effectLst/>
                        <a:latin typeface="Calibri" panose="020F0502020204030204" pitchFamily="34" charset="0"/>
                      </a:endParaRPr>
                    </a:p>
                  </a:txBody>
                  <a:tcPr marL="2596" marR="2596" marT="2596" marB="0" anchor="b"/>
                </a:tc>
                <a:extLst>
                  <a:ext uri="{0D108BD9-81ED-4DB2-BD59-A6C34878D82A}">
                    <a16:rowId xmlns:a16="http://schemas.microsoft.com/office/drawing/2014/main" val="3158225535"/>
                  </a:ext>
                </a:extLst>
              </a:tr>
              <a:tr h="358517">
                <a:tc>
                  <a:txBody>
                    <a:bodyPr/>
                    <a:lstStyle/>
                    <a:p>
                      <a:pPr algn="l" fontAlgn="b"/>
                      <a:r>
                        <a:rPr lang="en-GB" sz="900" u="none" strike="noStrike">
                          <a:effectLst/>
                        </a:rPr>
                        <a:t>Increasing the number of postgraduate students</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69.50%</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66.96%</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41.00%</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40.97%</a:t>
                      </a:r>
                      <a:endParaRPr lang="en-GB" sz="900" b="0" i="0" u="none" strike="noStrike">
                        <a:solidFill>
                          <a:srgbClr val="000000"/>
                        </a:solidFill>
                        <a:effectLst/>
                        <a:latin typeface="Calibri" panose="020F0502020204030204" pitchFamily="34" charset="0"/>
                      </a:endParaRPr>
                    </a:p>
                  </a:txBody>
                  <a:tcPr marL="2596" marR="2596" marT="2596" marB="0" anchor="b"/>
                </a:tc>
                <a:extLst>
                  <a:ext uri="{0D108BD9-81ED-4DB2-BD59-A6C34878D82A}">
                    <a16:rowId xmlns:a16="http://schemas.microsoft.com/office/drawing/2014/main" val="2088582003"/>
                  </a:ext>
                </a:extLst>
              </a:tr>
              <a:tr h="358517">
                <a:tc>
                  <a:txBody>
                    <a:bodyPr/>
                    <a:lstStyle/>
                    <a:p>
                      <a:pPr algn="l" fontAlgn="b"/>
                      <a:r>
                        <a:rPr lang="en-GB" sz="900" u="none" strike="noStrike">
                          <a:effectLst/>
                        </a:rPr>
                        <a:t>Increasing the number of undergraduate students</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60.27%</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66.67%</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46.58%</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42.77%</a:t>
                      </a:r>
                      <a:endParaRPr lang="en-GB" sz="900" b="0" i="0" u="none" strike="noStrike">
                        <a:solidFill>
                          <a:srgbClr val="000000"/>
                        </a:solidFill>
                        <a:effectLst/>
                        <a:latin typeface="Calibri" panose="020F0502020204030204" pitchFamily="34" charset="0"/>
                      </a:endParaRPr>
                    </a:p>
                  </a:txBody>
                  <a:tcPr marL="2596" marR="2596" marT="2596" marB="0" anchor="b"/>
                </a:tc>
                <a:extLst>
                  <a:ext uri="{0D108BD9-81ED-4DB2-BD59-A6C34878D82A}">
                    <a16:rowId xmlns:a16="http://schemas.microsoft.com/office/drawing/2014/main" val="3126139570"/>
                  </a:ext>
                </a:extLst>
              </a:tr>
              <a:tr h="358517">
                <a:tc>
                  <a:txBody>
                    <a:bodyPr/>
                    <a:lstStyle/>
                    <a:p>
                      <a:pPr algn="l" fontAlgn="b"/>
                      <a:r>
                        <a:rPr lang="en-GB" sz="900" u="none" strike="noStrike" dirty="0">
                          <a:effectLst/>
                        </a:rPr>
                        <a:t>Growing partnerships with private companies to deliver new programmes</a:t>
                      </a:r>
                      <a:endParaRPr lang="en-GB" sz="900" b="0" i="0" u="none" strike="noStrike" dirty="0">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53.15%</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53.75%</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60.36%</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54.94%</a:t>
                      </a:r>
                      <a:endParaRPr lang="en-GB" sz="900" b="0" i="0" u="none" strike="noStrike">
                        <a:solidFill>
                          <a:srgbClr val="000000"/>
                        </a:solidFill>
                        <a:effectLst/>
                        <a:latin typeface="Calibri" panose="020F0502020204030204" pitchFamily="34" charset="0"/>
                      </a:endParaRPr>
                    </a:p>
                  </a:txBody>
                  <a:tcPr marL="2596" marR="2596" marT="2596" marB="0" anchor="b"/>
                </a:tc>
                <a:extLst>
                  <a:ext uri="{0D108BD9-81ED-4DB2-BD59-A6C34878D82A}">
                    <a16:rowId xmlns:a16="http://schemas.microsoft.com/office/drawing/2014/main" val="899693398"/>
                  </a:ext>
                </a:extLst>
              </a:tr>
              <a:tr h="199764">
                <a:tc>
                  <a:txBody>
                    <a:bodyPr/>
                    <a:lstStyle/>
                    <a:p>
                      <a:pPr algn="l" fontAlgn="b"/>
                      <a:r>
                        <a:rPr lang="en-GB" sz="900" u="none" strike="noStrike" dirty="0">
                          <a:effectLst/>
                        </a:rPr>
                        <a:t>Creating lifelong learning opportunities</a:t>
                      </a:r>
                      <a:endParaRPr lang="en-GB" sz="900" b="0" i="0" u="none" strike="noStrike" dirty="0">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49.80%</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55.96%</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a:effectLst/>
                        </a:rPr>
                        <a:t>61.75%</a:t>
                      </a:r>
                      <a:endParaRPr lang="en-GB" sz="900" b="0" i="0" u="none" strike="noStrike">
                        <a:solidFill>
                          <a:srgbClr val="000000"/>
                        </a:solidFill>
                        <a:effectLst/>
                        <a:latin typeface="Calibri" panose="020F0502020204030204" pitchFamily="34" charset="0"/>
                      </a:endParaRPr>
                    </a:p>
                  </a:txBody>
                  <a:tcPr marL="2596" marR="2596" marT="2596" marB="0" anchor="b"/>
                </a:tc>
                <a:tc>
                  <a:txBody>
                    <a:bodyPr/>
                    <a:lstStyle/>
                    <a:p>
                      <a:pPr algn="r" fontAlgn="b"/>
                      <a:r>
                        <a:rPr lang="en-GB" sz="900" u="none" strike="noStrike" dirty="0">
                          <a:effectLst/>
                        </a:rPr>
                        <a:t>59.57%</a:t>
                      </a:r>
                      <a:endParaRPr lang="en-GB" sz="900" b="0" i="0" u="none" strike="noStrike" dirty="0">
                        <a:solidFill>
                          <a:srgbClr val="000000"/>
                        </a:solidFill>
                        <a:effectLst/>
                        <a:latin typeface="Calibri" panose="020F0502020204030204" pitchFamily="34" charset="0"/>
                      </a:endParaRPr>
                    </a:p>
                  </a:txBody>
                  <a:tcPr marL="2596" marR="2596" marT="2596" marB="0" anchor="b"/>
                </a:tc>
                <a:extLst>
                  <a:ext uri="{0D108BD9-81ED-4DB2-BD59-A6C34878D82A}">
                    <a16:rowId xmlns:a16="http://schemas.microsoft.com/office/drawing/2014/main" val="3846212691"/>
                  </a:ext>
                </a:extLst>
              </a:tr>
            </a:tbl>
          </a:graphicData>
        </a:graphic>
      </p:graphicFrame>
      <p:sp>
        <p:nvSpPr>
          <p:cNvPr id="10" name="TextBox 9">
            <a:extLst>
              <a:ext uri="{FF2B5EF4-FFF2-40B4-BE49-F238E27FC236}">
                <a16:creationId xmlns:a16="http://schemas.microsoft.com/office/drawing/2014/main" id="{4363D002-60BA-BF4C-8428-E19C8489709A}"/>
              </a:ext>
            </a:extLst>
          </p:cNvPr>
          <p:cNvSpPr txBox="1"/>
          <p:nvPr/>
        </p:nvSpPr>
        <p:spPr>
          <a:xfrm>
            <a:off x="874816" y="2080260"/>
            <a:ext cx="4552064" cy="4770537"/>
          </a:xfrm>
          <a:prstGeom prst="rect">
            <a:avLst/>
          </a:prstGeom>
          <a:noFill/>
        </p:spPr>
        <p:txBody>
          <a:bodyPr wrap="square" rtlCol="0">
            <a:spAutoFit/>
          </a:bodyPr>
          <a:lstStyle/>
          <a:p>
            <a:r>
              <a:rPr lang="en-GB" sz="1600" dirty="0"/>
              <a:t>All types of staff suggest that their best opportunity for growth at present is building international partnerships with other institutions; executive education and more postgraduates are also popular.</a:t>
            </a:r>
          </a:p>
          <a:p>
            <a:r>
              <a:rPr lang="en-GB" sz="1600" dirty="0">
                <a:solidFill>
                  <a:srgbClr val="000000"/>
                </a:solidFill>
              </a:rPr>
              <a:t>Over the next ten year, all types of staff highlight the need to create lifelong learning opportunities.  More than 60% of faculty also highlight g</a:t>
            </a:r>
            <a:r>
              <a:rPr lang="en-GB" sz="1600" dirty="0"/>
              <a:t>rowing partnerships with private companies to deliver new programmes and developing degree programmes with other faculties in our university.  For professional staff, potential is also seen in providing transnational education and growing the breadth of our postgraduate provision</a:t>
            </a:r>
            <a:r>
              <a:rPr lang="en-GB" sz="1600" dirty="0">
                <a:solidFill>
                  <a:srgbClr val="000000"/>
                </a:solidFill>
              </a:rPr>
              <a:t>.</a:t>
            </a:r>
          </a:p>
          <a:p>
            <a:endParaRPr lang="en-GB" sz="1600" dirty="0">
              <a:solidFill>
                <a:srgbClr val="000000"/>
              </a:solidFill>
              <a:latin typeface="Calibri" panose="020F0502020204030204" pitchFamily="34" charset="0"/>
            </a:endParaRPr>
          </a:p>
          <a:p>
            <a:endParaRPr lang="en-GB" sz="1600" dirty="0">
              <a:solidFill>
                <a:srgbClr val="000000"/>
              </a:solidFill>
              <a:latin typeface="Calibri" panose="020F0502020204030204" pitchFamily="34" charset="0"/>
            </a:endParaRPr>
          </a:p>
          <a:p>
            <a:endParaRPr lang="en-GB" sz="1600" dirty="0">
              <a:solidFill>
                <a:srgbClr val="000000"/>
              </a:solidFill>
              <a:latin typeface="Calibri" panose="020F0502020204030204" pitchFamily="34" charset="0"/>
            </a:endParaRPr>
          </a:p>
          <a:p>
            <a:endParaRPr lang="en-US" sz="1600" dirty="0"/>
          </a:p>
        </p:txBody>
      </p:sp>
      <p:pic>
        <p:nvPicPr>
          <p:cNvPr id="12" name="Picture 11" descr="CC-Logo.jpg">
            <a:hlinkClick r:id="rId2"/>
            <a:extLst>
              <a:ext uri="{FF2B5EF4-FFF2-40B4-BE49-F238E27FC236}">
                <a16:creationId xmlns:a16="http://schemas.microsoft.com/office/drawing/2014/main" id="{A372CCE8-90D4-C445-8966-2141E9EC1CC5}"/>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9405E949-DBB5-DA4A-BFEC-4E2ABF09062C}"/>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4B38EBD9-F42D-2543-8473-9B71CB7B595D}"/>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877811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407C9FC5-0C1E-42A8-97E6-F940775A0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1524000" y="4218281"/>
            <a:ext cx="4265007" cy="1885199"/>
          </a:xfrm>
        </p:spPr>
        <p:txBody>
          <a:bodyPr vert="horz" lIns="91440" tIns="45720" rIns="91440" bIns="45720" rtlCol="0" anchor="ctr">
            <a:noAutofit/>
          </a:bodyPr>
          <a:lstStyle/>
          <a:p>
            <a:r>
              <a:rPr lang="en-US" sz="3200" kern="1200" dirty="0">
                <a:solidFill>
                  <a:schemeClr val="tx1"/>
                </a:solidFill>
                <a:latin typeface="Calibri" panose="020F0502020204030204" pitchFamily="34" charset="0"/>
                <a:cs typeface="Calibri" panose="020F0502020204030204" pitchFamily="34" charset="0"/>
              </a:rPr>
              <a:t>Is your business school offering or planning to offer any of the following products?</a:t>
            </a:r>
          </a:p>
        </p:txBody>
      </p:sp>
      <p:sp>
        <p:nvSpPr>
          <p:cNvPr id="15" name="Oval 14">
            <a:extLst>
              <a:ext uri="{FF2B5EF4-FFF2-40B4-BE49-F238E27FC236}">
                <a16:creationId xmlns:a16="http://schemas.microsoft.com/office/drawing/2014/main" id="{9EE371B4-A1D9-4EFE-8FE1-000495831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17" y="421828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E19C174-9C7C-461E-970B-43201990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295432"/>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8473E36-9CB8-BD47-90B6-9D1B777DFAC7}"/>
              </a:ext>
            </a:extLst>
          </p:cNvPr>
          <p:cNvGraphicFramePr>
            <a:graphicFrameLocks noGrp="1"/>
          </p:cNvGraphicFramePr>
          <p:nvPr>
            <p:extLst>
              <p:ext uri="{D42A27DB-BD31-4B8C-83A1-F6EECF244321}">
                <p14:modId xmlns:p14="http://schemas.microsoft.com/office/powerpoint/2010/main" val="4215709313"/>
              </p:ext>
            </p:extLst>
          </p:nvPr>
        </p:nvGraphicFramePr>
        <p:xfrm>
          <a:off x="678393" y="711890"/>
          <a:ext cx="10823798" cy="3219779"/>
        </p:xfrm>
        <a:graphic>
          <a:graphicData uri="http://schemas.openxmlformats.org/drawingml/2006/table">
            <a:tbl>
              <a:tblPr>
                <a:tableStyleId>{5C22544A-7EE6-4342-B048-85BDC9FD1C3A}</a:tableStyleId>
              </a:tblPr>
              <a:tblGrid>
                <a:gridCol w="4838451">
                  <a:extLst>
                    <a:ext uri="{9D8B030D-6E8A-4147-A177-3AD203B41FA5}">
                      <a16:colId xmlns:a16="http://schemas.microsoft.com/office/drawing/2014/main" val="3290293779"/>
                    </a:ext>
                  </a:extLst>
                </a:gridCol>
                <a:gridCol w="741140">
                  <a:extLst>
                    <a:ext uri="{9D8B030D-6E8A-4147-A177-3AD203B41FA5}">
                      <a16:colId xmlns:a16="http://schemas.microsoft.com/office/drawing/2014/main" val="3271717855"/>
                    </a:ext>
                  </a:extLst>
                </a:gridCol>
                <a:gridCol w="1213069">
                  <a:extLst>
                    <a:ext uri="{9D8B030D-6E8A-4147-A177-3AD203B41FA5}">
                      <a16:colId xmlns:a16="http://schemas.microsoft.com/office/drawing/2014/main" val="280447650"/>
                    </a:ext>
                  </a:extLst>
                </a:gridCol>
                <a:gridCol w="2015569">
                  <a:extLst>
                    <a:ext uri="{9D8B030D-6E8A-4147-A177-3AD203B41FA5}">
                      <a16:colId xmlns:a16="http://schemas.microsoft.com/office/drawing/2014/main" val="1445359256"/>
                    </a:ext>
                  </a:extLst>
                </a:gridCol>
                <a:gridCol w="2015569">
                  <a:extLst>
                    <a:ext uri="{9D8B030D-6E8A-4147-A177-3AD203B41FA5}">
                      <a16:colId xmlns:a16="http://schemas.microsoft.com/office/drawing/2014/main" val="248813605"/>
                    </a:ext>
                  </a:extLst>
                </a:gridCol>
              </a:tblGrid>
              <a:tr h="473742">
                <a:tc>
                  <a:txBody>
                    <a:bodyPr/>
                    <a:lstStyle/>
                    <a:p>
                      <a:pPr algn="l" fontAlgn="b"/>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ctr" fontAlgn="ctr"/>
                      <a:r>
                        <a:rPr lang="en-GB" sz="1400" u="none" strike="noStrike">
                          <a:effectLst/>
                        </a:rPr>
                        <a:t>Faculty</a:t>
                      </a:r>
                      <a:endParaRPr lang="en-GB" sz="1400" b="1" i="0" u="none" strike="noStrike">
                        <a:solidFill>
                          <a:srgbClr val="000000"/>
                        </a:solidFill>
                        <a:effectLst/>
                        <a:latin typeface="Calibri" panose="020F0502020204030204" pitchFamily="34" charset="0"/>
                      </a:endParaRPr>
                    </a:p>
                  </a:txBody>
                  <a:tcPr marL="6074" marR="6074" marT="6074" marB="0" anchor="ctr"/>
                </a:tc>
                <a:tc>
                  <a:txBody>
                    <a:bodyPr/>
                    <a:lstStyle/>
                    <a:p>
                      <a:pPr algn="ctr" fontAlgn="ctr"/>
                      <a:r>
                        <a:rPr lang="en-GB" sz="1400" u="none" strike="noStrike">
                          <a:effectLst/>
                        </a:rPr>
                        <a:t>Professional staff</a:t>
                      </a:r>
                      <a:endParaRPr lang="en-GB" sz="1400" b="1" i="0" u="none" strike="noStrike">
                        <a:solidFill>
                          <a:srgbClr val="000000"/>
                        </a:solidFill>
                        <a:effectLst/>
                        <a:latin typeface="Calibri" panose="020F0502020204030204" pitchFamily="34" charset="0"/>
                      </a:endParaRPr>
                    </a:p>
                  </a:txBody>
                  <a:tcPr marL="6074" marR="6074" marT="6074" marB="0" anchor="ctr"/>
                </a:tc>
                <a:tc>
                  <a:txBody>
                    <a:bodyPr/>
                    <a:lstStyle/>
                    <a:p>
                      <a:pPr algn="ctr" fontAlgn="ctr"/>
                      <a:r>
                        <a:rPr lang="en-GB" sz="1400" u="none" strike="noStrike">
                          <a:effectLst/>
                        </a:rPr>
                        <a:t>Faculty</a:t>
                      </a:r>
                      <a:endParaRPr lang="en-GB" sz="1400" b="1" i="0" u="none" strike="noStrike">
                        <a:solidFill>
                          <a:srgbClr val="000000"/>
                        </a:solidFill>
                        <a:effectLst/>
                        <a:latin typeface="Calibri" panose="020F0502020204030204" pitchFamily="34" charset="0"/>
                      </a:endParaRPr>
                    </a:p>
                  </a:txBody>
                  <a:tcPr marL="6074" marR="6074" marT="6074" marB="0" anchor="ctr"/>
                </a:tc>
                <a:tc>
                  <a:txBody>
                    <a:bodyPr/>
                    <a:lstStyle/>
                    <a:p>
                      <a:pPr algn="ctr" fontAlgn="ctr"/>
                      <a:r>
                        <a:rPr lang="en-GB" sz="1400" u="none" strike="noStrike">
                          <a:effectLst/>
                        </a:rPr>
                        <a:t>Professional staff</a:t>
                      </a:r>
                      <a:endParaRPr lang="en-GB" sz="1400" b="1" i="0" u="none" strike="noStrike">
                        <a:solidFill>
                          <a:srgbClr val="000000"/>
                        </a:solidFill>
                        <a:effectLst/>
                        <a:latin typeface="Calibri" panose="020F0502020204030204" pitchFamily="34" charset="0"/>
                      </a:endParaRPr>
                    </a:p>
                  </a:txBody>
                  <a:tcPr marL="6074" marR="6074" marT="6074" marB="0" anchor="ctr"/>
                </a:tc>
                <a:extLst>
                  <a:ext uri="{0D108BD9-81ED-4DB2-BD59-A6C34878D82A}">
                    <a16:rowId xmlns:a16="http://schemas.microsoft.com/office/drawing/2014/main" val="805571608"/>
                  </a:ext>
                </a:extLst>
              </a:tr>
              <a:tr h="473742">
                <a:tc>
                  <a:txBody>
                    <a:bodyPr/>
                    <a:lstStyle/>
                    <a:p>
                      <a:pPr algn="ctr" fontAlgn="ctr"/>
                      <a:endParaRPr lang="en-GB" sz="1400" b="1" i="0" u="none" strike="noStrike" dirty="0">
                        <a:solidFill>
                          <a:srgbClr val="000000"/>
                        </a:solidFill>
                        <a:effectLst/>
                        <a:latin typeface="Calibri" panose="020F0502020204030204" pitchFamily="34" charset="0"/>
                      </a:endParaRPr>
                    </a:p>
                  </a:txBody>
                  <a:tcPr marL="6074" marR="6074" marT="6074" marB="0" anchor="ctr"/>
                </a:tc>
                <a:tc>
                  <a:txBody>
                    <a:bodyPr/>
                    <a:lstStyle/>
                    <a:p>
                      <a:pPr algn="ctr" fontAlgn="ctr"/>
                      <a:r>
                        <a:rPr lang="en-GB" sz="1400" u="none" strike="noStrike">
                          <a:effectLst/>
                        </a:rPr>
                        <a:t>Already offers</a:t>
                      </a:r>
                      <a:endParaRPr lang="en-GB" sz="1400" b="1" i="0" u="none" strike="noStrike">
                        <a:solidFill>
                          <a:srgbClr val="000000"/>
                        </a:solidFill>
                        <a:effectLst/>
                        <a:latin typeface="Calibri" panose="020F0502020204030204" pitchFamily="34" charset="0"/>
                      </a:endParaRPr>
                    </a:p>
                  </a:txBody>
                  <a:tcPr marL="6074" marR="6074" marT="6074" marB="0" anchor="ctr"/>
                </a:tc>
                <a:tc>
                  <a:txBody>
                    <a:bodyPr/>
                    <a:lstStyle/>
                    <a:p>
                      <a:pPr algn="ctr" fontAlgn="ctr"/>
                      <a:r>
                        <a:rPr lang="en-GB" sz="1400" u="none" strike="noStrike">
                          <a:effectLst/>
                        </a:rPr>
                        <a:t>Already offers</a:t>
                      </a:r>
                      <a:endParaRPr lang="en-GB" sz="1400" b="1" i="0" u="none" strike="noStrike">
                        <a:solidFill>
                          <a:srgbClr val="000000"/>
                        </a:solidFill>
                        <a:effectLst/>
                        <a:latin typeface="Calibri" panose="020F0502020204030204" pitchFamily="34" charset="0"/>
                      </a:endParaRPr>
                    </a:p>
                  </a:txBody>
                  <a:tcPr marL="6074" marR="6074" marT="6074" marB="0" anchor="ctr"/>
                </a:tc>
                <a:tc>
                  <a:txBody>
                    <a:bodyPr/>
                    <a:lstStyle/>
                    <a:p>
                      <a:pPr algn="ctr" fontAlgn="ctr"/>
                      <a:r>
                        <a:rPr lang="en-GB" sz="1400" u="none" strike="noStrike">
                          <a:effectLst/>
                        </a:rPr>
                        <a:t>Plans to offer in the next three years</a:t>
                      </a:r>
                      <a:endParaRPr lang="en-GB" sz="1400" b="1" i="0" u="none" strike="noStrike">
                        <a:solidFill>
                          <a:srgbClr val="000000"/>
                        </a:solidFill>
                        <a:effectLst/>
                        <a:latin typeface="Calibri" panose="020F0502020204030204" pitchFamily="34" charset="0"/>
                      </a:endParaRPr>
                    </a:p>
                  </a:txBody>
                  <a:tcPr marL="6074" marR="6074" marT="6074" marB="0" anchor="ctr"/>
                </a:tc>
                <a:tc>
                  <a:txBody>
                    <a:bodyPr/>
                    <a:lstStyle/>
                    <a:p>
                      <a:pPr algn="ctr" fontAlgn="ctr"/>
                      <a:r>
                        <a:rPr lang="en-GB" sz="1400" u="none" strike="noStrike">
                          <a:effectLst/>
                        </a:rPr>
                        <a:t>Plans to offer in the next three years</a:t>
                      </a:r>
                      <a:endParaRPr lang="en-GB" sz="1400" b="1" i="0" u="none" strike="noStrike">
                        <a:solidFill>
                          <a:srgbClr val="000000"/>
                        </a:solidFill>
                        <a:effectLst/>
                        <a:latin typeface="Calibri" panose="020F0502020204030204" pitchFamily="34" charset="0"/>
                      </a:endParaRPr>
                    </a:p>
                  </a:txBody>
                  <a:tcPr marL="6074" marR="6074" marT="6074" marB="0" anchor="ctr"/>
                </a:tc>
                <a:extLst>
                  <a:ext uri="{0D108BD9-81ED-4DB2-BD59-A6C34878D82A}">
                    <a16:rowId xmlns:a16="http://schemas.microsoft.com/office/drawing/2014/main" val="4108689939"/>
                  </a:ext>
                </a:extLst>
              </a:tr>
              <a:tr h="264962">
                <a:tc>
                  <a:txBody>
                    <a:bodyPr/>
                    <a:lstStyle/>
                    <a:p>
                      <a:pPr algn="l" fontAlgn="b"/>
                      <a:r>
                        <a:rPr lang="en-GB" sz="1400" u="none" strike="noStrike">
                          <a:effectLst/>
                        </a:rPr>
                        <a:t>Blended degrees (a mix of online and classroom study)</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57.34%</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59.13%</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48.17%</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45.19%</a:t>
                      </a:r>
                      <a:endParaRPr lang="en-GB" sz="1400" b="0" i="0" u="none" strike="noStrike">
                        <a:solidFill>
                          <a:srgbClr val="000000"/>
                        </a:solidFill>
                        <a:effectLst/>
                        <a:latin typeface="Calibri" panose="020F0502020204030204" pitchFamily="34" charset="0"/>
                      </a:endParaRPr>
                    </a:p>
                  </a:txBody>
                  <a:tcPr marL="6074" marR="6074" marT="6074" marB="0" anchor="b"/>
                </a:tc>
                <a:extLst>
                  <a:ext uri="{0D108BD9-81ED-4DB2-BD59-A6C34878D82A}">
                    <a16:rowId xmlns:a16="http://schemas.microsoft.com/office/drawing/2014/main" val="1625017145"/>
                  </a:ext>
                </a:extLst>
              </a:tr>
              <a:tr h="682523">
                <a:tc>
                  <a:txBody>
                    <a:bodyPr/>
                    <a:lstStyle/>
                    <a:p>
                      <a:pPr algn="l" fontAlgn="b"/>
                      <a:r>
                        <a:rPr lang="en-GB" sz="1400" u="none" strike="noStrike">
                          <a:effectLst/>
                        </a:rPr>
                        <a:t>Degrees in partnership with a non-academic institution (e.g. online programme manager, professional association, private company)</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53.33%</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53.28%</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49.63%</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48.18%</a:t>
                      </a:r>
                      <a:endParaRPr lang="en-GB" sz="1400" b="0" i="0" u="none" strike="noStrike">
                        <a:solidFill>
                          <a:srgbClr val="000000"/>
                        </a:solidFill>
                        <a:effectLst/>
                        <a:latin typeface="Calibri" panose="020F0502020204030204" pitchFamily="34" charset="0"/>
                      </a:endParaRPr>
                    </a:p>
                  </a:txBody>
                  <a:tcPr marL="6074" marR="6074" marT="6074" marB="0" anchor="b"/>
                </a:tc>
                <a:extLst>
                  <a:ext uri="{0D108BD9-81ED-4DB2-BD59-A6C34878D82A}">
                    <a16:rowId xmlns:a16="http://schemas.microsoft.com/office/drawing/2014/main" val="1605590232"/>
                  </a:ext>
                </a:extLst>
              </a:tr>
              <a:tr h="264962">
                <a:tc>
                  <a:txBody>
                    <a:bodyPr/>
                    <a:lstStyle/>
                    <a:p>
                      <a:pPr algn="l" fontAlgn="b"/>
                      <a:r>
                        <a:rPr lang="en-GB" sz="1400" u="none" strike="noStrike">
                          <a:effectLst/>
                        </a:rPr>
                        <a:t>Online degrees other than the MBA</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53.24%</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45.08%</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50.36%</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57.38%</a:t>
                      </a:r>
                      <a:endParaRPr lang="en-GB" sz="1400" b="0" i="0" u="none" strike="noStrike">
                        <a:solidFill>
                          <a:srgbClr val="000000"/>
                        </a:solidFill>
                        <a:effectLst/>
                        <a:latin typeface="Calibri" panose="020F0502020204030204" pitchFamily="34" charset="0"/>
                      </a:endParaRPr>
                    </a:p>
                  </a:txBody>
                  <a:tcPr marL="6074" marR="6074" marT="6074" marB="0" anchor="b"/>
                </a:tc>
                <a:extLst>
                  <a:ext uri="{0D108BD9-81ED-4DB2-BD59-A6C34878D82A}">
                    <a16:rowId xmlns:a16="http://schemas.microsoft.com/office/drawing/2014/main" val="2925635145"/>
                  </a:ext>
                </a:extLst>
              </a:tr>
              <a:tr h="264962">
                <a:tc>
                  <a:txBody>
                    <a:bodyPr/>
                    <a:lstStyle/>
                    <a:p>
                      <a:pPr algn="l" fontAlgn="b"/>
                      <a:r>
                        <a:rPr lang="en-GB" sz="1400" u="none" strike="noStrike">
                          <a:effectLst/>
                        </a:rPr>
                        <a:t>Online MBA</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52.48%</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41.86%</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50.50%</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59.30%</a:t>
                      </a:r>
                      <a:endParaRPr lang="en-GB" sz="1400" b="0" i="0" u="none" strike="noStrike">
                        <a:solidFill>
                          <a:srgbClr val="000000"/>
                        </a:solidFill>
                        <a:effectLst/>
                        <a:latin typeface="Calibri" panose="020F0502020204030204" pitchFamily="34" charset="0"/>
                      </a:endParaRPr>
                    </a:p>
                  </a:txBody>
                  <a:tcPr marL="6074" marR="6074" marT="6074" marB="0" anchor="b"/>
                </a:tc>
                <a:extLst>
                  <a:ext uri="{0D108BD9-81ED-4DB2-BD59-A6C34878D82A}">
                    <a16:rowId xmlns:a16="http://schemas.microsoft.com/office/drawing/2014/main" val="2381653960"/>
                  </a:ext>
                </a:extLst>
              </a:tr>
              <a:tr h="264962">
                <a:tc>
                  <a:txBody>
                    <a:bodyPr/>
                    <a:lstStyle/>
                    <a:p>
                      <a:pPr algn="l" fontAlgn="b"/>
                      <a:r>
                        <a:rPr lang="en-GB" sz="1400" u="none" strike="noStrike">
                          <a:effectLst/>
                        </a:rPr>
                        <a:t>Micromasters</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27.27%</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25.00%</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73.74%</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75.00%</a:t>
                      </a:r>
                      <a:endParaRPr lang="en-GB" sz="1400" b="0" i="0" u="none" strike="noStrike">
                        <a:solidFill>
                          <a:srgbClr val="000000"/>
                        </a:solidFill>
                        <a:effectLst/>
                        <a:latin typeface="Calibri" panose="020F0502020204030204" pitchFamily="34" charset="0"/>
                      </a:endParaRPr>
                    </a:p>
                  </a:txBody>
                  <a:tcPr marL="6074" marR="6074" marT="6074" marB="0" anchor="b"/>
                </a:tc>
                <a:extLst>
                  <a:ext uri="{0D108BD9-81ED-4DB2-BD59-A6C34878D82A}">
                    <a16:rowId xmlns:a16="http://schemas.microsoft.com/office/drawing/2014/main" val="1616815432"/>
                  </a:ext>
                </a:extLst>
              </a:tr>
              <a:tr h="264962">
                <a:tc>
                  <a:txBody>
                    <a:bodyPr/>
                    <a:lstStyle/>
                    <a:p>
                      <a:pPr algn="l" fontAlgn="b"/>
                      <a:r>
                        <a:rPr lang="en-GB" sz="1400" u="none" strike="noStrike">
                          <a:effectLst/>
                        </a:rPr>
                        <a:t>MOOC (Massive Open Online Course)</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62.00%</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54.55%</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41.00%</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47.11%</a:t>
                      </a:r>
                      <a:endParaRPr lang="en-GB" sz="1400" b="0" i="0" u="none" strike="noStrike">
                        <a:solidFill>
                          <a:srgbClr val="000000"/>
                        </a:solidFill>
                        <a:effectLst/>
                        <a:latin typeface="Calibri" panose="020F0502020204030204" pitchFamily="34" charset="0"/>
                      </a:endParaRPr>
                    </a:p>
                  </a:txBody>
                  <a:tcPr marL="6074" marR="6074" marT="6074" marB="0" anchor="b"/>
                </a:tc>
                <a:extLst>
                  <a:ext uri="{0D108BD9-81ED-4DB2-BD59-A6C34878D82A}">
                    <a16:rowId xmlns:a16="http://schemas.microsoft.com/office/drawing/2014/main" val="3677683746"/>
                  </a:ext>
                </a:extLst>
              </a:tr>
              <a:tr h="264962">
                <a:tc>
                  <a:txBody>
                    <a:bodyPr/>
                    <a:lstStyle/>
                    <a:p>
                      <a:pPr algn="l" fontAlgn="b"/>
                      <a:r>
                        <a:rPr lang="en-GB" sz="1400" u="none" strike="noStrike">
                          <a:effectLst/>
                        </a:rPr>
                        <a:t>Digital badges</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32.22%</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20.72%</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a:effectLst/>
                        </a:rPr>
                        <a:t>70.00%</a:t>
                      </a:r>
                      <a:endParaRPr lang="en-GB" sz="1400" b="0" i="0" u="none" strike="noStrike">
                        <a:solidFill>
                          <a:srgbClr val="000000"/>
                        </a:solidFill>
                        <a:effectLst/>
                        <a:latin typeface="Calibri" panose="020F0502020204030204" pitchFamily="34" charset="0"/>
                      </a:endParaRPr>
                    </a:p>
                  </a:txBody>
                  <a:tcPr marL="6074" marR="6074" marT="6074" marB="0" anchor="b"/>
                </a:tc>
                <a:tc>
                  <a:txBody>
                    <a:bodyPr/>
                    <a:lstStyle/>
                    <a:p>
                      <a:pPr algn="r" fontAlgn="b"/>
                      <a:r>
                        <a:rPr lang="en-GB" sz="1400" u="none" strike="noStrike" dirty="0">
                          <a:effectLst/>
                        </a:rPr>
                        <a:t>79.28%</a:t>
                      </a:r>
                      <a:endParaRPr lang="en-GB" sz="1400" b="0" i="0" u="none" strike="noStrike" dirty="0">
                        <a:solidFill>
                          <a:srgbClr val="000000"/>
                        </a:solidFill>
                        <a:effectLst/>
                        <a:latin typeface="Calibri" panose="020F0502020204030204" pitchFamily="34" charset="0"/>
                      </a:endParaRPr>
                    </a:p>
                  </a:txBody>
                  <a:tcPr marL="6074" marR="6074" marT="6074" marB="0" anchor="b"/>
                </a:tc>
                <a:extLst>
                  <a:ext uri="{0D108BD9-81ED-4DB2-BD59-A6C34878D82A}">
                    <a16:rowId xmlns:a16="http://schemas.microsoft.com/office/drawing/2014/main" val="2465957646"/>
                  </a:ext>
                </a:extLst>
              </a:tr>
            </a:tbl>
          </a:graphicData>
        </a:graphic>
      </p:graphicFrame>
      <p:sp>
        <p:nvSpPr>
          <p:cNvPr id="10" name="TextBox 9">
            <a:extLst>
              <a:ext uri="{FF2B5EF4-FFF2-40B4-BE49-F238E27FC236}">
                <a16:creationId xmlns:a16="http://schemas.microsoft.com/office/drawing/2014/main" id="{421449F5-1E7A-CF45-ACE8-155C8F82918A}"/>
              </a:ext>
            </a:extLst>
          </p:cNvPr>
          <p:cNvSpPr txBox="1"/>
          <p:nvPr/>
        </p:nvSpPr>
        <p:spPr>
          <a:xfrm>
            <a:off x="6034014" y="4165561"/>
            <a:ext cx="4742214" cy="1077218"/>
          </a:xfrm>
          <a:prstGeom prst="rect">
            <a:avLst/>
          </a:prstGeom>
          <a:noFill/>
        </p:spPr>
        <p:txBody>
          <a:bodyPr wrap="square" rtlCol="0">
            <a:spAutoFit/>
          </a:bodyPr>
          <a:lstStyle/>
          <a:p>
            <a:r>
              <a:rPr lang="en-GB" sz="1600" dirty="0"/>
              <a:t>Less than a third of all staff types currently indicate that their school offers digital badges or </a:t>
            </a:r>
            <a:r>
              <a:rPr lang="en-GB" sz="1600" dirty="0" err="1"/>
              <a:t>micromasters</a:t>
            </a:r>
            <a:r>
              <a:rPr lang="en-GB" sz="1600" dirty="0"/>
              <a:t>, but 70% or more expect to do so in the next three years.</a:t>
            </a:r>
            <a:endParaRPr lang="en-US" sz="1600" dirty="0"/>
          </a:p>
        </p:txBody>
      </p:sp>
      <p:pic>
        <p:nvPicPr>
          <p:cNvPr id="12" name="Picture 11" descr="CC-Logo.jpg">
            <a:hlinkClick r:id="rId3"/>
            <a:extLst>
              <a:ext uri="{FF2B5EF4-FFF2-40B4-BE49-F238E27FC236}">
                <a16:creationId xmlns:a16="http://schemas.microsoft.com/office/drawing/2014/main" id="{4D4FDCDE-AEFB-6D45-9612-91C6E68B9281}"/>
              </a:ext>
            </a:extLst>
          </p:cNvPr>
          <p:cNvPicPr>
            <a:picLocks noChangeAspect="1"/>
          </p:cNvPicPr>
          <p:nvPr/>
        </p:nvPicPr>
        <p:blipFill>
          <a:blip r:embed="rId4"/>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AF2BBFA2-F01F-EF4E-A07E-8C2E9FB2E3C1}"/>
              </a:ext>
            </a:extLst>
          </p:cNvPr>
          <p:cNvPicPr>
            <a:picLocks noChangeAspect="1"/>
          </p:cNvPicPr>
          <p:nvPr/>
        </p:nvPicPr>
        <p:blipFill>
          <a:blip r:embed="rId5"/>
          <a:stretch>
            <a:fillRect/>
          </a:stretch>
        </p:blipFill>
        <p:spPr>
          <a:xfrm>
            <a:off x="10161776" y="620483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B7512825-B68F-7D40-BC24-B6FF757EF198}"/>
              </a:ext>
            </a:extLst>
          </p:cNvPr>
          <p:cNvPicPr>
            <a:picLocks noChangeAspect="1"/>
          </p:cNvPicPr>
          <p:nvPr/>
        </p:nvPicPr>
        <p:blipFill>
          <a:blip r:embed="rId6"/>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2679891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407C9FC5-0C1E-42A8-97E6-F940775A0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1524000" y="4218281"/>
            <a:ext cx="4265007" cy="1885199"/>
          </a:xfrm>
        </p:spPr>
        <p:txBody>
          <a:bodyPr vert="horz" lIns="91440" tIns="45720" rIns="91440" bIns="45720" rtlCol="0" anchor="ctr">
            <a:normAutofit/>
          </a:bodyPr>
          <a:lstStyle/>
          <a:p>
            <a:r>
              <a:rPr lang="en-US" sz="3600" kern="1200" dirty="0">
                <a:solidFill>
                  <a:schemeClr val="tx1"/>
                </a:solidFill>
                <a:latin typeface="Calibri" panose="020F0502020204030204" pitchFamily="34" charset="0"/>
                <a:cs typeface="Calibri" panose="020F0502020204030204" pitchFamily="34" charset="0"/>
              </a:rPr>
              <a:t>Thinking about the future at your business school</a:t>
            </a:r>
          </a:p>
        </p:txBody>
      </p:sp>
      <p:sp>
        <p:nvSpPr>
          <p:cNvPr id="15" name="Oval 14">
            <a:extLst>
              <a:ext uri="{FF2B5EF4-FFF2-40B4-BE49-F238E27FC236}">
                <a16:creationId xmlns:a16="http://schemas.microsoft.com/office/drawing/2014/main" id="{9EE371B4-A1D9-4EFE-8FE1-000495831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17" y="421828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E19C174-9C7C-461E-970B-43201990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295432"/>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0BE924C3-911C-5544-B76F-29C197B6EF53}"/>
              </a:ext>
            </a:extLst>
          </p:cNvPr>
          <p:cNvGraphicFramePr>
            <a:graphicFrameLocks noGrp="1"/>
          </p:cNvGraphicFramePr>
          <p:nvPr>
            <p:extLst>
              <p:ext uri="{D42A27DB-BD31-4B8C-83A1-F6EECF244321}">
                <p14:modId xmlns:p14="http://schemas.microsoft.com/office/powerpoint/2010/main" val="4293825081"/>
              </p:ext>
            </p:extLst>
          </p:nvPr>
        </p:nvGraphicFramePr>
        <p:xfrm>
          <a:off x="678393" y="861046"/>
          <a:ext cx="10823799" cy="2921470"/>
        </p:xfrm>
        <a:graphic>
          <a:graphicData uri="http://schemas.openxmlformats.org/drawingml/2006/table">
            <a:tbl>
              <a:tblPr>
                <a:tableStyleId>{5C22544A-7EE6-4342-B048-85BDC9FD1C3A}</a:tableStyleId>
              </a:tblPr>
              <a:tblGrid>
                <a:gridCol w="6086529">
                  <a:extLst>
                    <a:ext uri="{9D8B030D-6E8A-4147-A177-3AD203B41FA5}">
                      <a16:colId xmlns:a16="http://schemas.microsoft.com/office/drawing/2014/main" val="1921003985"/>
                    </a:ext>
                  </a:extLst>
                </a:gridCol>
                <a:gridCol w="1069752">
                  <a:extLst>
                    <a:ext uri="{9D8B030D-6E8A-4147-A177-3AD203B41FA5}">
                      <a16:colId xmlns:a16="http://schemas.microsoft.com/office/drawing/2014/main" val="3680504849"/>
                    </a:ext>
                  </a:extLst>
                </a:gridCol>
                <a:gridCol w="900917">
                  <a:extLst>
                    <a:ext uri="{9D8B030D-6E8A-4147-A177-3AD203B41FA5}">
                      <a16:colId xmlns:a16="http://schemas.microsoft.com/office/drawing/2014/main" val="9205394"/>
                    </a:ext>
                  </a:extLst>
                </a:gridCol>
                <a:gridCol w="1364541">
                  <a:extLst>
                    <a:ext uri="{9D8B030D-6E8A-4147-A177-3AD203B41FA5}">
                      <a16:colId xmlns:a16="http://schemas.microsoft.com/office/drawing/2014/main" val="238028822"/>
                    </a:ext>
                  </a:extLst>
                </a:gridCol>
                <a:gridCol w="1402060">
                  <a:extLst>
                    <a:ext uri="{9D8B030D-6E8A-4147-A177-3AD203B41FA5}">
                      <a16:colId xmlns:a16="http://schemas.microsoft.com/office/drawing/2014/main" val="2782369259"/>
                    </a:ext>
                  </a:extLst>
                </a:gridCol>
              </a:tblGrid>
              <a:tr h="584294">
                <a:tc>
                  <a:txBody>
                    <a:bodyPr/>
                    <a:lstStyle/>
                    <a:p>
                      <a:pPr algn="l" fontAlgn="b"/>
                      <a:endParaRPr lang="en-GB" sz="1700" b="0" i="0" u="none" strike="noStrike">
                        <a:solidFill>
                          <a:srgbClr val="000000"/>
                        </a:solidFill>
                        <a:effectLst/>
                        <a:latin typeface="Calibri" panose="020F0502020204030204" pitchFamily="34" charset="0"/>
                      </a:endParaRPr>
                    </a:p>
                  </a:txBody>
                  <a:tcPr marL="8007" marR="8007" marT="8007" marB="0" anchor="b"/>
                </a:tc>
                <a:tc>
                  <a:txBody>
                    <a:bodyPr/>
                    <a:lstStyle/>
                    <a:p>
                      <a:pPr algn="ctr" fontAlgn="ctr"/>
                      <a:r>
                        <a:rPr lang="en-GB" sz="1700" u="none" strike="noStrike">
                          <a:effectLst/>
                        </a:rPr>
                        <a:t>Faculty</a:t>
                      </a:r>
                      <a:endParaRPr lang="en-GB" sz="1700" b="1" i="0" u="none" strike="noStrike">
                        <a:solidFill>
                          <a:srgbClr val="000000"/>
                        </a:solidFill>
                        <a:effectLst/>
                        <a:latin typeface="Calibri" panose="020F0502020204030204" pitchFamily="34" charset="0"/>
                      </a:endParaRPr>
                    </a:p>
                  </a:txBody>
                  <a:tcPr marL="8007" marR="8007" marT="8007" marB="0" anchor="ctr"/>
                </a:tc>
                <a:tc>
                  <a:txBody>
                    <a:bodyPr/>
                    <a:lstStyle/>
                    <a:p>
                      <a:pPr algn="ctr" fontAlgn="ctr"/>
                      <a:r>
                        <a:rPr lang="en-GB" sz="1700" u="none" strike="noStrike">
                          <a:effectLst/>
                        </a:rPr>
                        <a:t>Faculty</a:t>
                      </a:r>
                      <a:endParaRPr lang="en-GB" sz="1700" b="1" i="0" u="none" strike="noStrike">
                        <a:solidFill>
                          <a:srgbClr val="000000"/>
                        </a:solidFill>
                        <a:effectLst/>
                        <a:latin typeface="Calibri" panose="020F0502020204030204" pitchFamily="34" charset="0"/>
                      </a:endParaRPr>
                    </a:p>
                  </a:txBody>
                  <a:tcPr marL="8007" marR="8007" marT="8007" marB="0" anchor="ctr"/>
                </a:tc>
                <a:tc>
                  <a:txBody>
                    <a:bodyPr/>
                    <a:lstStyle/>
                    <a:p>
                      <a:pPr algn="ctr" fontAlgn="ctr"/>
                      <a:r>
                        <a:rPr lang="en-GB" sz="1700" u="none" strike="noStrike">
                          <a:effectLst/>
                        </a:rPr>
                        <a:t>Professional staff</a:t>
                      </a:r>
                      <a:endParaRPr lang="en-GB" sz="1700" b="1" i="0" u="none" strike="noStrike">
                        <a:solidFill>
                          <a:srgbClr val="000000"/>
                        </a:solidFill>
                        <a:effectLst/>
                        <a:latin typeface="Calibri" panose="020F0502020204030204" pitchFamily="34" charset="0"/>
                      </a:endParaRPr>
                    </a:p>
                  </a:txBody>
                  <a:tcPr marL="8007" marR="8007" marT="8007" marB="0" anchor="ctr"/>
                </a:tc>
                <a:tc>
                  <a:txBody>
                    <a:bodyPr/>
                    <a:lstStyle/>
                    <a:p>
                      <a:pPr algn="ctr" fontAlgn="ctr"/>
                      <a:r>
                        <a:rPr lang="en-GB" sz="1700" u="none" strike="noStrike">
                          <a:effectLst/>
                        </a:rPr>
                        <a:t>Professional staff</a:t>
                      </a:r>
                      <a:endParaRPr lang="en-GB" sz="1700" b="1" i="0" u="none" strike="noStrike">
                        <a:solidFill>
                          <a:srgbClr val="000000"/>
                        </a:solidFill>
                        <a:effectLst/>
                        <a:latin typeface="Calibri" panose="020F0502020204030204" pitchFamily="34" charset="0"/>
                      </a:endParaRPr>
                    </a:p>
                  </a:txBody>
                  <a:tcPr marL="8007" marR="8007" marT="8007" marB="0" anchor="ctr"/>
                </a:tc>
                <a:extLst>
                  <a:ext uri="{0D108BD9-81ED-4DB2-BD59-A6C34878D82A}">
                    <a16:rowId xmlns:a16="http://schemas.microsoft.com/office/drawing/2014/main" val="1443069513"/>
                  </a:ext>
                </a:extLst>
              </a:tr>
              <a:tr h="584294">
                <a:tc>
                  <a:txBody>
                    <a:bodyPr/>
                    <a:lstStyle/>
                    <a:p>
                      <a:pPr algn="ctr" fontAlgn="ctr"/>
                      <a:endParaRPr lang="en-GB" sz="1700" b="1" i="0" u="none" strike="noStrike" dirty="0">
                        <a:solidFill>
                          <a:srgbClr val="000000"/>
                        </a:solidFill>
                        <a:effectLst/>
                        <a:latin typeface="Calibri" panose="020F0502020204030204" pitchFamily="34" charset="0"/>
                      </a:endParaRPr>
                    </a:p>
                  </a:txBody>
                  <a:tcPr marL="8007" marR="8007" marT="8007" marB="0" anchor="ctr"/>
                </a:tc>
                <a:tc>
                  <a:txBody>
                    <a:bodyPr/>
                    <a:lstStyle/>
                    <a:p>
                      <a:pPr algn="ctr" fontAlgn="ctr"/>
                      <a:r>
                        <a:rPr lang="en-GB" sz="1700" u="none" strike="noStrike">
                          <a:effectLst/>
                        </a:rPr>
                        <a:t>Definitely agree</a:t>
                      </a:r>
                      <a:endParaRPr lang="en-GB" sz="1700" b="1" i="0" u="none" strike="noStrike">
                        <a:solidFill>
                          <a:srgbClr val="000000"/>
                        </a:solidFill>
                        <a:effectLst/>
                        <a:latin typeface="Calibri" panose="020F0502020204030204" pitchFamily="34" charset="0"/>
                      </a:endParaRPr>
                    </a:p>
                  </a:txBody>
                  <a:tcPr marL="8007" marR="8007" marT="8007" marB="0" anchor="ctr"/>
                </a:tc>
                <a:tc>
                  <a:txBody>
                    <a:bodyPr/>
                    <a:lstStyle/>
                    <a:p>
                      <a:pPr algn="ctr" fontAlgn="ctr"/>
                      <a:r>
                        <a:rPr lang="en-GB" sz="1700" u="none" strike="noStrike">
                          <a:effectLst/>
                        </a:rPr>
                        <a:t>Mostly agree</a:t>
                      </a:r>
                      <a:endParaRPr lang="en-GB" sz="1700" b="1" i="0" u="none" strike="noStrike">
                        <a:solidFill>
                          <a:srgbClr val="000000"/>
                        </a:solidFill>
                        <a:effectLst/>
                        <a:latin typeface="Calibri" panose="020F0502020204030204" pitchFamily="34" charset="0"/>
                      </a:endParaRPr>
                    </a:p>
                  </a:txBody>
                  <a:tcPr marL="8007" marR="8007" marT="8007" marB="0" anchor="ctr"/>
                </a:tc>
                <a:tc>
                  <a:txBody>
                    <a:bodyPr/>
                    <a:lstStyle/>
                    <a:p>
                      <a:pPr algn="ctr" fontAlgn="ctr"/>
                      <a:r>
                        <a:rPr lang="en-GB" sz="1700" u="none" strike="noStrike">
                          <a:effectLst/>
                        </a:rPr>
                        <a:t>Definitely agree</a:t>
                      </a:r>
                      <a:endParaRPr lang="en-GB" sz="1700" b="1" i="0" u="none" strike="noStrike">
                        <a:solidFill>
                          <a:srgbClr val="000000"/>
                        </a:solidFill>
                        <a:effectLst/>
                        <a:latin typeface="Calibri" panose="020F0502020204030204" pitchFamily="34" charset="0"/>
                      </a:endParaRPr>
                    </a:p>
                  </a:txBody>
                  <a:tcPr marL="8007" marR="8007" marT="8007" marB="0" anchor="ctr"/>
                </a:tc>
                <a:tc>
                  <a:txBody>
                    <a:bodyPr/>
                    <a:lstStyle/>
                    <a:p>
                      <a:pPr algn="ctr" fontAlgn="ctr"/>
                      <a:r>
                        <a:rPr lang="en-GB" sz="1700" u="none" strike="noStrike">
                          <a:effectLst/>
                        </a:rPr>
                        <a:t>Mostly agree</a:t>
                      </a:r>
                      <a:endParaRPr lang="en-GB" sz="1700" b="1" i="0" u="none" strike="noStrike">
                        <a:solidFill>
                          <a:srgbClr val="000000"/>
                        </a:solidFill>
                        <a:effectLst/>
                        <a:latin typeface="Calibri" panose="020F0502020204030204" pitchFamily="34" charset="0"/>
                      </a:endParaRPr>
                    </a:p>
                  </a:txBody>
                  <a:tcPr marL="8007" marR="8007" marT="8007" marB="0" anchor="ctr"/>
                </a:tc>
                <a:extLst>
                  <a:ext uri="{0D108BD9-81ED-4DB2-BD59-A6C34878D82A}">
                    <a16:rowId xmlns:a16="http://schemas.microsoft.com/office/drawing/2014/main" val="2055799659"/>
                  </a:ext>
                </a:extLst>
              </a:tr>
              <a:tr h="584294">
                <a:tc>
                  <a:txBody>
                    <a:bodyPr/>
                    <a:lstStyle/>
                    <a:p>
                      <a:pPr algn="l" fontAlgn="b"/>
                      <a:r>
                        <a:rPr lang="en-GB" sz="1700" u="none" strike="noStrike" dirty="0">
                          <a:effectLst/>
                        </a:rPr>
                        <a:t>Traditional classroom teaching will increasingly be replaced by learning with digital tools and through online platforms</a:t>
                      </a:r>
                      <a:endParaRPr lang="en-GB" sz="1700" b="0" i="0" u="none" strike="noStrike" dirty="0">
                        <a:solidFill>
                          <a:srgbClr val="000000"/>
                        </a:solidFill>
                        <a:effectLst/>
                        <a:latin typeface="Calibri" panose="020F0502020204030204" pitchFamily="34" charset="0"/>
                      </a:endParaRPr>
                    </a:p>
                  </a:txBody>
                  <a:tcPr marL="8007" marR="8007" marT="8007" marB="0" anchor="b"/>
                </a:tc>
                <a:tc>
                  <a:txBody>
                    <a:bodyPr/>
                    <a:lstStyle/>
                    <a:p>
                      <a:pPr algn="r" fontAlgn="b"/>
                      <a:r>
                        <a:rPr lang="en-GB" sz="1700" u="none" strike="noStrike">
                          <a:effectLst/>
                        </a:rPr>
                        <a:t>16.08%</a:t>
                      </a:r>
                      <a:endParaRPr lang="en-GB" sz="1700" b="0" i="0" u="none" strike="noStrike">
                        <a:solidFill>
                          <a:srgbClr val="000000"/>
                        </a:solidFill>
                        <a:effectLst/>
                        <a:latin typeface="Calibri" panose="020F0502020204030204" pitchFamily="34" charset="0"/>
                      </a:endParaRPr>
                    </a:p>
                  </a:txBody>
                  <a:tcPr marL="8007" marR="8007" marT="8007" marB="0" anchor="b"/>
                </a:tc>
                <a:tc>
                  <a:txBody>
                    <a:bodyPr/>
                    <a:lstStyle/>
                    <a:p>
                      <a:pPr algn="r" fontAlgn="b"/>
                      <a:r>
                        <a:rPr lang="en-GB" sz="1700" u="none" strike="noStrike">
                          <a:effectLst/>
                        </a:rPr>
                        <a:t>33.73%</a:t>
                      </a:r>
                      <a:endParaRPr lang="en-GB" sz="1700" b="0" i="0" u="none" strike="noStrike">
                        <a:solidFill>
                          <a:srgbClr val="000000"/>
                        </a:solidFill>
                        <a:effectLst/>
                        <a:latin typeface="Calibri" panose="020F0502020204030204" pitchFamily="34" charset="0"/>
                      </a:endParaRPr>
                    </a:p>
                  </a:txBody>
                  <a:tcPr marL="8007" marR="8007" marT="8007" marB="0" anchor="b"/>
                </a:tc>
                <a:tc>
                  <a:txBody>
                    <a:bodyPr/>
                    <a:lstStyle/>
                    <a:p>
                      <a:pPr algn="r" fontAlgn="b"/>
                      <a:r>
                        <a:rPr lang="en-GB" sz="1700" u="none" strike="noStrike">
                          <a:effectLst/>
                        </a:rPr>
                        <a:t>14.66%</a:t>
                      </a:r>
                      <a:endParaRPr lang="en-GB" sz="1700" b="0" i="0" u="none" strike="noStrike">
                        <a:solidFill>
                          <a:srgbClr val="000000"/>
                        </a:solidFill>
                        <a:effectLst/>
                        <a:latin typeface="Calibri" panose="020F0502020204030204" pitchFamily="34" charset="0"/>
                      </a:endParaRPr>
                    </a:p>
                  </a:txBody>
                  <a:tcPr marL="8007" marR="8007" marT="8007" marB="0" anchor="b"/>
                </a:tc>
                <a:tc>
                  <a:txBody>
                    <a:bodyPr/>
                    <a:lstStyle/>
                    <a:p>
                      <a:pPr algn="r" fontAlgn="b"/>
                      <a:r>
                        <a:rPr lang="en-GB" sz="1700" u="none" strike="noStrike">
                          <a:effectLst/>
                        </a:rPr>
                        <a:t>41.35%</a:t>
                      </a:r>
                      <a:endParaRPr lang="en-GB" sz="1700" b="0" i="0" u="none" strike="noStrike">
                        <a:solidFill>
                          <a:srgbClr val="000000"/>
                        </a:solidFill>
                        <a:effectLst/>
                        <a:latin typeface="Calibri" panose="020F0502020204030204" pitchFamily="34" charset="0"/>
                      </a:endParaRPr>
                    </a:p>
                  </a:txBody>
                  <a:tcPr marL="8007" marR="8007" marT="8007" marB="0" anchor="b"/>
                </a:tc>
                <a:extLst>
                  <a:ext uri="{0D108BD9-81ED-4DB2-BD59-A6C34878D82A}">
                    <a16:rowId xmlns:a16="http://schemas.microsoft.com/office/drawing/2014/main" val="2754623277"/>
                  </a:ext>
                </a:extLst>
              </a:tr>
              <a:tr h="584294">
                <a:tc>
                  <a:txBody>
                    <a:bodyPr/>
                    <a:lstStyle/>
                    <a:p>
                      <a:pPr algn="l" fontAlgn="b"/>
                      <a:r>
                        <a:rPr lang="en-GB" sz="1700" u="none" strike="noStrike" dirty="0">
                          <a:effectLst/>
                        </a:rPr>
                        <a:t>Face-to-face learning provides a richer and more effective experience than online learning</a:t>
                      </a:r>
                      <a:endParaRPr lang="en-GB" sz="1700" b="0" i="0" u="none" strike="noStrike" dirty="0">
                        <a:solidFill>
                          <a:srgbClr val="000000"/>
                        </a:solidFill>
                        <a:effectLst/>
                        <a:latin typeface="Calibri" panose="020F0502020204030204" pitchFamily="34" charset="0"/>
                      </a:endParaRPr>
                    </a:p>
                  </a:txBody>
                  <a:tcPr marL="8007" marR="8007" marT="8007" marB="0" anchor="b"/>
                </a:tc>
                <a:tc>
                  <a:txBody>
                    <a:bodyPr/>
                    <a:lstStyle/>
                    <a:p>
                      <a:pPr algn="r" fontAlgn="b"/>
                      <a:r>
                        <a:rPr lang="en-GB" sz="1700" u="none" strike="noStrike">
                          <a:effectLst/>
                        </a:rPr>
                        <a:t>37.25%</a:t>
                      </a:r>
                      <a:endParaRPr lang="en-GB" sz="1700" b="0" i="0" u="none" strike="noStrike">
                        <a:solidFill>
                          <a:srgbClr val="000000"/>
                        </a:solidFill>
                        <a:effectLst/>
                        <a:latin typeface="Calibri" panose="020F0502020204030204" pitchFamily="34" charset="0"/>
                      </a:endParaRPr>
                    </a:p>
                  </a:txBody>
                  <a:tcPr marL="8007" marR="8007" marT="8007" marB="0" anchor="b"/>
                </a:tc>
                <a:tc>
                  <a:txBody>
                    <a:bodyPr/>
                    <a:lstStyle/>
                    <a:p>
                      <a:pPr algn="r" fontAlgn="b"/>
                      <a:r>
                        <a:rPr lang="en-GB" sz="1700" u="none" strike="noStrike">
                          <a:effectLst/>
                        </a:rPr>
                        <a:t>45.88%</a:t>
                      </a:r>
                      <a:endParaRPr lang="en-GB" sz="1700" b="0" i="0" u="none" strike="noStrike">
                        <a:solidFill>
                          <a:srgbClr val="000000"/>
                        </a:solidFill>
                        <a:effectLst/>
                        <a:latin typeface="Calibri" panose="020F0502020204030204" pitchFamily="34" charset="0"/>
                      </a:endParaRPr>
                    </a:p>
                  </a:txBody>
                  <a:tcPr marL="8007" marR="8007" marT="8007" marB="0" anchor="b"/>
                </a:tc>
                <a:tc>
                  <a:txBody>
                    <a:bodyPr/>
                    <a:lstStyle/>
                    <a:p>
                      <a:pPr algn="r" fontAlgn="b"/>
                      <a:r>
                        <a:rPr lang="en-GB" sz="1700" u="none" strike="noStrike">
                          <a:effectLst/>
                        </a:rPr>
                        <a:t>34.96%</a:t>
                      </a:r>
                      <a:endParaRPr lang="en-GB" sz="1700" b="0" i="0" u="none" strike="noStrike">
                        <a:solidFill>
                          <a:srgbClr val="000000"/>
                        </a:solidFill>
                        <a:effectLst/>
                        <a:latin typeface="Calibri" panose="020F0502020204030204" pitchFamily="34" charset="0"/>
                      </a:endParaRPr>
                    </a:p>
                  </a:txBody>
                  <a:tcPr marL="8007" marR="8007" marT="8007" marB="0" anchor="b"/>
                </a:tc>
                <a:tc>
                  <a:txBody>
                    <a:bodyPr/>
                    <a:lstStyle/>
                    <a:p>
                      <a:pPr algn="r" fontAlgn="b"/>
                      <a:r>
                        <a:rPr lang="en-GB" sz="1700" u="none" strike="noStrike">
                          <a:effectLst/>
                        </a:rPr>
                        <a:t>45.11%</a:t>
                      </a:r>
                      <a:endParaRPr lang="en-GB" sz="1700" b="0" i="0" u="none" strike="noStrike">
                        <a:solidFill>
                          <a:srgbClr val="000000"/>
                        </a:solidFill>
                        <a:effectLst/>
                        <a:latin typeface="Calibri" panose="020F0502020204030204" pitchFamily="34" charset="0"/>
                      </a:endParaRPr>
                    </a:p>
                  </a:txBody>
                  <a:tcPr marL="8007" marR="8007" marT="8007" marB="0" anchor="b"/>
                </a:tc>
                <a:extLst>
                  <a:ext uri="{0D108BD9-81ED-4DB2-BD59-A6C34878D82A}">
                    <a16:rowId xmlns:a16="http://schemas.microsoft.com/office/drawing/2014/main" val="2756779706"/>
                  </a:ext>
                </a:extLst>
              </a:tr>
              <a:tr h="584294">
                <a:tc>
                  <a:txBody>
                    <a:bodyPr/>
                    <a:lstStyle/>
                    <a:p>
                      <a:pPr algn="l" fontAlgn="b"/>
                      <a:r>
                        <a:rPr lang="en-GB" sz="1700" u="none" strike="noStrike" dirty="0">
                          <a:effectLst/>
                        </a:rPr>
                        <a:t>A blended model combining face-to-face and online learning is an ideal skills development path</a:t>
                      </a:r>
                      <a:endParaRPr lang="en-GB" sz="1700" b="0" i="0" u="none" strike="noStrike" dirty="0">
                        <a:solidFill>
                          <a:srgbClr val="000000"/>
                        </a:solidFill>
                        <a:effectLst/>
                        <a:latin typeface="Calibri" panose="020F0502020204030204" pitchFamily="34" charset="0"/>
                      </a:endParaRPr>
                    </a:p>
                  </a:txBody>
                  <a:tcPr marL="8007" marR="8007" marT="8007" marB="0" anchor="b"/>
                </a:tc>
                <a:tc>
                  <a:txBody>
                    <a:bodyPr/>
                    <a:lstStyle/>
                    <a:p>
                      <a:pPr algn="r" fontAlgn="b"/>
                      <a:r>
                        <a:rPr lang="en-GB" sz="1700" u="none" strike="noStrike">
                          <a:effectLst/>
                        </a:rPr>
                        <a:t>42.35%</a:t>
                      </a:r>
                      <a:endParaRPr lang="en-GB" sz="1700" b="0" i="0" u="none" strike="noStrike">
                        <a:solidFill>
                          <a:srgbClr val="000000"/>
                        </a:solidFill>
                        <a:effectLst/>
                        <a:latin typeface="Calibri" panose="020F0502020204030204" pitchFamily="34" charset="0"/>
                      </a:endParaRPr>
                    </a:p>
                  </a:txBody>
                  <a:tcPr marL="8007" marR="8007" marT="8007" marB="0" anchor="b"/>
                </a:tc>
                <a:tc>
                  <a:txBody>
                    <a:bodyPr/>
                    <a:lstStyle/>
                    <a:p>
                      <a:pPr algn="r" fontAlgn="b"/>
                      <a:r>
                        <a:rPr lang="en-GB" sz="1700" u="none" strike="noStrike">
                          <a:effectLst/>
                        </a:rPr>
                        <a:t>38.43%</a:t>
                      </a:r>
                      <a:endParaRPr lang="en-GB" sz="1700" b="0" i="0" u="none" strike="noStrike">
                        <a:solidFill>
                          <a:srgbClr val="000000"/>
                        </a:solidFill>
                        <a:effectLst/>
                        <a:latin typeface="Calibri" panose="020F0502020204030204" pitchFamily="34" charset="0"/>
                      </a:endParaRPr>
                    </a:p>
                  </a:txBody>
                  <a:tcPr marL="8007" marR="8007" marT="8007" marB="0" anchor="b"/>
                </a:tc>
                <a:tc>
                  <a:txBody>
                    <a:bodyPr/>
                    <a:lstStyle/>
                    <a:p>
                      <a:pPr algn="r" fontAlgn="b"/>
                      <a:r>
                        <a:rPr lang="en-GB" sz="1700" u="none" strike="noStrike">
                          <a:effectLst/>
                        </a:rPr>
                        <a:t>55.26%</a:t>
                      </a:r>
                      <a:endParaRPr lang="en-GB" sz="1700" b="0" i="0" u="none" strike="noStrike">
                        <a:solidFill>
                          <a:srgbClr val="000000"/>
                        </a:solidFill>
                        <a:effectLst/>
                        <a:latin typeface="Calibri" panose="020F0502020204030204" pitchFamily="34" charset="0"/>
                      </a:endParaRPr>
                    </a:p>
                  </a:txBody>
                  <a:tcPr marL="8007" marR="8007" marT="8007" marB="0" anchor="b"/>
                </a:tc>
                <a:tc>
                  <a:txBody>
                    <a:bodyPr/>
                    <a:lstStyle/>
                    <a:p>
                      <a:pPr algn="r" fontAlgn="b"/>
                      <a:r>
                        <a:rPr lang="en-GB" sz="1700" u="none" strike="noStrike" dirty="0">
                          <a:effectLst/>
                        </a:rPr>
                        <a:t>34.21%</a:t>
                      </a:r>
                      <a:endParaRPr lang="en-GB" sz="1700" b="0" i="0" u="none" strike="noStrike" dirty="0">
                        <a:solidFill>
                          <a:srgbClr val="000000"/>
                        </a:solidFill>
                        <a:effectLst/>
                        <a:latin typeface="Calibri" panose="020F0502020204030204" pitchFamily="34" charset="0"/>
                      </a:endParaRPr>
                    </a:p>
                  </a:txBody>
                  <a:tcPr marL="8007" marR="8007" marT="8007" marB="0" anchor="b"/>
                </a:tc>
                <a:extLst>
                  <a:ext uri="{0D108BD9-81ED-4DB2-BD59-A6C34878D82A}">
                    <a16:rowId xmlns:a16="http://schemas.microsoft.com/office/drawing/2014/main" val="412360657"/>
                  </a:ext>
                </a:extLst>
              </a:tr>
            </a:tbl>
          </a:graphicData>
        </a:graphic>
      </p:graphicFrame>
      <p:sp>
        <p:nvSpPr>
          <p:cNvPr id="10" name="TextBox 9">
            <a:extLst>
              <a:ext uri="{FF2B5EF4-FFF2-40B4-BE49-F238E27FC236}">
                <a16:creationId xmlns:a16="http://schemas.microsoft.com/office/drawing/2014/main" id="{3685021B-74A0-6148-A352-4FC4721DE9EB}"/>
              </a:ext>
            </a:extLst>
          </p:cNvPr>
          <p:cNvSpPr txBox="1"/>
          <p:nvPr/>
        </p:nvSpPr>
        <p:spPr>
          <a:xfrm>
            <a:off x="5430129" y="4052180"/>
            <a:ext cx="5948254" cy="2646878"/>
          </a:xfrm>
          <a:prstGeom prst="rect">
            <a:avLst/>
          </a:prstGeom>
          <a:noFill/>
        </p:spPr>
        <p:txBody>
          <a:bodyPr wrap="square" rtlCol="0">
            <a:spAutoFit/>
          </a:bodyPr>
          <a:lstStyle/>
          <a:p>
            <a:r>
              <a:rPr lang="en-GB" sz="1600" dirty="0"/>
              <a:t>Half of faculty and professional staff believed that classroom teaching would increasingly be replaced by learning with digital tools and through online platforms, although more than 80% of both groups agreed that face-to-face learning provides a richer and more effective experience than online learning.  Similarly, more than 80% agree that a blended model combining face-to-face and online learning is an ideal skills development path</a:t>
            </a:r>
            <a:r>
              <a:rPr lang="en-US" sz="1600" dirty="0"/>
              <a:t>.</a:t>
            </a:r>
          </a:p>
          <a:p>
            <a:endParaRPr lang="en-US" sz="1600" dirty="0">
              <a:solidFill>
                <a:srgbClr val="000000"/>
              </a:solidFill>
              <a:latin typeface="Calibri" panose="020F0502020204030204" pitchFamily="34" charset="0"/>
            </a:endParaRPr>
          </a:p>
          <a:p>
            <a:r>
              <a:rPr lang="en-GB" sz="1100" dirty="0">
                <a:solidFill>
                  <a:srgbClr val="000000"/>
                </a:solidFill>
                <a:latin typeface="Calibri" panose="020F0502020204030204" pitchFamily="34" charset="0"/>
              </a:rPr>
              <a:t>In the question, respondents were provided with a five point </a:t>
            </a:r>
          </a:p>
          <a:p>
            <a:r>
              <a:rPr lang="en-GB" sz="1100" dirty="0">
                <a:solidFill>
                  <a:srgbClr val="000000"/>
                </a:solidFill>
                <a:latin typeface="Calibri" panose="020F0502020204030204" pitchFamily="34" charset="0"/>
              </a:rPr>
              <a:t>scale from definitely agree to definitely disagree.</a:t>
            </a:r>
          </a:p>
        </p:txBody>
      </p:sp>
      <p:pic>
        <p:nvPicPr>
          <p:cNvPr id="12" name="Picture 11" descr="CC-Logo.jpg">
            <a:hlinkClick r:id="rId2"/>
            <a:extLst>
              <a:ext uri="{FF2B5EF4-FFF2-40B4-BE49-F238E27FC236}">
                <a16:creationId xmlns:a16="http://schemas.microsoft.com/office/drawing/2014/main" id="{BC67BF7A-3B37-684A-B628-C2F64A94376A}"/>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8A41E3A9-9BB2-F446-9FE7-4DD0F0798E90}"/>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0FEE7663-F40C-2741-AC9B-A0774576BEBB}"/>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551987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407C9FC5-0C1E-42A8-97E6-F940775A0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1524000" y="4218281"/>
            <a:ext cx="4265007" cy="1885199"/>
          </a:xfrm>
        </p:spPr>
        <p:txBody>
          <a:bodyPr vert="horz" lIns="91440" tIns="45720" rIns="91440" bIns="45720" rtlCol="0" anchor="ctr">
            <a:normAutofit/>
          </a:bodyPr>
          <a:lstStyle/>
          <a:p>
            <a:r>
              <a:rPr lang="en-US" sz="4000" kern="1200" dirty="0">
                <a:solidFill>
                  <a:schemeClr val="tx1"/>
                </a:solidFill>
                <a:latin typeface="Calibri" panose="020F0502020204030204" pitchFamily="34" charset="0"/>
                <a:cs typeface="Calibri" panose="020F0502020204030204" pitchFamily="34" charset="0"/>
              </a:rPr>
              <a:t>The role of the SDGs in business education</a:t>
            </a:r>
          </a:p>
        </p:txBody>
      </p:sp>
      <p:sp>
        <p:nvSpPr>
          <p:cNvPr id="15" name="Oval 14">
            <a:extLst>
              <a:ext uri="{FF2B5EF4-FFF2-40B4-BE49-F238E27FC236}">
                <a16:creationId xmlns:a16="http://schemas.microsoft.com/office/drawing/2014/main" id="{9EE371B4-A1D9-4EFE-8FE1-000495831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17" y="421828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E19C174-9C7C-461E-970B-43201990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295432"/>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5517C7C7-FB59-4B46-B346-F1A65439C8C9}"/>
              </a:ext>
            </a:extLst>
          </p:cNvPr>
          <p:cNvGraphicFramePr>
            <a:graphicFrameLocks noGrp="1"/>
          </p:cNvGraphicFramePr>
          <p:nvPr>
            <p:extLst>
              <p:ext uri="{D42A27DB-BD31-4B8C-83A1-F6EECF244321}">
                <p14:modId xmlns:p14="http://schemas.microsoft.com/office/powerpoint/2010/main" val="2930437947"/>
              </p:ext>
            </p:extLst>
          </p:nvPr>
        </p:nvGraphicFramePr>
        <p:xfrm>
          <a:off x="813618" y="678145"/>
          <a:ext cx="10919567" cy="3287269"/>
        </p:xfrm>
        <a:graphic>
          <a:graphicData uri="http://schemas.openxmlformats.org/drawingml/2006/table">
            <a:tbl>
              <a:tblPr firstRow="1" bandRow="1">
                <a:tableStyleId>{5C22544A-7EE6-4342-B048-85BDC9FD1C3A}</a:tableStyleId>
              </a:tblPr>
              <a:tblGrid>
                <a:gridCol w="8221134">
                  <a:extLst>
                    <a:ext uri="{9D8B030D-6E8A-4147-A177-3AD203B41FA5}">
                      <a16:colId xmlns:a16="http://schemas.microsoft.com/office/drawing/2014/main" val="3406280642"/>
                    </a:ext>
                  </a:extLst>
                </a:gridCol>
                <a:gridCol w="1071774">
                  <a:extLst>
                    <a:ext uri="{9D8B030D-6E8A-4147-A177-3AD203B41FA5}">
                      <a16:colId xmlns:a16="http://schemas.microsoft.com/office/drawing/2014/main" val="3797070480"/>
                    </a:ext>
                  </a:extLst>
                </a:gridCol>
                <a:gridCol w="1626659">
                  <a:extLst>
                    <a:ext uri="{9D8B030D-6E8A-4147-A177-3AD203B41FA5}">
                      <a16:colId xmlns:a16="http://schemas.microsoft.com/office/drawing/2014/main" val="1562392318"/>
                    </a:ext>
                  </a:extLst>
                </a:gridCol>
              </a:tblGrid>
              <a:tr h="547878">
                <a:tc>
                  <a:txBody>
                    <a:bodyPr/>
                    <a:lstStyle/>
                    <a:p>
                      <a:pPr algn="l" fontAlgn="b"/>
                      <a:endParaRPr lang="en-GB" sz="1600" b="0" i="0" u="none" strike="noStrike">
                        <a:solidFill>
                          <a:srgbClr val="000000"/>
                        </a:solidFill>
                        <a:effectLst/>
                        <a:latin typeface="Calibri" panose="020F0502020204030204" pitchFamily="34" charset="0"/>
                      </a:endParaRPr>
                    </a:p>
                  </a:txBody>
                  <a:tcPr marL="4990" marR="4990" marT="4990" marB="0" anchor="b"/>
                </a:tc>
                <a:tc>
                  <a:txBody>
                    <a:bodyPr/>
                    <a:lstStyle/>
                    <a:p>
                      <a:pPr algn="ctr" fontAlgn="ctr"/>
                      <a:r>
                        <a:rPr lang="en-GB" sz="1600" u="none" strike="noStrike">
                          <a:effectLst/>
                        </a:rPr>
                        <a:t>Faculty</a:t>
                      </a:r>
                      <a:endParaRPr lang="en-GB" sz="1600" b="1" i="0" u="none" strike="noStrike">
                        <a:solidFill>
                          <a:srgbClr val="000000"/>
                        </a:solidFill>
                        <a:effectLst/>
                        <a:latin typeface="Calibri" panose="020F0502020204030204" pitchFamily="34" charset="0"/>
                      </a:endParaRPr>
                    </a:p>
                  </a:txBody>
                  <a:tcPr marL="4990" marR="4990" marT="4990" marB="0" anchor="ctr"/>
                </a:tc>
                <a:tc>
                  <a:txBody>
                    <a:bodyPr/>
                    <a:lstStyle/>
                    <a:p>
                      <a:pPr algn="ctr" fontAlgn="ctr"/>
                      <a:r>
                        <a:rPr lang="en-GB" sz="1600" u="none" strike="noStrike">
                          <a:effectLst/>
                        </a:rPr>
                        <a:t>Professional staff</a:t>
                      </a:r>
                      <a:endParaRPr lang="en-GB" sz="1600" b="1" i="0" u="none" strike="noStrike">
                        <a:solidFill>
                          <a:srgbClr val="000000"/>
                        </a:solidFill>
                        <a:effectLst/>
                        <a:latin typeface="Calibri" panose="020F0502020204030204" pitchFamily="34" charset="0"/>
                      </a:endParaRPr>
                    </a:p>
                  </a:txBody>
                  <a:tcPr marL="4990" marR="4990" marT="4990" marB="0" anchor="ctr"/>
                </a:tc>
                <a:extLst>
                  <a:ext uri="{0D108BD9-81ED-4DB2-BD59-A6C34878D82A}">
                    <a16:rowId xmlns:a16="http://schemas.microsoft.com/office/drawing/2014/main" val="988584036"/>
                  </a:ext>
                </a:extLst>
              </a:tr>
              <a:tr h="305518">
                <a:tc>
                  <a:txBody>
                    <a:bodyPr/>
                    <a:lstStyle/>
                    <a:p>
                      <a:pPr algn="l" fontAlgn="b"/>
                      <a:r>
                        <a:rPr lang="en-GB" sz="1600" u="none" strike="noStrike">
                          <a:effectLst/>
                        </a:rPr>
                        <a:t>I'm not aware of the Sustainable Development Goals</a:t>
                      </a:r>
                      <a:endParaRPr lang="en-GB" sz="1600" b="0" i="0" u="none" strike="noStrike">
                        <a:solidFill>
                          <a:srgbClr val="000000"/>
                        </a:solidFill>
                        <a:effectLst/>
                        <a:latin typeface="Calibri" panose="020F0502020204030204" pitchFamily="34" charset="0"/>
                      </a:endParaRPr>
                    </a:p>
                  </a:txBody>
                  <a:tcPr marL="4990" marR="4990" marT="4990" marB="0" anchor="b"/>
                </a:tc>
                <a:tc>
                  <a:txBody>
                    <a:bodyPr/>
                    <a:lstStyle/>
                    <a:p>
                      <a:pPr algn="r" fontAlgn="b"/>
                      <a:r>
                        <a:rPr lang="en-GB" sz="1600" u="none" strike="noStrike">
                          <a:effectLst/>
                        </a:rPr>
                        <a:t>9.13%</a:t>
                      </a:r>
                      <a:endParaRPr lang="en-GB" sz="1600" b="0" i="0" u="none" strike="noStrike">
                        <a:solidFill>
                          <a:srgbClr val="000000"/>
                        </a:solidFill>
                        <a:effectLst/>
                        <a:latin typeface="Calibri" panose="020F0502020204030204" pitchFamily="34" charset="0"/>
                      </a:endParaRPr>
                    </a:p>
                  </a:txBody>
                  <a:tcPr marL="4990" marR="4990" marT="4990" marB="0" anchor="b"/>
                </a:tc>
                <a:tc>
                  <a:txBody>
                    <a:bodyPr/>
                    <a:lstStyle/>
                    <a:p>
                      <a:pPr algn="r" fontAlgn="b"/>
                      <a:r>
                        <a:rPr lang="en-GB" sz="1600" u="none" strike="noStrike">
                          <a:effectLst/>
                        </a:rPr>
                        <a:t>14.66%</a:t>
                      </a:r>
                      <a:endParaRPr lang="en-GB" sz="1600" b="0" i="0" u="none" strike="noStrike">
                        <a:solidFill>
                          <a:srgbClr val="000000"/>
                        </a:solidFill>
                        <a:effectLst/>
                        <a:latin typeface="Calibri" panose="020F0502020204030204" pitchFamily="34" charset="0"/>
                      </a:endParaRPr>
                    </a:p>
                  </a:txBody>
                  <a:tcPr marL="4990" marR="4990" marT="4990" marB="0" anchor="b"/>
                </a:tc>
                <a:extLst>
                  <a:ext uri="{0D108BD9-81ED-4DB2-BD59-A6C34878D82A}">
                    <a16:rowId xmlns:a16="http://schemas.microsoft.com/office/drawing/2014/main" val="1661917622"/>
                  </a:ext>
                </a:extLst>
              </a:tr>
              <a:tr h="547878">
                <a:tc>
                  <a:txBody>
                    <a:bodyPr/>
                    <a:lstStyle/>
                    <a:p>
                      <a:pPr algn="l" fontAlgn="b"/>
                      <a:r>
                        <a:rPr lang="en-GB" sz="1600" u="none" strike="noStrike">
                          <a:effectLst/>
                        </a:rPr>
                        <a:t>I've heard of the Sustainable Development Goals, but don't know much about them</a:t>
                      </a:r>
                      <a:endParaRPr lang="en-GB" sz="1600" b="0" i="0" u="none" strike="noStrike">
                        <a:solidFill>
                          <a:srgbClr val="000000"/>
                        </a:solidFill>
                        <a:effectLst/>
                        <a:latin typeface="Calibri" panose="020F0502020204030204" pitchFamily="34" charset="0"/>
                      </a:endParaRPr>
                    </a:p>
                  </a:txBody>
                  <a:tcPr marL="4990" marR="4990" marT="4990" marB="0" anchor="b"/>
                </a:tc>
                <a:tc>
                  <a:txBody>
                    <a:bodyPr/>
                    <a:lstStyle/>
                    <a:p>
                      <a:pPr algn="r" fontAlgn="b"/>
                      <a:r>
                        <a:rPr lang="en-GB" sz="1600" u="none" strike="noStrike">
                          <a:effectLst/>
                        </a:rPr>
                        <a:t>11.11%</a:t>
                      </a:r>
                      <a:endParaRPr lang="en-GB" sz="1600" b="0" i="0" u="none" strike="noStrike">
                        <a:solidFill>
                          <a:srgbClr val="000000"/>
                        </a:solidFill>
                        <a:effectLst/>
                        <a:latin typeface="Calibri" panose="020F0502020204030204" pitchFamily="34" charset="0"/>
                      </a:endParaRPr>
                    </a:p>
                  </a:txBody>
                  <a:tcPr marL="4990" marR="4990" marT="4990" marB="0" anchor="b"/>
                </a:tc>
                <a:tc>
                  <a:txBody>
                    <a:bodyPr/>
                    <a:lstStyle/>
                    <a:p>
                      <a:pPr algn="r" fontAlgn="b"/>
                      <a:r>
                        <a:rPr lang="en-GB" sz="1600" u="none" strike="noStrike">
                          <a:effectLst/>
                        </a:rPr>
                        <a:t>12.03%</a:t>
                      </a:r>
                      <a:endParaRPr lang="en-GB" sz="1600" b="0" i="0" u="none" strike="noStrike">
                        <a:solidFill>
                          <a:srgbClr val="000000"/>
                        </a:solidFill>
                        <a:effectLst/>
                        <a:latin typeface="Calibri" panose="020F0502020204030204" pitchFamily="34" charset="0"/>
                      </a:endParaRPr>
                    </a:p>
                  </a:txBody>
                  <a:tcPr marL="4990" marR="4990" marT="4990" marB="0" anchor="b"/>
                </a:tc>
                <a:extLst>
                  <a:ext uri="{0D108BD9-81ED-4DB2-BD59-A6C34878D82A}">
                    <a16:rowId xmlns:a16="http://schemas.microsoft.com/office/drawing/2014/main" val="3571332719"/>
                  </a:ext>
                </a:extLst>
              </a:tr>
              <a:tr h="790239">
                <a:tc>
                  <a:txBody>
                    <a:bodyPr/>
                    <a:lstStyle/>
                    <a:p>
                      <a:pPr algn="l" fontAlgn="b"/>
                      <a:r>
                        <a:rPr lang="en-GB" sz="1600" u="none" strike="noStrike" dirty="0">
                          <a:effectLst/>
                        </a:rPr>
                        <a:t>It's important for business schools to consider the Sustainable Development Goals in developing their programmes for students and employers</a:t>
                      </a:r>
                      <a:endParaRPr lang="en-GB" sz="1600" b="0" i="0" u="none" strike="noStrike" dirty="0">
                        <a:solidFill>
                          <a:srgbClr val="000000"/>
                        </a:solidFill>
                        <a:effectLst/>
                        <a:latin typeface="Calibri" panose="020F0502020204030204" pitchFamily="34" charset="0"/>
                      </a:endParaRPr>
                    </a:p>
                  </a:txBody>
                  <a:tcPr marL="4990" marR="4990" marT="4990" marB="0" anchor="b"/>
                </a:tc>
                <a:tc>
                  <a:txBody>
                    <a:bodyPr/>
                    <a:lstStyle/>
                    <a:p>
                      <a:pPr algn="r" fontAlgn="b"/>
                      <a:r>
                        <a:rPr lang="en-GB" sz="1600" u="none" strike="noStrike">
                          <a:effectLst/>
                        </a:rPr>
                        <a:t>46.83%</a:t>
                      </a:r>
                      <a:endParaRPr lang="en-GB" sz="1600" b="0" i="0" u="none" strike="noStrike">
                        <a:solidFill>
                          <a:srgbClr val="000000"/>
                        </a:solidFill>
                        <a:effectLst/>
                        <a:latin typeface="Calibri" panose="020F0502020204030204" pitchFamily="34" charset="0"/>
                      </a:endParaRPr>
                    </a:p>
                  </a:txBody>
                  <a:tcPr marL="4990" marR="4990" marT="4990" marB="0" anchor="b"/>
                </a:tc>
                <a:tc>
                  <a:txBody>
                    <a:bodyPr/>
                    <a:lstStyle/>
                    <a:p>
                      <a:pPr algn="r" fontAlgn="b"/>
                      <a:r>
                        <a:rPr lang="en-GB" sz="1600" u="none" strike="noStrike">
                          <a:effectLst/>
                        </a:rPr>
                        <a:t>36.84%</a:t>
                      </a:r>
                      <a:endParaRPr lang="en-GB" sz="1600" b="0" i="0" u="none" strike="noStrike">
                        <a:solidFill>
                          <a:srgbClr val="000000"/>
                        </a:solidFill>
                        <a:effectLst/>
                        <a:latin typeface="Calibri" panose="020F0502020204030204" pitchFamily="34" charset="0"/>
                      </a:endParaRPr>
                    </a:p>
                  </a:txBody>
                  <a:tcPr marL="4990" marR="4990" marT="4990" marB="0" anchor="b"/>
                </a:tc>
                <a:extLst>
                  <a:ext uri="{0D108BD9-81ED-4DB2-BD59-A6C34878D82A}">
                    <a16:rowId xmlns:a16="http://schemas.microsoft.com/office/drawing/2014/main" val="2250758134"/>
                  </a:ext>
                </a:extLst>
              </a:tr>
              <a:tr h="547878">
                <a:tc>
                  <a:txBody>
                    <a:bodyPr/>
                    <a:lstStyle/>
                    <a:p>
                      <a:pPr algn="l" fontAlgn="b"/>
                      <a:r>
                        <a:rPr lang="en-GB" sz="1600" u="none" strike="noStrike" dirty="0">
                          <a:effectLst/>
                        </a:rPr>
                        <a:t>The Sustainable Development Goals should be at the heart of every school's plans for the future</a:t>
                      </a:r>
                      <a:endParaRPr lang="en-GB" sz="1600" b="0" i="0" u="none" strike="noStrike" dirty="0">
                        <a:solidFill>
                          <a:srgbClr val="000000"/>
                        </a:solidFill>
                        <a:effectLst/>
                        <a:latin typeface="Calibri" panose="020F0502020204030204" pitchFamily="34" charset="0"/>
                      </a:endParaRPr>
                    </a:p>
                  </a:txBody>
                  <a:tcPr marL="4990" marR="4990" marT="4990" marB="0" anchor="b"/>
                </a:tc>
                <a:tc>
                  <a:txBody>
                    <a:bodyPr/>
                    <a:lstStyle/>
                    <a:p>
                      <a:pPr algn="r" fontAlgn="b"/>
                      <a:r>
                        <a:rPr lang="en-GB" sz="1600" u="none" strike="noStrike">
                          <a:effectLst/>
                        </a:rPr>
                        <a:t>32.54%</a:t>
                      </a:r>
                      <a:endParaRPr lang="en-GB" sz="1600" b="0" i="0" u="none" strike="noStrike">
                        <a:solidFill>
                          <a:srgbClr val="000000"/>
                        </a:solidFill>
                        <a:effectLst/>
                        <a:latin typeface="Calibri" panose="020F0502020204030204" pitchFamily="34" charset="0"/>
                      </a:endParaRPr>
                    </a:p>
                  </a:txBody>
                  <a:tcPr marL="4990" marR="4990" marT="4990" marB="0" anchor="b"/>
                </a:tc>
                <a:tc>
                  <a:txBody>
                    <a:bodyPr/>
                    <a:lstStyle/>
                    <a:p>
                      <a:pPr algn="r" fontAlgn="b"/>
                      <a:r>
                        <a:rPr lang="en-GB" sz="1600" u="none" strike="noStrike">
                          <a:effectLst/>
                        </a:rPr>
                        <a:t>35.34%</a:t>
                      </a:r>
                      <a:endParaRPr lang="en-GB" sz="1600" b="0" i="0" u="none" strike="noStrike">
                        <a:solidFill>
                          <a:srgbClr val="000000"/>
                        </a:solidFill>
                        <a:effectLst/>
                        <a:latin typeface="Calibri" panose="020F0502020204030204" pitchFamily="34" charset="0"/>
                      </a:endParaRPr>
                    </a:p>
                  </a:txBody>
                  <a:tcPr marL="4990" marR="4990" marT="4990" marB="0" anchor="b"/>
                </a:tc>
                <a:extLst>
                  <a:ext uri="{0D108BD9-81ED-4DB2-BD59-A6C34878D82A}">
                    <a16:rowId xmlns:a16="http://schemas.microsoft.com/office/drawing/2014/main" val="1782406706"/>
                  </a:ext>
                </a:extLst>
              </a:tr>
              <a:tr h="547878">
                <a:tc>
                  <a:txBody>
                    <a:bodyPr/>
                    <a:lstStyle/>
                    <a:p>
                      <a:pPr algn="l" fontAlgn="b"/>
                      <a:r>
                        <a:rPr lang="en-GB" sz="1600" u="none" strike="noStrike" dirty="0">
                          <a:effectLst/>
                        </a:rPr>
                        <a:t>The Sustainable Development Goals should play no part in business education</a:t>
                      </a:r>
                      <a:endParaRPr lang="en-GB" sz="1600" b="0" i="0" u="none" strike="noStrike" dirty="0">
                        <a:solidFill>
                          <a:srgbClr val="000000"/>
                        </a:solidFill>
                        <a:effectLst/>
                        <a:latin typeface="Calibri" panose="020F0502020204030204" pitchFamily="34" charset="0"/>
                      </a:endParaRPr>
                    </a:p>
                  </a:txBody>
                  <a:tcPr marL="4990" marR="4990" marT="4990" marB="0" anchor="b"/>
                </a:tc>
                <a:tc>
                  <a:txBody>
                    <a:bodyPr/>
                    <a:lstStyle/>
                    <a:p>
                      <a:pPr algn="r" fontAlgn="b"/>
                      <a:r>
                        <a:rPr lang="en-GB" sz="1600" u="none" strike="noStrike">
                          <a:effectLst/>
                        </a:rPr>
                        <a:t>0.40%</a:t>
                      </a:r>
                      <a:endParaRPr lang="en-GB" sz="1600" b="0" i="0" u="none" strike="noStrike">
                        <a:solidFill>
                          <a:srgbClr val="000000"/>
                        </a:solidFill>
                        <a:effectLst/>
                        <a:latin typeface="Calibri" panose="020F0502020204030204" pitchFamily="34" charset="0"/>
                      </a:endParaRPr>
                    </a:p>
                  </a:txBody>
                  <a:tcPr marL="4990" marR="4990" marT="4990" marB="0" anchor="b"/>
                </a:tc>
                <a:tc>
                  <a:txBody>
                    <a:bodyPr/>
                    <a:lstStyle/>
                    <a:p>
                      <a:pPr algn="r" fontAlgn="b"/>
                      <a:r>
                        <a:rPr lang="en-GB" sz="1600" u="none" strike="noStrike" dirty="0">
                          <a:effectLst/>
                        </a:rPr>
                        <a:t>1.13%</a:t>
                      </a:r>
                      <a:endParaRPr lang="en-GB" sz="1600" b="0" i="0" u="none" strike="noStrike" dirty="0">
                        <a:solidFill>
                          <a:srgbClr val="000000"/>
                        </a:solidFill>
                        <a:effectLst/>
                        <a:latin typeface="Calibri" panose="020F0502020204030204" pitchFamily="34" charset="0"/>
                      </a:endParaRPr>
                    </a:p>
                  </a:txBody>
                  <a:tcPr marL="4990" marR="4990" marT="4990" marB="0" anchor="b"/>
                </a:tc>
                <a:extLst>
                  <a:ext uri="{0D108BD9-81ED-4DB2-BD59-A6C34878D82A}">
                    <a16:rowId xmlns:a16="http://schemas.microsoft.com/office/drawing/2014/main" val="334426597"/>
                  </a:ext>
                </a:extLst>
              </a:tr>
            </a:tbl>
          </a:graphicData>
        </a:graphic>
      </p:graphicFrame>
      <p:sp>
        <p:nvSpPr>
          <p:cNvPr id="10" name="TextBox 9">
            <a:extLst>
              <a:ext uri="{FF2B5EF4-FFF2-40B4-BE49-F238E27FC236}">
                <a16:creationId xmlns:a16="http://schemas.microsoft.com/office/drawing/2014/main" id="{72D78E38-27B9-5647-9017-154849FA1144}"/>
              </a:ext>
            </a:extLst>
          </p:cNvPr>
          <p:cNvSpPr txBox="1"/>
          <p:nvPr/>
        </p:nvSpPr>
        <p:spPr>
          <a:xfrm>
            <a:off x="5345723" y="4294244"/>
            <a:ext cx="6387462" cy="1815882"/>
          </a:xfrm>
          <a:prstGeom prst="rect">
            <a:avLst/>
          </a:prstGeom>
          <a:noFill/>
        </p:spPr>
        <p:txBody>
          <a:bodyPr wrap="square" rtlCol="0">
            <a:spAutoFit/>
          </a:bodyPr>
          <a:lstStyle/>
          <a:p>
            <a:r>
              <a:rPr lang="en-GB" sz="1600" dirty="0"/>
              <a:t>Few staff are unaware of the SDGs, but just over 10% know little about them.  Almost 80% of Faculty and just over 70% of professional staff believe that it's important for business schools to consider the Sustainable Development Goals in developing their programmes for students and employers or that the Sustainable Development Goals should be at the heart of every school's plans for the future</a:t>
            </a:r>
            <a:r>
              <a:rPr lang="en-US" sz="1600" dirty="0"/>
              <a:t>.</a:t>
            </a:r>
            <a:endParaRPr lang="en-GB" sz="1600" dirty="0">
              <a:solidFill>
                <a:srgbClr val="000000"/>
              </a:solidFill>
              <a:latin typeface="Calibri" panose="020F0502020204030204" pitchFamily="34" charset="0"/>
            </a:endParaRPr>
          </a:p>
        </p:txBody>
      </p:sp>
      <p:pic>
        <p:nvPicPr>
          <p:cNvPr id="12" name="Picture 11" descr="CC-Logo.jpg">
            <a:hlinkClick r:id="rId2"/>
            <a:extLst>
              <a:ext uri="{FF2B5EF4-FFF2-40B4-BE49-F238E27FC236}">
                <a16:creationId xmlns:a16="http://schemas.microsoft.com/office/drawing/2014/main" id="{8296DE54-244C-B34A-89D1-C504496385BD}"/>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96CB30B5-FABA-5F45-A4B9-ACA7D2B1A06D}"/>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0F2D0FFF-E4ED-1D4C-B032-66AE1158CA24}"/>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3661909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697270"/>
            <a:ext cx="5491090" cy="4013194"/>
          </a:xfrm>
        </p:spPr>
        <p:txBody>
          <a:bodyPr vert="horz" lIns="91440" tIns="45720" rIns="91440" bIns="45720" rtlCol="0" anchor="t">
            <a:normAutofit/>
          </a:bodyPr>
          <a:lstStyle/>
          <a:p>
            <a:r>
              <a:rPr lang="en-US" sz="3600" kern="1200" dirty="0">
                <a:solidFill>
                  <a:schemeClr val="tx1"/>
                </a:solidFill>
                <a:latin typeface="Calibri" panose="020F0502020204030204" pitchFamily="34" charset="0"/>
                <a:cs typeface="Calibri" panose="020F0502020204030204" pitchFamily="34" charset="0"/>
              </a:rPr>
              <a:t>Most important skills for students to develop</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E79DC035-5628-3949-8CB8-636BD5D1B7D2}"/>
              </a:ext>
            </a:extLst>
          </p:cNvPr>
          <p:cNvGraphicFramePr>
            <a:graphicFrameLocks noGrp="1"/>
          </p:cNvGraphicFramePr>
          <p:nvPr>
            <p:extLst>
              <p:ext uri="{D42A27DB-BD31-4B8C-83A1-F6EECF244321}">
                <p14:modId xmlns:p14="http://schemas.microsoft.com/office/powerpoint/2010/main" val="2041541324"/>
              </p:ext>
            </p:extLst>
          </p:nvPr>
        </p:nvGraphicFramePr>
        <p:xfrm>
          <a:off x="6399730" y="557826"/>
          <a:ext cx="5169283" cy="5474568"/>
        </p:xfrm>
        <a:graphic>
          <a:graphicData uri="http://schemas.openxmlformats.org/drawingml/2006/table">
            <a:tbl>
              <a:tblPr firstRow="1" bandRow="1">
                <a:tableStyleId>{5C22544A-7EE6-4342-B048-85BDC9FD1C3A}</a:tableStyleId>
              </a:tblPr>
              <a:tblGrid>
                <a:gridCol w="3075090">
                  <a:extLst>
                    <a:ext uri="{9D8B030D-6E8A-4147-A177-3AD203B41FA5}">
                      <a16:colId xmlns:a16="http://schemas.microsoft.com/office/drawing/2014/main" val="818671933"/>
                    </a:ext>
                  </a:extLst>
                </a:gridCol>
                <a:gridCol w="693329">
                  <a:extLst>
                    <a:ext uri="{9D8B030D-6E8A-4147-A177-3AD203B41FA5}">
                      <a16:colId xmlns:a16="http://schemas.microsoft.com/office/drawing/2014/main" val="2210304113"/>
                    </a:ext>
                  </a:extLst>
                </a:gridCol>
                <a:gridCol w="1400864">
                  <a:extLst>
                    <a:ext uri="{9D8B030D-6E8A-4147-A177-3AD203B41FA5}">
                      <a16:colId xmlns:a16="http://schemas.microsoft.com/office/drawing/2014/main" val="1241945015"/>
                    </a:ext>
                  </a:extLst>
                </a:gridCol>
              </a:tblGrid>
              <a:tr h="248844">
                <a:tc>
                  <a:txBody>
                    <a:bodyPr/>
                    <a:lstStyle/>
                    <a:p>
                      <a:pPr algn="l" fontAlgn="b"/>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ctr" fontAlgn="ctr"/>
                      <a:r>
                        <a:rPr lang="en-GB" sz="1300" u="none" strike="noStrike">
                          <a:effectLst/>
                        </a:rPr>
                        <a:t>Faculty</a:t>
                      </a:r>
                      <a:endParaRPr lang="en-GB" sz="1300" b="1" i="0" u="none" strike="noStrike">
                        <a:solidFill>
                          <a:srgbClr val="000000"/>
                        </a:solidFill>
                        <a:effectLst/>
                        <a:latin typeface="Calibri" panose="020F0502020204030204" pitchFamily="34" charset="0"/>
                      </a:endParaRPr>
                    </a:p>
                  </a:txBody>
                  <a:tcPr marL="4003" marR="4003" marT="4003" marB="0" anchor="ctr"/>
                </a:tc>
                <a:tc>
                  <a:txBody>
                    <a:bodyPr/>
                    <a:lstStyle/>
                    <a:p>
                      <a:pPr algn="ctr" fontAlgn="ctr"/>
                      <a:r>
                        <a:rPr lang="en-GB" sz="1300" u="none" strike="noStrike">
                          <a:effectLst/>
                        </a:rPr>
                        <a:t>Professional staff</a:t>
                      </a:r>
                      <a:endParaRPr lang="en-GB" sz="1300" b="1" i="0" u="none" strike="noStrike">
                        <a:solidFill>
                          <a:srgbClr val="000000"/>
                        </a:solidFill>
                        <a:effectLst/>
                        <a:latin typeface="Calibri" panose="020F0502020204030204" pitchFamily="34" charset="0"/>
                      </a:endParaRPr>
                    </a:p>
                  </a:txBody>
                  <a:tcPr marL="4003" marR="4003" marT="4003" marB="0" anchor="ctr"/>
                </a:tc>
                <a:extLst>
                  <a:ext uri="{0D108BD9-81ED-4DB2-BD59-A6C34878D82A}">
                    <a16:rowId xmlns:a16="http://schemas.microsoft.com/office/drawing/2014/main" val="2176993465"/>
                  </a:ext>
                </a:extLst>
              </a:tr>
              <a:tr h="248844">
                <a:tc>
                  <a:txBody>
                    <a:bodyPr/>
                    <a:lstStyle/>
                    <a:p>
                      <a:pPr algn="l" fontAlgn="b"/>
                      <a:r>
                        <a:rPr lang="en-GB" sz="1300" u="none" strike="noStrike">
                          <a:effectLst/>
                        </a:rPr>
                        <a:t>Persuasion skills</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5.22%</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2.64%</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2392712966"/>
                  </a:ext>
                </a:extLst>
              </a:tr>
              <a:tr h="248844">
                <a:tc>
                  <a:txBody>
                    <a:bodyPr/>
                    <a:lstStyle/>
                    <a:p>
                      <a:pPr algn="l" fontAlgn="b"/>
                      <a:r>
                        <a:rPr lang="en-GB" sz="1300" u="none" strike="noStrike">
                          <a:effectLst/>
                        </a:rPr>
                        <a:t>Adaptability</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22.49%</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32.83%</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3534009072"/>
                  </a:ext>
                </a:extLst>
              </a:tr>
              <a:tr h="248844">
                <a:tc>
                  <a:txBody>
                    <a:bodyPr/>
                    <a:lstStyle/>
                    <a:p>
                      <a:pPr algn="l" fontAlgn="b"/>
                      <a:r>
                        <a:rPr lang="en-GB" sz="1300" u="none" strike="noStrike">
                          <a:effectLst/>
                        </a:rPr>
                        <a:t>Capacity to motivate others</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8.43%</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7.17%</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292212937"/>
                  </a:ext>
                </a:extLst>
              </a:tr>
              <a:tr h="248844">
                <a:tc>
                  <a:txBody>
                    <a:bodyPr/>
                    <a:lstStyle/>
                    <a:p>
                      <a:pPr algn="l" fontAlgn="b"/>
                      <a:r>
                        <a:rPr lang="en-GB" sz="1300" u="none" strike="noStrike">
                          <a:effectLst/>
                        </a:rPr>
                        <a:t>Communication skills</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30.52%</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31.32%</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2547112910"/>
                  </a:ext>
                </a:extLst>
              </a:tr>
              <a:tr h="248844">
                <a:tc>
                  <a:txBody>
                    <a:bodyPr/>
                    <a:lstStyle/>
                    <a:p>
                      <a:pPr algn="l" fontAlgn="b"/>
                      <a:r>
                        <a:rPr lang="en-GB" sz="1300" u="none" strike="noStrike">
                          <a:effectLst/>
                        </a:rPr>
                        <a:t>Conflict resolution skills</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8.43%</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9.06%</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1068023320"/>
                  </a:ext>
                </a:extLst>
              </a:tr>
              <a:tr h="248844">
                <a:tc>
                  <a:txBody>
                    <a:bodyPr/>
                    <a:lstStyle/>
                    <a:p>
                      <a:pPr algn="l" fontAlgn="b"/>
                      <a:r>
                        <a:rPr lang="en-GB" sz="1300" u="none" strike="noStrike">
                          <a:effectLst/>
                        </a:rPr>
                        <a:t>Critical thinking skills</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59.44%</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52.45%</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1848181394"/>
                  </a:ext>
                </a:extLst>
              </a:tr>
              <a:tr h="248844">
                <a:tc>
                  <a:txBody>
                    <a:bodyPr/>
                    <a:lstStyle/>
                    <a:p>
                      <a:pPr algn="l" fontAlgn="b"/>
                      <a:r>
                        <a:rPr lang="en-GB" sz="1300" u="none" strike="noStrike">
                          <a:effectLst/>
                        </a:rPr>
                        <a:t>Cross-cultural understanding</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38.96%</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32.83%</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277462999"/>
                  </a:ext>
                </a:extLst>
              </a:tr>
              <a:tr h="248844">
                <a:tc>
                  <a:txBody>
                    <a:bodyPr/>
                    <a:lstStyle/>
                    <a:p>
                      <a:pPr algn="l" fontAlgn="b"/>
                      <a:r>
                        <a:rPr lang="en-GB" sz="1300" u="none" strike="noStrike">
                          <a:effectLst/>
                        </a:rPr>
                        <a:t>Dealing with ambiguity and uncertainty</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42.57%</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36.23%</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750529074"/>
                  </a:ext>
                </a:extLst>
              </a:tr>
              <a:tr h="248844">
                <a:tc>
                  <a:txBody>
                    <a:bodyPr/>
                    <a:lstStyle/>
                    <a:p>
                      <a:pPr algn="l" fontAlgn="b"/>
                      <a:r>
                        <a:rPr lang="en-GB" sz="1300" u="none" strike="noStrike">
                          <a:effectLst/>
                        </a:rPr>
                        <a:t>Entrepreneurial mindset</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22.49%</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24.53%</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3847409727"/>
                  </a:ext>
                </a:extLst>
              </a:tr>
              <a:tr h="248844">
                <a:tc>
                  <a:txBody>
                    <a:bodyPr/>
                    <a:lstStyle/>
                    <a:p>
                      <a:pPr algn="l" fontAlgn="b"/>
                      <a:r>
                        <a:rPr lang="en-GB" sz="1300" u="none" strike="noStrike">
                          <a:effectLst/>
                        </a:rPr>
                        <a:t>Judgment and intuition</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9.64%</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5.28%</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332424085"/>
                  </a:ext>
                </a:extLst>
              </a:tr>
              <a:tr h="248844">
                <a:tc>
                  <a:txBody>
                    <a:bodyPr/>
                    <a:lstStyle/>
                    <a:p>
                      <a:pPr algn="l" fontAlgn="b"/>
                      <a:r>
                        <a:rPr lang="en-GB" sz="1300" u="none" strike="noStrike">
                          <a:effectLst/>
                        </a:rPr>
                        <a:t>Leadership</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28.11%</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23.40%</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1033100775"/>
                  </a:ext>
                </a:extLst>
              </a:tr>
              <a:tr h="248844">
                <a:tc>
                  <a:txBody>
                    <a:bodyPr/>
                    <a:lstStyle/>
                    <a:p>
                      <a:pPr algn="l" fontAlgn="b"/>
                      <a:r>
                        <a:rPr lang="en-GB" sz="1300" u="none" strike="noStrike">
                          <a:effectLst/>
                        </a:rPr>
                        <a:t>Managing the performance of others</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3.61%</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1.51%</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781973689"/>
                  </a:ext>
                </a:extLst>
              </a:tr>
              <a:tr h="248844">
                <a:tc>
                  <a:txBody>
                    <a:bodyPr/>
                    <a:lstStyle/>
                    <a:p>
                      <a:pPr algn="l" fontAlgn="b"/>
                      <a:r>
                        <a:rPr lang="en-GB" sz="1300" u="none" strike="noStrike">
                          <a:effectLst/>
                        </a:rPr>
                        <a:t>Negotiation skills</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8.03%</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7.55%</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3737763075"/>
                  </a:ext>
                </a:extLst>
              </a:tr>
              <a:tr h="248844">
                <a:tc>
                  <a:txBody>
                    <a:bodyPr/>
                    <a:lstStyle/>
                    <a:p>
                      <a:pPr algn="l" fontAlgn="b"/>
                      <a:r>
                        <a:rPr lang="en-GB" sz="1300" u="none" strike="noStrike">
                          <a:effectLst/>
                        </a:rPr>
                        <a:t>Networking and collaboration</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18.47%</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24.91%</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4148443712"/>
                  </a:ext>
                </a:extLst>
              </a:tr>
              <a:tr h="248844">
                <a:tc>
                  <a:txBody>
                    <a:bodyPr/>
                    <a:lstStyle/>
                    <a:p>
                      <a:pPr algn="l" fontAlgn="b"/>
                      <a:r>
                        <a:rPr lang="en-GB" sz="1300" u="none" strike="noStrike">
                          <a:effectLst/>
                        </a:rPr>
                        <a:t>Self-awareness</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25.70%</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24.53%</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966089272"/>
                  </a:ext>
                </a:extLst>
              </a:tr>
              <a:tr h="248844">
                <a:tc>
                  <a:txBody>
                    <a:bodyPr/>
                    <a:lstStyle/>
                    <a:p>
                      <a:pPr algn="l" fontAlgn="b"/>
                      <a:r>
                        <a:rPr lang="en-GB" sz="1300" u="none" strike="noStrike">
                          <a:effectLst/>
                        </a:rPr>
                        <a:t>Self-confidence</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13.65%</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10.57%</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3854791"/>
                  </a:ext>
                </a:extLst>
              </a:tr>
              <a:tr h="248844">
                <a:tc>
                  <a:txBody>
                    <a:bodyPr/>
                    <a:lstStyle/>
                    <a:p>
                      <a:pPr algn="l" fontAlgn="b"/>
                      <a:r>
                        <a:rPr lang="en-GB" sz="1300" u="none" strike="noStrike">
                          <a:effectLst/>
                        </a:rPr>
                        <a:t>Team building and team work</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31.73%</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25.28%</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2380177222"/>
                  </a:ext>
                </a:extLst>
              </a:tr>
              <a:tr h="248844">
                <a:tc>
                  <a:txBody>
                    <a:bodyPr/>
                    <a:lstStyle/>
                    <a:p>
                      <a:pPr algn="l" fontAlgn="b"/>
                      <a:r>
                        <a:rPr lang="en-GB" sz="1300" u="none" strike="noStrike">
                          <a:effectLst/>
                        </a:rPr>
                        <a:t>Emotional intelligence</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35.74%</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46.79%</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4242490592"/>
                  </a:ext>
                </a:extLst>
              </a:tr>
              <a:tr h="248844">
                <a:tc>
                  <a:txBody>
                    <a:bodyPr/>
                    <a:lstStyle/>
                    <a:p>
                      <a:pPr algn="l" fontAlgn="b"/>
                      <a:r>
                        <a:rPr lang="en-GB" sz="1300" u="none" strike="noStrike">
                          <a:effectLst/>
                        </a:rPr>
                        <a:t>Empathy</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15.26%</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22.26%</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589341244"/>
                  </a:ext>
                </a:extLst>
              </a:tr>
              <a:tr h="248844">
                <a:tc>
                  <a:txBody>
                    <a:bodyPr/>
                    <a:lstStyle/>
                    <a:p>
                      <a:pPr algn="l" fontAlgn="b"/>
                      <a:r>
                        <a:rPr lang="en-GB" sz="1300" u="none" strike="noStrike">
                          <a:effectLst/>
                        </a:rPr>
                        <a:t>Creativity</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25.70%</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30.57%</a:t>
                      </a:r>
                      <a:endParaRPr lang="en-GB" sz="1300" b="0" i="0" u="none" strike="noStrike">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3728683804"/>
                  </a:ext>
                </a:extLst>
              </a:tr>
              <a:tr h="248844">
                <a:tc>
                  <a:txBody>
                    <a:bodyPr/>
                    <a:lstStyle/>
                    <a:p>
                      <a:pPr algn="l" fontAlgn="b"/>
                      <a:r>
                        <a:rPr lang="en-GB" sz="1300" u="none" strike="noStrike">
                          <a:effectLst/>
                        </a:rPr>
                        <a:t>Complex problem solving</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a:effectLst/>
                        </a:rPr>
                        <a:t>37.35%</a:t>
                      </a:r>
                      <a:endParaRPr lang="en-GB" sz="1300" b="0" i="0" u="none" strike="noStrike">
                        <a:solidFill>
                          <a:srgbClr val="000000"/>
                        </a:solidFill>
                        <a:effectLst/>
                        <a:latin typeface="Calibri" panose="020F0502020204030204" pitchFamily="34" charset="0"/>
                      </a:endParaRPr>
                    </a:p>
                  </a:txBody>
                  <a:tcPr marL="4003" marR="4003" marT="4003" marB="0" anchor="b"/>
                </a:tc>
                <a:tc>
                  <a:txBody>
                    <a:bodyPr/>
                    <a:lstStyle/>
                    <a:p>
                      <a:pPr algn="r" fontAlgn="b"/>
                      <a:r>
                        <a:rPr lang="en-GB" sz="1300" u="none" strike="noStrike" dirty="0">
                          <a:effectLst/>
                        </a:rPr>
                        <a:t>38.11%</a:t>
                      </a:r>
                      <a:endParaRPr lang="en-GB" sz="1300" b="0" i="0" u="none" strike="noStrike" dirty="0">
                        <a:solidFill>
                          <a:srgbClr val="000000"/>
                        </a:solidFill>
                        <a:effectLst/>
                        <a:latin typeface="Calibri" panose="020F0502020204030204" pitchFamily="34" charset="0"/>
                      </a:endParaRPr>
                    </a:p>
                  </a:txBody>
                  <a:tcPr marL="4003" marR="4003" marT="4003" marB="0" anchor="b"/>
                </a:tc>
                <a:extLst>
                  <a:ext uri="{0D108BD9-81ED-4DB2-BD59-A6C34878D82A}">
                    <a16:rowId xmlns:a16="http://schemas.microsoft.com/office/drawing/2014/main" val="3178151920"/>
                  </a:ext>
                </a:extLst>
              </a:tr>
            </a:tbl>
          </a:graphicData>
        </a:graphic>
      </p:graphicFrame>
      <p:sp>
        <p:nvSpPr>
          <p:cNvPr id="9" name="TextBox 8">
            <a:extLst>
              <a:ext uri="{FF2B5EF4-FFF2-40B4-BE49-F238E27FC236}">
                <a16:creationId xmlns:a16="http://schemas.microsoft.com/office/drawing/2014/main" id="{3A5E93FD-0F51-1E44-91F4-61E889DC0B2D}"/>
              </a:ext>
            </a:extLst>
          </p:cNvPr>
          <p:cNvSpPr txBox="1"/>
          <p:nvPr/>
        </p:nvSpPr>
        <p:spPr>
          <a:xfrm>
            <a:off x="874815" y="1836209"/>
            <a:ext cx="4742214" cy="3046988"/>
          </a:xfrm>
          <a:prstGeom prst="rect">
            <a:avLst/>
          </a:prstGeom>
          <a:noFill/>
        </p:spPr>
        <p:txBody>
          <a:bodyPr wrap="square" rtlCol="0">
            <a:spAutoFit/>
          </a:bodyPr>
          <a:lstStyle/>
          <a:p>
            <a:r>
              <a:rPr lang="en-GB" sz="1600" dirty="0"/>
              <a:t>Both sets of staff indicate that critical thinking skills are the most important for students to develop.</a:t>
            </a:r>
          </a:p>
          <a:p>
            <a:endParaRPr lang="en-GB" sz="1600" dirty="0"/>
          </a:p>
          <a:p>
            <a:r>
              <a:rPr lang="en-GB" sz="1600" dirty="0"/>
              <a:t>Professional staff also highlight emotional intelligence, complex problem solving and dealing with ambiguity and uncertainty.</a:t>
            </a:r>
          </a:p>
          <a:p>
            <a:endParaRPr lang="en-GB" sz="1600" dirty="0"/>
          </a:p>
          <a:p>
            <a:r>
              <a:rPr lang="en-GB" sz="1600" dirty="0"/>
              <a:t>Faculty highlight dealing with ambiguity and uncertainty, cross-cultural understanding. Complex problem solving and emotional intelligence.</a:t>
            </a:r>
            <a:endParaRPr lang="en-US" sz="1600" dirty="0"/>
          </a:p>
        </p:txBody>
      </p:sp>
      <p:pic>
        <p:nvPicPr>
          <p:cNvPr id="11" name="Picture 10" descr="CC-Logo.jpg">
            <a:hlinkClick r:id="rId2"/>
            <a:extLst>
              <a:ext uri="{FF2B5EF4-FFF2-40B4-BE49-F238E27FC236}">
                <a16:creationId xmlns:a16="http://schemas.microsoft.com/office/drawing/2014/main" id="{AAB15C5E-3ACA-DE40-A0F9-70B3E49C612E}"/>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B9944D84-F80F-EB46-A125-D2A03A9FD3A5}"/>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E7D8E4EF-B1D2-6243-8861-1796A29CEECA}"/>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269733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407C9FC5-0C1E-42A8-97E6-F940775A0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1556701" y="4166174"/>
            <a:ext cx="4265007" cy="1405279"/>
          </a:xfrm>
        </p:spPr>
        <p:txBody>
          <a:bodyPr vert="horz" lIns="91440" tIns="45720" rIns="91440" bIns="45720" rtlCol="0" anchor="ctr">
            <a:normAutofit/>
          </a:bodyPr>
          <a:lstStyle/>
          <a:p>
            <a:r>
              <a:rPr lang="en-US" sz="4000" kern="1200" dirty="0">
                <a:solidFill>
                  <a:schemeClr val="tx1"/>
                </a:solidFill>
                <a:latin typeface="Calibri" panose="020F0502020204030204" pitchFamily="34" charset="0"/>
                <a:cs typeface="Calibri" panose="020F0502020204030204" pitchFamily="34" charset="0"/>
              </a:rPr>
              <a:t>Future graduates should …</a:t>
            </a:r>
          </a:p>
        </p:txBody>
      </p:sp>
      <p:sp>
        <p:nvSpPr>
          <p:cNvPr id="15" name="Oval 14">
            <a:extLst>
              <a:ext uri="{FF2B5EF4-FFF2-40B4-BE49-F238E27FC236}">
                <a16:creationId xmlns:a16="http://schemas.microsoft.com/office/drawing/2014/main" id="{9EE371B4-A1D9-4EFE-8FE1-000495831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17" y="421828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E19C174-9C7C-461E-970B-43201990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295432"/>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875B2F9C-61BB-9E46-93C1-CC5433723480}"/>
              </a:ext>
            </a:extLst>
          </p:cNvPr>
          <p:cNvGraphicFramePr>
            <a:graphicFrameLocks noGrp="1"/>
          </p:cNvGraphicFramePr>
          <p:nvPr>
            <p:extLst>
              <p:ext uri="{D42A27DB-BD31-4B8C-83A1-F6EECF244321}">
                <p14:modId xmlns:p14="http://schemas.microsoft.com/office/powerpoint/2010/main" val="2515406419"/>
              </p:ext>
            </p:extLst>
          </p:nvPr>
        </p:nvGraphicFramePr>
        <p:xfrm>
          <a:off x="813617" y="678145"/>
          <a:ext cx="10530145" cy="3287271"/>
        </p:xfrm>
        <a:graphic>
          <a:graphicData uri="http://schemas.openxmlformats.org/drawingml/2006/table">
            <a:tbl>
              <a:tblPr>
                <a:tableStyleId>{5C22544A-7EE6-4342-B048-85BDC9FD1C3A}</a:tableStyleId>
              </a:tblPr>
              <a:tblGrid>
                <a:gridCol w="5553608">
                  <a:extLst>
                    <a:ext uri="{9D8B030D-6E8A-4147-A177-3AD203B41FA5}">
                      <a16:colId xmlns:a16="http://schemas.microsoft.com/office/drawing/2014/main" val="2084923969"/>
                    </a:ext>
                  </a:extLst>
                </a:gridCol>
                <a:gridCol w="1123821">
                  <a:extLst>
                    <a:ext uri="{9D8B030D-6E8A-4147-A177-3AD203B41FA5}">
                      <a16:colId xmlns:a16="http://schemas.microsoft.com/office/drawing/2014/main" val="2270957689"/>
                    </a:ext>
                  </a:extLst>
                </a:gridCol>
                <a:gridCol w="946516">
                  <a:extLst>
                    <a:ext uri="{9D8B030D-6E8A-4147-A177-3AD203B41FA5}">
                      <a16:colId xmlns:a16="http://schemas.microsoft.com/office/drawing/2014/main" val="3864250229"/>
                    </a:ext>
                  </a:extLst>
                </a:gridCol>
                <a:gridCol w="1433399">
                  <a:extLst>
                    <a:ext uri="{9D8B030D-6E8A-4147-A177-3AD203B41FA5}">
                      <a16:colId xmlns:a16="http://schemas.microsoft.com/office/drawing/2014/main" val="2590634283"/>
                    </a:ext>
                  </a:extLst>
                </a:gridCol>
                <a:gridCol w="1472801">
                  <a:extLst>
                    <a:ext uri="{9D8B030D-6E8A-4147-A177-3AD203B41FA5}">
                      <a16:colId xmlns:a16="http://schemas.microsoft.com/office/drawing/2014/main" val="1373044841"/>
                    </a:ext>
                  </a:extLst>
                </a:gridCol>
              </a:tblGrid>
              <a:tr h="537165">
                <a:tc>
                  <a:txBody>
                    <a:bodyPr/>
                    <a:lstStyle/>
                    <a:p>
                      <a:pPr algn="l" fontAlgn="b"/>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ctr" fontAlgn="ctr"/>
                      <a:r>
                        <a:rPr lang="en-GB" sz="1600" u="none" strike="noStrike">
                          <a:effectLst/>
                        </a:rPr>
                        <a:t>Faculty</a:t>
                      </a:r>
                      <a:endParaRPr lang="en-GB" sz="1600" b="1" i="0" u="none" strike="noStrike">
                        <a:solidFill>
                          <a:srgbClr val="000000"/>
                        </a:solidFill>
                        <a:effectLst/>
                        <a:latin typeface="Calibri" panose="020F0502020204030204" pitchFamily="34" charset="0"/>
                      </a:endParaRPr>
                    </a:p>
                  </a:txBody>
                  <a:tcPr marL="7534" marR="7534" marT="7534" marB="0" anchor="ctr"/>
                </a:tc>
                <a:tc>
                  <a:txBody>
                    <a:bodyPr/>
                    <a:lstStyle/>
                    <a:p>
                      <a:pPr algn="ctr" fontAlgn="ctr"/>
                      <a:r>
                        <a:rPr lang="en-GB" sz="1600" u="none" strike="noStrike">
                          <a:effectLst/>
                        </a:rPr>
                        <a:t>Faculty</a:t>
                      </a:r>
                      <a:endParaRPr lang="en-GB" sz="1600" b="1" i="0" u="none" strike="noStrike">
                        <a:solidFill>
                          <a:srgbClr val="000000"/>
                        </a:solidFill>
                        <a:effectLst/>
                        <a:latin typeface="Calibri" panose="020F0502020204030204" pitchFamily="34" charset="0"/>
                      </a:endParaRPr>
                    </a:p>
                  </a:txBody>
                  <a:tcPr marL="7534" marR="7534" marT="7534" marB="0" anchor="ctr"/>
                </a:tc>
                <a:tc>
                  <a:txBody>
                    <a:bodyPr/>
                    <a:lstStyle/>
                    <a:p>
                      <a:pPr algn="ctr" fontAlgn="ctr"/>
                      <a:r>
                        <a:rPr lang="en-GB" sz="1600" u="none" strike="noStrike">
                          <a:effectLst/>
                        </a:rPr>
                        <a:t>Professional staff</a:t>
                      </a:r>
                      <a:endParaRPr lang="en-GB" sz="1600" b="1" i="0" u="none" strike="noStrike">
                        <a:solidFill>
                          <a:srgbClr val="000000"/>
                        </a:solidFill>
                        <a:effectLst/>
                        <a:latin typeface="Calibri" panose="020F0502020204030204" pitchFamily="34" charset="0"/>
                      </a:endParaRPr>
                    </a:p>
                  </a:txBody>
                  <a:tcPr marL="7534" marR="7534" marT="7534" marB="0" anchor="ctr"/>
                </a:tc>
                <a:tc>
                  <a:txBody>
                    <a:bodyPr/>
                    <a:lstStyle/>
                    <a:p>
                      <a:pPr algn="ctr" fontAlgn="ctr"/>
                      <a:r>
                        <a:rPr lang="en-GB" sz="1600" u="none" strike="noStrike">
                          <a:effectLst/>
                        </a:rPr>
                        <a:t>Professional staff</a:t>
                      </a:r>
                      <a:endParaRPr lang="en-GB" sz="1600" b="1" i="0" u="none" strike="noStrike">
                        <a:solidFill>
                          <a:srgbClr val="000000"/>
                        </a:solidFill>
                        <a:effectLst/>
                        <a:latin typeface="Calibri" panose="020F0502020204030204" pitchFamily="34" charset="0"/>
                      </a:endParaRPr>
                    </a:p>
                  </a:txBody>
                  <a:tcPr marL="7534" marR="7534" marT="7534" marB="0" anchor="ctr"/>
                </a:tc>
                <a:extLst>
                  <a:ext uri="{0D108BD9-81ED-4DB2-BD59-A6C34878D82A}">
                    <a16:rowId xmlns:a16="http://schemas.microsoft.com/office/drawing/2014/main" val="2803734870"/>
                  </a:ext>
                </a:extLst>
              </a:tr>
              <a:tr h="537165">
                <a:tc>
                  <a:txBody>
                    <a:bodyPr/>
                    <a:lstStyle/>
                    <a:p>
                      <a:pPr algn="ctr" fontAlgn="ctr"/>
                      <a:endParaRPr lang="en-GB" sz="1600" b="1" i="0" u="none" strike="noStrike" dirty="0">
                        <a:solidFill>
                          <a:srgbClr val="000000"/>
                        </a:solidFill>
                        <a:effectLst/>
                        <a:latin typeface="Calibri" panose="020F0502020204030204" pitchFamily="34" charset="0"/>
                      </a:endParaRPr>
                    </a:p>
                  </a:txBody>
                  <a:tcPr marL="7534" marR="7534" marT="7534" marB="0" anchor="ctr"/>
                </a:tc>
                <a:tc>
                  <a:txBody>
                    <a:bodyPr/>
                    <a:lstStyle/>
                    <a:p>
                      <a:pPr algn="ctr" fontAlgn="ctr"/>
                      <a:r>
                        <a:rPr lang="en-GB" sz="1600" u="none" strike="noStrike">
                          <a:effectLst/>
                        </a:rPr>
                        <a:t>Definitely agree</a:t>
                      </a:r>
                      <a:endParaRPr lang="en-GB" sz="1600" b="1" i="0" u="none" strike="noStrike">
                        <a:solidFill>
                          <a:srgbClr val="000000"/>
                        </a:solidFill>
                        <a:effectLst/>
                        <a:latin typeface="Calibri" panose="020F0502020204030204" pitchFamily="34" charset="0"/>
                      </a:endParaRPr>
                    </a:p>
                  </a:txBody>
                  <a:tcPr marL="7534" marR="7534" marT="7534" marB="0" anchor="ctr"/>
                </a:tc>
                <a:tc>
                  <a:txBody>
                    <a:bodyPr/>
                    <a:lstStyle/>
                    <a:p>
                      <a:pPr algn="ctr" fontAlgn="ctr"/>
                      <a:r>
                        <a:rPr lang="en-GB" sz="1600" u="none" strike="noStrike">
                          <a:effectLst/>
                        </a:rPr>
                        <a:t>Mostly agree</a:t>
                      </a:r>
                      <a:endParaRPr lang="en-GB" sz="1600" b="1" i="0" u="none" strike="noStrike">
                        <a:solidFill>
                          <a:srgbClr val="000000"/>
                        </a:solidFill>
                        <a:effectLst/>
                        <a:latin typeface="Calibri" panose="020F0502020204030204" pitchFamily="34" charset="0"/>
                      </a:endParaRPr>
                    </a:p>
                  </a:txBody>
                  <a:tcPr marL="7534" marR="7534" marT="7534" marB="0" anchor="ctr"/>
                </a:tc>
                <a:tc>
                  <a:txBody>
                    <a:bodyPr/>
                    <a:lstStyle/>
                    <a:p>
                      <a:pPr algn="ctr" fontAlgn="ctr"/>
                      <a:r>
                        <a:rPr lang="en-GB" sz="1600" u="none" strike="noStrike">
                          <a:effectLst/>
                        </a:rPr>
                        <a:t>Definitely agree</a:t>
                      </a:r>
                      <a:endParaRPr lang="en-GB" sz="1600" b="1" i="0" u="none" strike="noStrike">
                        <a:solidFill>
                          <a:srgbClr val="000000"/>
                        </a:solidFill>
                        <a:effectLst/>
                        <a:latin typeface="Calibri" panose="020F0502020204030204" pitchFamily="34" charset="0"/>
                      </a:endParaRPr>
                    </a:p>
                  </a:txBody>
                  <a:tcPr marL="7534" marR="7534" marT="7534" marB="0" anchor="ctr"/>
                </a:tc>
                <a:tc>
                  <a:txBody>
                    <a:bodyPr/>
                    <a:lstStyle/>
                    <a:p>
                      <a:pPr algn="ctr" fontAlgn="ctr"/>
                      <a:r>
                        <a:rPr lang="en-GB" sz="1600" u="none" strike="noStrike">
                          <a:effectLst/>
                        </a:rPr>
                        <a:t>Mostly agree</a:t>
                      </a:r>
                      <a:endParaRPr lang="en-GB" sz="1600" b="1" i="0" u="none" strike="noStrike">
                        <a:solidFill>
                          <a:srgbClr val="000000"/>
                        </a:solidFill>
                        <a:effectLst/>
                        <a:latin typeface="Calibri" panose="020F0502020204030204" pitchFamily="34" charset="0"/>
                      </a:endParaRPr>
                    </a:p>
                  </a:txBody>
                  <a:tcPr marL="7534" marR="7534" marT="7534" marB="0" anchor="ctr"/>
                </a:tc>
                <a:extLst>
                  <a:ext uri="{0D108BD9-81ED-4DB2-BD59-A6C34878D82A}">
                    <a16:rowId xmlns:a16="http://schemas.microsoft.com/office/drawing/2014/main" val="539255652"/>
                  </a:ext>
                </a:extLst>
              </a:tr>
              <a:tr h="537165">
                <a:tc>
                  <a:txBody>
                    <a:bodyPr/>
                    <a:lstStyle/>
                    <a:p>
                      <a:pPr algn="l" fontAlgn="b"/>
                      <a:r>
                        <a:rPr lang="en-GB" sz="1600" u="none" strike="noStrike">
                          <a:effectLst/>
                        </a:rPr>
                        <a:t>expect to start a business or work for themselves at some point in their life</a:t>
                      </a:r>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14.57%</a:t>
                      </a:r>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29.55%</a:t>
                      </a:r>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12.88%</a:t>
                      </a:r>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34.85%</a:t>
                      </a:r>
                      <a:endParaRPr lang="en-GB" sz="1600" b="0" i="0" u="none" strike="noStrike">
                        <a:solidFill>
                          <a:srgbClr val="000000"/>
                        </a:solidFill>
                        <a:effectLst/>
                        <a:latin typeface="Calibri" panose="020F0502020204030204" pitchFamily="34" charset="0"/>
                      </a:endParaRPr>
                    </a:p>
                  </a:txBody>
                  <a:tcPr marL="7534" marR="7534" marT="7534" marB="0" anchor="b"/>
                </a:tc>
                <a:extLst>
                  <a:ext uri="{0D108BD9-81ED-4DB2-BD59-A6C34878D82A}">
                    <a16:rowId xmlns:a16="http://schemas.microsoft.com/office/drawing/2014/main" val="2490543952"/>
                  </a:ext>
                </a:extLst>
              </a:tr>
              <a:tr h="537165">
                <a:tc>
                  <a:txBody>
                    <a:bodyPr/>
                    <a:lstStyle/>
                    <a:p>
                      <a:pPr algn="l" fontAlgn="b"/>
                      <a:r>
                        <a:rPr lang="en-GB" sz="1600" u="none" strike="noStrike" dirty="0">
                          <a:effectLst/>
                        </a:rPr>
                        <a:t>expect to change career completely at least once in their lifetime</a:t>
                      </a:r>
                      <a:endParaRPr lang="en-GB" sz="1600" b="0" i="0" u="none" strike="noStrike" dirty="0">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46.96%</a:t>
                      </a:r>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31.58%</a:t>
                      </a:r>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43.56%</a:t>
                      </a:r>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40.15%</a:t>
                      </a:r>
                      <a:endParaRPr lang="en-GB" sz="1600" b="0" i="0" u="none" strike="noStrike">
                        <a:solidFill>
                          <a:srgbClr val="000000"/>
                        </a:solidFill>
                        <a:effectLst/>
                        <a:latin typeface="Calibri" panose="020F0502020204030204" pitchFamily="34" charset="0"/>
                      </a:endParaRPr>
                    </a:p>
                  </a:txBody>
                  <a:tcPr marL="7534" marR="7534" marT="7534" marB="0" anchor="b"/>
                </a:tc>
                <a:extLst>
                  <a:ext uri="{0D108BD9-81ED-4DB2-BD59-A6C34878D82A}">
                    <a16:rowId xmlns:a16="http://schemas.microsoft.com/office/drawing/2014/main" val="3818606927"/>
                  </a:ext>
                </a:extLst>
              </a:tr>
              <a:tr h="300723">
                <a:tc>
                  <a:txBody>
                    <a:bodyPr/>
                    <a:lstStyle/>
                    <a:p>
                      <a:pPr algn="l" fontAlgn="b"/>
                      <a:r>
                        <a:rPr lang="en-GB" sz="1600" u="none" strike="noStrike" dirty="0">
                          <a:effectLst/>
                        </a:rPr>
                        <a:t>expect to still be working in their 70s</a:t>
                      </a:r>
                      <a:endParaRPr lang="en-GB" sz="1600" b="0" i="0" u="none" strike="noStrike" dirty="0">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32.39%</a:t>
                      </a:r>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37.25%</a:t>
                      </a:r>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21.97%</a:t>
                      </a:r>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42.42%</a:t>
                      </a:r>
                      <a:endParaRPr lang="en-GB" sz="1600" b="0" i="0" u="none" strike="noStrike">
                        <a:solidFill>
                          <a:srgbClr val="000000"/>
                        </a:solidFill>
                        <a:effectLst/>
                        <a:latin typeface="Calibri" panose="020F0502020204030204" pitchFamily="34" charset="0"/>
                      </a:endParaRPr>
                    </a:p>
                  </a:txBody>
                  <a:tcPr marL="7534" marR="7534" marT="7534" marB="0" anchor="b"/>
                </a:tc>
                <a:extLst>
                  <a:ext uri="{0D108BD9-81ED-4DB2-BD59-A6C34878D82A}">
                    <a16:rowId xmlns:a16="http://schemas.microsoft.com/office/drawing/2014/main" val="2196638318"/>
                  </a:ext>
                </a:extLst>
              </a:tr>
              <a:tr h="300723">
                <a:tc>
                  <a:txBody>
                    <a:bodyPr/>
                    <a:lstStyle/>
                    <a:p>
                      <a:pPr algn="l" fontAlgn="b"/>
                      <a:r>
                        <a:rPr lang="en-GB" sz="1600" u="none" strike="noStrike">
                          <a:effectLst/>
                        </a:rPr>
                        <a:t>expect to move country to follow their preferred career</a:t>
                      </a:r>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14.17%</a:t>
                      </a:r>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37.65%</a:t>
                      </a:r>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11.36%</a:t>
                      </a:r>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48.11%</a:t>
                      </a:r>
                      <a:endParaRPr lang="en-GB" sz="1600" b="0" i="0" u="none" strike="noStrike">
                        <a:solidFill>
                          <a:srgbClr val="000000"/>
                        </a:solidFill>
                        <a:effectLst/>
                        <a:latin typeface="Calibri" panose="020F0502020204030204" pitchFamily="34" charset="0"/>
                      </a:endParaRPr>
                    </a:p>
                  </a:txBody>
                  <a:tcPr marL="7534" marR="7534" marT="7534" marB="0" anchor="b"/>
                </a:tc>
                <a:extLst>
                  <a:ext uri="{0D108BD9-81ED-4DB2-BD59-A6C34878D82A}">
                    <a16:rowId xmlns:a16="http://schemas.microsoft.com/office/drawing/2014/main" val="421312996"/>
                  </a:ext>
                </a:extLst>
              </a:tr>
              <a:tr h="537165">
                <a:tc>
                  <a:txBody>
                    <a:bodyPr/>
                    <a:lstStyle/>
                    <a:p>
                      <a:pPr algn="l" fontAlgn="b"/>
                      <a:r>
                        <a:rPr lang="en-GB" sz="1600" u="none" strike="noStrike" dirty="0">
                          <a:effectLst/>
                        </a:rPr>
                        <a:t>expect to need to learn new skills to advance their career in the future</a:t>
                      </a:r>
                      <a:endParaRPr lang="en-GB" sz="1600" b="0" i="0" u="none" strike="noStrike" dirty="0">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75.71%</a:t>
                      </a:r>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21.86%</a:t>
                      </a:r>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a:effectLst/>
                        </a:rPr>
                        <a:t>77.27%</a:t>
                      </a:r>
                      <a:endParaRPr lang="en-GB" sz="1600" b="0" i="0" u="none" strike="noStrike">
                        <a:solidFill>
                          <a:srgbClr val="000000"/>
                        </a:solidFill>
                        <a:effectLst/>
                        <a:latin typeface="Calibri" panose="020F0502020204030204" pitchFamily="34" charset="0"/>
                      </a:endParaRPr>
                    </a:p>
                  </a:txBody>
                  <a:tcPr marL="7534" marR="7534" marT="7534" marB="0" anchor="b"/>
                </a:tc>
                <a:tc>
                  <a:txBody>
                    <a:bodyPr/>
                    <a:lstStyle/>
                    <a:p>
                      <a:pPr algn="r" fontAlgn="b"/>
                      <a:r>
                        <a:rPr lang="en-GB" sz="1600" u="none" strike="noStrike" dirty="0">
                          <a:effectLst/>
                        </a:rPr>
                        <a:t>21.59%</a:t>
                      </a:r>
                      <a:endParaRPr lang="en-GB" sz="1600" b="0" i="0" u="none" strike="noStrike" dirty="0">
                        <a:solidFill>
                          <a:srgbClr val="000000"/>
                        </a:solidFill>
                        <a:effectLst/>
                        <a:latin typeface="Calibri" panose="020F0502020204030204" pitchFamily="34" charset="0"/>
                      </a:endParaRPr>
                    </a:p>
                  </a:txBody>
                  <a:tcPr marL="7534" marR="7534" marT="7534" marB="0" anchor="b"/>
                </a:tc>
                <a:extLst>
                  <a:ext uri="{0D108BD9-81ED-4DB2-BD59-A6C34878D82A}">
                    <a16:rowId xmlns:a16="http://schemas.microsoft.com/office/drawing/2014/main" val="3269388368"/>
                  </a:ext>
                </a:extLst>
              </a:tr>
            </a:tbl>
          </a:graphicData>
        </a:graphic>
      </p:graphicFrame>
      <p:sp>
        <p:nvSpPr>
          <p:cNvPr id="10" name="TextBox 9">
            <a:extLst>
              <a:ext uri="{FF2B5EF4-FFF2-40B4-BE49-F238E27FC236}">
                <a16:creationId xmlns:a16="http://schemas.microsoft.com/office/drawing/2014/main" id="{61EA51B5-BFC4-BF4C-8360-9DE80A2643A0}"/>
              </a:ext>
            </a:extLst>
          </p:cNvPr>
          <p:cNvSpPr txBox="1"/>
          <p:nvPr/>
        </p:nvSpPr>
        <p:spPr>
          <a:xfrm>
            <a:off x="5507421" y="4125263"/>
            <a:ext cx="5836340" cy="2646878"/>
          </a:xfrm>
          <a:prstGeom prst="rect">
            <a:avLst/>
          </a:prstGeom>
          <a:noFill/>
        </p:spPr>
        <p:txBody>
          <a:bodyPr wrap="square" rtlCol="0">
            <a:spAutoFit/>
          </a:bodyPr>
          <a:lstStyle/>
          <a:p>
            <a:r>
              <a:rPr lang="en-GB" sz="1600" dirty="0"/>
              <a:t>More than three-quarters of both groups strongly agree that future graduates should expect to need to learn new skills to advance their career in the future.  More than 40% believe they should expect to change career completely at least once in their lifetime</a:t>
            </a:r>
            <a:r>
              <a:rPr lang="en-GB" sz="1600" dirty="0">
                <a:solidFill>
                  <a:srgbClr val="000000"/>
                </a:solidFill>
              </a:rPr>
              <a:t>.</a:t>
            </a:r>
          </a:p>
          <a:p>
            <a:r>
              <a:rPr lang="en-GB" sz="1600" dirty="0">
                <a:solidFill>
                  <a:srgbClr val="000000"/>
                </a:solidFill>
              </a:rPr>
              <a:t>Around one-third of faculty and just over one in five professional staff strongly agree that future graduates should </a:t>
            </a:r>
            <a:r>
              <a:rPr lang="en-GB" sz="1600" dirty="0"/>
              <a:t>expect to still be working in their 70s</a:t>
            </a:r>
            <a:r>
              <a:rPr lang="en-US" sz="1600" dirty="0"/>
              <a:t>.</a:t>
            </a:r>
          </a:p>
          <a:p>
            <a:endParaRPr lang="en-US" sz="1600" dirty="0">
              <a:solidFill>
                <a:srgbClr val="000000"/>
              </a:solidFill>
            </a:endParaRPr>
          </a:p>
          <a:p>
            <a:r>
              <a:rPr lang="en-GB" sz="1100" dirty="0">
                <a:solidFill>
                  <a:srgbClr val="000000"/>
                </a:solidFill>
                <a:latin typeface="Calibri" panose="020F0502020204030204" pitchFamily="34" charset="0"/>
              </a:rPr>
              <a:t>In the question, respondents were provided with a five point </a:t>
            </a:r>
          </a:p>
          <a:p>
            <a:r>
              <a:rPr lang="en-GB" sz="1100" dirty="0">
                <a:solidFill>
                  <a:srgbClr val="000000"/>
                </a:solidFill>
                <a:latin typeface="Calibri" panose="020F0502020204030204" pitchFamily="34" charset="0"/>
              </a:rPr>
              <a:t>scale from definitely agree to definitely disagree.</a:t>
            </a:r>
          </a:p>
        </p:txBody>
      </p:sp>
      <p:pic>
        <p:nvPicPr>
          <p:cNvPr id="12" name="Picture 11" descr="CC-Logo.jpg">
            <a:hlinkClick r:id="rId2"/>
            <a:extLst>
              <a:ext uri="{FF2B5EF4-FFF2-40B4-BE49-F238E27FC236}">
                <a16:creationId xmlns:a16="http://schemas.microsoft.com/office/drawing/2014/main" id="{999A287B-3D81-CC41-892F-C6E7185539ED}"/>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418A72E6-E947-6943-B6B9-A00AEA53171C}"/>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1BAC4003-19AE-EA40-A73F-EF639614C159}"/>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066032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407C9FC5-0C1E-42A8-97E6-F940775A0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1524000" y="4218281"/>
            <a:ext cx="4265007" cy="1885199"/>
          </a:xfrm>
        </p:spPr>
        <p:txBody>
          <a:bodyPr vert="horz" lIns="91440" tIns="45720" rIns="91440" bIns="45720" rtlCol="0" anchor="t">
            <a:normAutofit/>
          </a:bodyPr>
          <a:lstStyle/>
          <a:p>
            <a:r>
              <a:rPr lang="en-US" sz="3600" kern="1200" dirty="0">
                <a:solidFill>
                  <a:schemeClr val="tx1"/>
                </a:solidFill>
                <a:latin typeface="Calibri" panose="020F0502020204030204" pitchFamily="34" charset="0"/>
                <a:cs typeface="Calibri" panose="020F0502020204030204" pitchFamily="34" charset="0"/>
              </a:rPr>
              <a:t>In the future, business schools …</a:t>
            </a:r>
          </a:p>
        </p:txBody>
      </p:sp>
      <p:sp>
        <p:nvSpPr>
          <p:cNvPr id="15" name="Oval 14">
            <a:extLst>
              <a:ext uri="{FF2B5EF4-FFF2-40B4-BE49-F238E27FC236}">
                <a16:creationId xmlns:a16="http://schemas.microsoft.com/office/drawing/2014/main" id="{9EE371B4-A1D9-4EFE-8FE1-000495831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17" y="421828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E19C174-9C7C-461E-970B-43201990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295432"/>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A1B2AAA5-5B7E-544C-B31B-6C4ED481BBEC}"/>
              </a:ext>
            </a:extLst>
          </p:cNvPr>
          <p:cNvGraphicFramePr>
            <a:graphicFrameLocks noGrp="1"/>
          </p:cNvGraphicFramePr>
          <p:nvPr>
            <p:extLst>
              <p:ext uri="{D42A27DB-BD31-4B8C-83A1-F6EECF244321}">
                <p14:modId xmlns:p14="http://schemas.microsoft.com/office/powerpoint/2010/main" val="3182587910"/>
              </p:ext>
            </p:extLst>
          </p:nvPr>
        </p:nvGraphicFramePr>
        <p:xfrm>
          <a:off x="678393" y="896433"/>
          <a:ext cx="10823799" cy="2850696"/>
        </p:xfrm>
        <a:graphic>
          <a:graphicData uri="http://schemas.openxmlformats.org/drawingml/2006/table">
            <a:tbl>
              <a:tblPr>
                <a:tableStyleId>{5C22544A-7EE6-4342-B048-85BDC9FD1C3A}</a:tableStyleId>
              </a:tblPr>
              <a:tblGrid>
                <a:gridCol w="5804303">
                  <a:extLst>
                    <a:ext uri="{9D8B030D-6E8A-4147-A177-3AD203B41FA5}">
                      <a16:colId xmlns:a16="http://schemas.microsoft.com/office/drawing/2014/main" val="3236101510"/>
                    </a:ext>
                  </a:extLst>
                </a:gridCol>
                <a:gridCol w="1274103">
                  <a:extLst>
                    <a:ext uri="{9D8B030D-6E8A-4147-A177-3AD203B41FA5}">
                      <a16:colId xmlns:a16="http://schemas.microsoft.com/office/drawing/2014/main" val="400622495"/>
                    </a:ext>
                  </a:extLst>
                </a:gridCol>
                <a:gridCol w="1063075">
                  <a:extLst>
                    <a:ext uri="{9D8B030D-6E8A-4147-A177-3AD203B41FA5}">
                      <a16:colId xmlns:a16="http://schemas.microsoft.com/office/drawing/2014/main" val="2943284330"/>
                    </a:ext>
                  </a:extLst>
                </a:gridCol>
                <a:gridCol w="1341159">
                  <a:extLst>
                    <a:ext uri="{9D8B030D-6E8A-4147-A177-3AD203B41FA5}">
                      <a16:colId xmlns:a16="http://schemas.microsoft.com/office/drawing/2014/main" val="1292466059"/>
                    </a:ext>
                  </a:extLst>
                </a:gridCol>
                <a:gridCol w="1341159">
                  <a:extLst>
                    <a:ext uri="{9D8B030D-6E8A-4147-A177-3AD203B41FA5}">
                      <a16:colId xmlns:a16="http://schemas.microsoft.com/office/drawing/2014/main" val="1321477239"/>
                    </a:ext>
                  </a:extLst>
                </a:gridCol>
              </a:tblGrid>
              <a:tr h="237558">
                <a:tc>
                  <a:txBody>
                    <a:bodyPr/>
                    <a:lstStyle/>
                    <a:p>
                      <a:pPr algn="l" fontAlgn="b"/>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ctr" fontAlgn="ctr"/>
                      <a:r>
                        <a:rPr lang="en-GB" sz="1200" u="none" strike="noStrike">
                          <a:effectLst/>
                        </a:rPr>
                        <a:t>Faculty</a:t>
                      </a:r>
                      <a:endParaRPr lang="en-GB" sz="1200" b="1" i="0" u="none" strike="noStrike">
                        <a:solidFill>
                          <a:srgbClr val="000000"/>
                        </a:solidFill>
                        <a:effectLst/>
                        <a:latin typeface="Calibri" panose="020F0502020204030204" pitchFamily="34" charset="0"/>
                      </a:endParaRPr>
                    </a:p>
                  </a:txBody>
                  <a:tcPr marL="2784" marR="2784" marT="2784" marB="0" anchor="ctr"/>
                </a:tc>
                <a:tc>
                  <a:txBody>
                    <a:bodyPr/>
                    <a:lstStyle/>
                    <a:p>
                      <a:pPr algn="ctr" fontAlgn="ctr"/>
                      <a:r>
                        <a:rPr lang="en-GB" sz="1200" u="none" strike="noStrike">
                          <a:effectLst/>
                        </a:rPr>
                        <a:t>Faculty</a:t>
                      </a:r>
                      <a:endParaRPr lang="en-GB" sz="1200" b="1" i="0" u="none" strike="noStrike">
                        <a:solidFill>
                          <a:srgbClr val="000000"/>
                        </a:solidFill>
                        <a:effectLst/>
                        <a:latin typeface="Calibri" panose="020F0502020204030204" pitchFamily="34" charset="0"/>
                      </a:endParaRPr>
                    </a:p>
                  </a:txBody>
                  <a:tcPr marL="2784" marR="2784" marT="2784" marB="0" anchor="ctr"/>
                </a:tc>
                <a:tc>
                  <a:txBody>
                    <a:bodyPr/>
                    <a:lstStyle/>
                    <a:p>
                      <a:pPr algn="ctr" fontAlgn="ctr"/>
                      <a:r>
                        <a:rPr lang="en-GB" sz="1200" u="none" strike="noStrike">
                          <a:effectLst/>
                        </a:rPr>
                        <a:t>Professional staff</a:t>
                      </a:r>
                      <a:endParaRPr lang="en-GB" sz="1200" b="1" i="0" u="none" strike="noStrike">
                        <a:solidFill>
                          <a:srgbClr val="000000"/>
                        </a:solidFill>
                        <a:effectLst/>
                        <a:latin typeface="Calibri" panose="020F0502020204030204" pitchFamily="34" charset="0"/>
                      </a:endParaRPr>
                    </a:p>
                  </a:txBody>
                  <a:tcPr marL="2784" marR="2784" marT="2784" marB="0" anchor="ctr"/>
                </a:tc>
                <a:tc>
                  <a:txBody>
                    <a:bodyPr/>
                    <a:lstStyle/>
                    <a:p>
                      <a:pPr algn="ctr" fontAlgn="ctr"/>
                      <a:r>
                        <a:rPr lang="en-GB" sz="1200" u="none" strike="noStrike">
                          <a:effectLst/>
                        </a:rPr>
                        <a:t>Professional staff</a:t>
                      </a:r>
                      <a:endParaRPr lang="en-GB" sz="1200" b="1" i="0" u="none" strike="noStrike">
                        <a:solidFill>
                          <a:srgbClr val="000000"/>
                        </a:solidFill>
                        <a:effectLst/>
                        <a:latin typeface="Calibri" panose="020F0502020204030204" pitchFamily="34" charset="0"/>
                      </a:endParaRPr>
                    </a:p>
                  </a:txBody>
                  <a:tcPr marL="2784" marR="2784" marT="2784" marB="0" anchor="ctr"/>
                </a:tc>
                <a:extLst>
                  <a:ext uri="{0D108BD9-81ED-4DB2-BD59-A6C34878D82A}">
                    <a16:rowId xmlns:a16="http://schemas.microsoft.com/office/drawing/2014/main" val="351993982"/>
                  </a:ext>
                </a:extLst>
              </a:tr>
              <a:tr h="237558">
                <a:tc>
                  <a:txBody>
                    <a:bodyPr/>
                    <a:lstStyle/>
                    <a:p>
                      <a:pPr algn="ctr" fontAlgn="ctr"/>
                      <a:endParaRPr lang="en-GB" sz="1200" b="1" i="0" u="none" strike="noStrike" dirty="0">
                        <a:solidFill>
                          <a:srgbClr val="000000"/>
                        </a:solidFill>
                        <a:effectLst/>
                        <a:latin typeface="Calibri" panose="020F0502020204030204" pitchFamily="34" charset="0"/>
                      </a:endParaRPr>
                    </a:p>
                  </a:txBody>
                  <a:tcPr marL="2784" marR="2784" marT="2784" marB="0" anchor="ctr"/>
                </a:tc>
                <a:tc>
                  <a:txBody>
                    <a:bodyPr/>
                    <a:lstStyle/>
                    <a:p>
                      <a:pPr algn="ctr" fontAlgn="ctr"/>
                      <a:r>
                        <a:rPr lang="en-GB" sz="1200" u="none" strike="noStrike">
                          <a:effectLst/>
                        </a:rPr>
                        <a:t>Definitely agree</a:t>
                      </a:r>
                      <a:endParaRPr lang="en-GB" sz="1200" b="1" i="0" u="none" strike="noStrike">
                        <a:solidFill>
                          <a:srgbClr val="000000"/>
                        </a:solidFill>
                        <a:effectLst/>
                        <a:latin typeface="Calibri" panose="020F0502020204030204" pitchFamily="34" charset="0"/>
                      </a:endParaRPr>
                    </a:p>
                  </a:txBody>
                  <a:tcPr marL="2784" marR="2784" marT="2784" marB="0" anchor="ctr"/>
                </a:tc>
                <a:tc>
                  <a:txBody>
                    <a:bodyPr/>
                    <a:lstStyle/>
                    <a:p>
                      <a:pPr algn="ctr" fontAlgn="ctr"/>
                      <a:r>
                        <a:rPr lang="en-GB" sz="1200" u="none" strike="noStrike">
                          <a:effectLst/>
                        </a:rPr>
                        <a:t>Mostly agree</a:t>
                      </a:r>
                      <a:endParaRPr lang="en-GB" sz="1200" b="1" i="0" u="none" strike="noStrike">
                        <a:solidFill>
                          <a:srgbClr val="000000"/>
                        </a:solidFill>
                        <a:effectLst/>
                        <a:latin typeface="Calibri" panose="020F0502020204030204" pitchFamily="34" charset="0"/>
                      </a:endParaRPr>
                    </a:p>
                  </a:txBody>
                  <a:tcPr marL="2784" marR="2784" marT="2784" marB="0" anchor="ctr"/>
                </a:tc>
                <a:tc>
                  <a:txBody>
                    <a:bodyPr/>
                    <a:lstStyle/>
                    <a:p>
                      <a:pPr algn="ctr" fontAlgn="ctr"/>
                      <a:r>
                        <a:rPr lang="en-GB" sz="1200" u="none" strike="noStrike">
                          <a:effectLst/>
                        </a:rPr>
                        <a:t>Definitely agree</a:t>
                      </a:r>
                      <a:endParaRPr lang="en-GB" sz="1200" b="1" i="0" u="none" strike="noStrike">
                        <a:solidFill>
                          <a:srgbClr val="000000"/>
                        </a:solidFill>
                        <a:effectLst/>
                        <a:latin typeface="Calibri" panose="020F0502020204030204" pitchFamily="34" charset="0"/>
                      </a:endParaRPr>
                    </a:p>
                  </a:txBody>
                  <a:tcPr marL="2784" marR="2784" marT="2784" marB="0" anchor="ctr"/>
                </a:tc>
                <a:tc>
                  <a:txBody>
                    <a:bodyPr/>
                    <a:lstStyle/>
                    <a:p>
                      <a:pPr algn="ctr" fontAlgn="ctr"/>
                      <a:r>
                        <a:rPr lang="en-GB" sz="1200" u="none" strike="noStrike">
                          <a:effectLst/>
                        </a:rPr>
                        <a:t>Mostly agree</a:t>
                      </a:r>
                      <a:endParaRPr lang="en-GB" sz="1200" b="1" i="0" u="none" strike="noStrike">
                        <a:solidFill>
                          <a:srgbClr val="000000"/>
                        </a:solidFill>
                        <a:effectLst/>
                        <a:latin typeface="Calibri" panose="020F0502020204030204" pitchFamily="34" charset="0"/>
                      </a:endParaRPr>
                    </a:p>
                  </a:txBody>
                  <a:tcPr marL="2784" marR="2784" marT="2784" marB="0" anchor="ctr"/>
                </a:tc>
                <a:extLst>
                  <a:ext uri="{0D108BD9-81ED-4DB2-BD59-A6C34878D82A}">
                    <a16:rowId xmlns:a16="http://schemas.microsoft.com/office/drawing/2014/main" val="1355189271"/>
                  </a:ext>
                </a:extLst>
              </a:tr>
              <a:tr h="237558">
                <a:tc>
                  <a:txBody>
                    <a:bodyPr/>
                    <a:lstStyle/>
                    <a:p>
                      <a:pPr algn="l" fontAlgn="b"/>
                      <a:r>
                        <a:rPr lang="en-GB" sz="1200" u="none" strike="noStrike" dirty="0">
                          <a:effectLst/>
                        </a:rPr>
                        <a:t>need to introduce more experiential learning</a:t>
                      </a:r>
                      <a:endParaRPr lang="en-GB" sz="1200" b="0" i="0" u="none" strike="noStrike" dirty="0">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56.97%</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29.92%</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52.87%</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42.53%</a:t>
                      </a:r>
                      <a:endParaRPr lang="en-GB" sz="1200" b="0" i="0" u="none" strike="noStrike">
                        <a:solidFill>
                          <a:srgbClr val="000000"/>
                        </a:solidFill>
                        <a:effectLst/>
                        <a:latin typeface="Calibri" panose="020F0502020204030204" pitchFamily="34" charset="0"/>
                      </a:endParaRPr>
                    </a:p>
                  </a:txBody>
                  <a:tcPr marL="2784" marR="2784" marT="2784" marB="0" anchor="b"/>
                </a:tc>
                <a:extLst>
                  <a:ext uri="{0D108BD9-81ED-4DB2-BD59-A6C34878D82A}">
                    <a16:rowId xmlns:a16="http://schemas.microsoft.com/office/drawing/2014/main" val="2019593132"/>
                  </a:ext>
                </a:extLst>
              </a:tr>
              <a:tr h="237558">
                <a:tc>
                  <a:txBody>
                    <a:bodyPr/>
                    <a:lstStyle/>
                    <a:p>
                      <a:pPr algn="l" fontAlgn="b"/>
                      <a:r>
                        <a:rPr lang="en-GB" sz="1200" u="none" strike="noStrike">
                          <a:effectLst/>
                        </a:rPr>
                        <a:t>need a broader curriculum including arts and sciences</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24.18%</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37.30%</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21.07%</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42.53%</a:t>
                      </a:r>
                      <a:endParaRPr lang="en-GB" sz="1200" b="0" i="0" u="none" strike="noStrike">
                        <a:solidFill>
                          <a:srgbClr val="000000"/>
                        </a:solidFill>
                        <a:effectLst/>
                        <a:latin typeface="Calibri" panose="020F0502020204030204" pitchFamily="34" charset="0"/>
                      </a:endParaRPr>
                    </a:p>
                  </a:txBody>
                  <a:tcPr marL="2784" marR="2784" marT="2784" marB="0" anchor="b"/>
                </a:tc>
                <a:extLst>
                  <a:ext uri="{0D108BD9-81ED-4DB2-BD59-A6C34878D82A}">
                    <a16:rowId xmlns:a16="http://schemas.microsoft.com/office/drawing/2014/main" val="1341792207"/>
                  </a:ext>
                </a:extLst>
              </a:tr>
              <a:tr h="237558">
                <a:tc>
                  <a:txBody>
                    <a:bodyPr/>
                    <a:lstStyle/>
                    <a:p>
                      <a:pPr algn="l" fontAlgn="b"/>
                      <a:r>
                        <a:rPr lang="en-GB" sz="1200" u="none" strike="noStrike">
                          <a:effectLst/>
                        </a:rPr>
                        <a:t>need to offer more flexible approaches to taking a degree</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32.38%</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40.98%</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38.31%</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43.30%</a:t>
                      </a:r>
                      <a:endParaRPr lang="en-GB" sz="1200" b="0" i="0" u="none" strike="noStrike">
                        <a:solidFill>
                          <a:srgbClr val="000000"/>
                        </a:solidFill>
                        <a:effectLst/>
                        <a:latin typeface="Calibri" panose="020F0502020204030204" pitchFamily="34" charset="0"/>
                      </a:endParaRPr>
                    </a:p>
                  </a:txBody>
                  <a:tcPr marL="2784" marR="2784" marT="2784" marB="0" anchor="b"/>
                </a:tc>
                <a:extLst>
                  <a:ext uri="{0D108BD9-81ED-4DB2-BD59-A6C34878D82A}">
                    <a16:rowId xmlns:a16="http://schemas.microsoft.com/office/drawing/2014/main" val="763412816"/>
                  </a:ext>
                </a:extLst>
              </a:tr>
              <a:tr h="237558">
                <a:tc>
                  <a:txBody>
                    <a:bodyPr/>
                    <a:lstStyle/>
                    <a:p>
                      <a:pPr algn="l" fontAlgn="b"/>
                      <a:r>
                        <a:rPr lang="en-GB" sz="1200" u="none" strike="noStrike">
                          <a:effectLst/>
                        </a:rPr>
                        <a:t>need to offer a wider range of courses to enable lifelong learning</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35.25%</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50.00%</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51.72%</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36.02%</a:t>
                      </a:r>
                      <a:endParaRPr lang="en-GB" sz="1200" b="0" i="0" u="none" strike="noStrike">
                        <a:solidFill>
                          <a:srgbClr val="000000"/>
                        </a:solidFill>
                        <a:effectLst/>
                        <a:latin typeface="Calibri" panose="020F0502020204030204" pitchFamily="34" charset="0"/>
                      </a:endParaRPr>
                    </a:p>
                  </a:txBody>
                  <a:tcPr marL="2784" marR="2784" marT="2784" marB="0" anchor="b"/>
                </a:tc>
                <a:extLst>
                  <a:ext uri="{0D108BD9-81ED-4DB2-BD59-A6C34878D82A}">
                    <a16:rowId xmlns:a16="http://schemas.microsoft.com/office/drawing/2014/main" val="2231304322"/>
                  </a:ext>
                </a:extLst>
              </a:tr>
              <a:tr h="237558">
                <a:tc>
                  <a:txBody>
                    <a:bodyPr/>
                    <a:lstStyle/>
                    <a:p>
                      <a:pPr algn="l" fontAlgn="b"/>
                      <a:r>
                        <a:rPr lang="en-GB" sz="1200" u="none" strike="noStrike" dirty="0">
                          <a:effectLst/>
                        </a:rPr>
                        <a:t>need to develop ‘soft’ skills not just technical expertise in students</a:t>
                      </a:r>
                      <a:endParaRPr lang="en-GB" sz="1200" b="0" i="0" u="none" strike="noStrike" dirty="0">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62.30%</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31.15%</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70.50%</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26.05%</a:t>
                      </a:r>
                      <a:endParaRPr lang="en-GB" sz="1200" b="0" i="0" u="none" strike="noStrike">
                        <a:solidFill>
                          <a:srgbClr val="000000"/>
                        </a:solidFill>
                        <a:effectLst/>
                        <a:latin typeface="Calibri" panose="020F0502020204030204" pitchFamily="34" charset="0"/>
                      </a:endParaRPr>
                    </a:p>
                  </a:txBody>
                  <a:tcPr marL="2784" marR="2784" marT="2784" marB="0" anchor="b"/>
                </a:tc>
                <a:extLst>
                  <a:ext uri="{0D108BD9-81ED-4DB2-BD59-A6C34878D82A}">
                    <a16:rowId xmlns:a16="http://schemas.microsoft.com/office/drawing/2014/main" val="4277750386"/>
                  </a:ext>
                </a:extLst>
              </a:tr>
              <a:tr h="237558">
                <a:tc>
                  <a:txBody>
                    <a:bodyPr/>
                    <a:lstStyle/>
                    <a:p>
                      <a:pPr algn="l" fontAlgn="b"/>
                      <a:r>
                        <a:rPr lang="en-GB" sz="1200" u="none" strike="noStrike" dirty="0">
                          <a:effectLst/>
                        </a:rPr>
                        <a:t>will have to evolve to meet the rapidly changing skills required by employers</a:t>
                      </a:r>
                      <a:endParaRPr lang="en-GB" sz="1200" b="0" i="0" u="none" strike="noStrike" dirty="0">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57.38%</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29.10%</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64.75%</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31.03%</a:t>
                      </a:r>
                      <a:endParaRPr lang="en-GB" sz="1200" b="0" i="0" u="none" strike="noStrike">
                        <a:solidFill>
                          <a:srgbClr val="000000"/>
                        </a:solidFill>
                        <a:effectLst/>
                        <a:latin typeface="Calibri" panose="020F0502020204030204" pitchFamily="34" charset="0"/>
                      </a:endParaRPr>
                    </a:p>
                  </a:txBody>
                  <a:tcPr marL="2784" marR="2784" marT="2784" marB="0" anchor="b"/>
                </a:tc>
                <a:extLst>
                  <a:ext uri="{0D108BD9-81ED-4DB2-BD59-A6C34878D82A}">
                    <a16:rowId xmlns:a16="http://schemas.microsoft.com/office/drawing/2014/main" val="2026822096"/>
                  </a:ext>
                </a:extLst>
              </a:tr>
              <a:tr h="237558">
                <a:tc>
                  <a:txBody>
                    <a:bodyPr/>
                    <a:lstStyle/>
                    <a:p>
                      <a:pPr algn="l" fontAlgn="b"/>
                      <a:r>
                        <a:rPr lang="en-GB" sz="1200" u="none" strike="noStrike">
                          <a:effectLst/>
                        </a:rPr>
                        <a:t>will need to grow their transnational and international education offer</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29.10%</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47.95%</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36.78%</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41.76%</a:t>
                      </a:r>
                      <a:endParaRPr lang="en-GB" sz="1200" b="0" i="0" u="none" strike="noStrike">
                        <a:solidFill>
                          <a:srgbClr val="000000"/>
                        </a:solidFill>
                        <a:effectLst/>
                        <a:latin typeface="Calibri" panose="020F0502020204030204" pitchFamily="34" charset="0"/>
                      </a:endParaRPr>
                    </a:p>
                  </a:txBody>
                  <a:tcPr marL="2784" marR="2784" marT="2784" marB="0" anchor="b"/>
                </a:tc>
                <a:extLst>
                  <a:ext uri="{0D108BD9-81ED-4DB2-BD59-A6C34878D82A}">
                    <a16:rowId xmlns:a16="http://schemas.microsoft.com/office/drawing/2014/main" val="1441655960"/>
                  </a:ext>
                </a:extLst>
              </a:tr>
              <a:tr h="237558">
                <a:tc>
                  <a:txBody>
                    <a:bodyPr/>
                    <a:lstStyle/>
                    <a:p>
                      <a:pPr algn="l" fontAlgn="b"/>
                      <a:r>
                        <a:rPr lang="en-GB" sz="1200" u="none" strike="noStrike">
                          <a:effectLst/>
                        </a:rPr>
                        <a:t>will consider abandoning research and become teaching only institutions</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3.69%</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6.56%</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3.45%</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8.81%</a:t>
                      </a:r>
                      <a:endParaRPr lang="en-GB" sz="1200" b="0" i="0" u="none" strike="noStrike">
                        <a:solidFill>
                          <a:srgbClr val="000000"/>
                        </a:solidFill>
                        <a:effectLst/>
                        <a:latin typeface="Calibri" panose="020F0502020204030204" pitchFamily="34" charset="0"/>
                      </a:endParaRPr>
                    </a:p>
                  </a:txBody>
                  <a:tcPr marL="2784" marR="2784" marT="2784" marB="0" anchor="b"/>
                </a:tc>
                <a:extLst>
                  <a:ext uri="{0D108BD9-81ED-4DB2-BD59-A6C34878D82A}">
                    <a16:rowId xmlns:a16="http://schemas.microsoft.com/office/drawing/2014/main" val="1096465042"/>
                  </a:ext>
                </a:extLst>
              </a:tr>
              <a:tr h="237558">
                <a:tc>
                  <a:txBody>
                    <a:bodyPr/>
                    <a:lstStyle/>
                    <a:p>
                      <a:pPr algn="l" fontAlgn="b"/>
                      <a:r>
                        <a:rPr lang="en-GB" sz="1200" u="none" strike="noStrike">
                          <a:effectLst/>
                        </a:rPr>
                        <a:t>will increasingly close their full-time MBA degree</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6.97%</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22.54%</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6.90%</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25.29%</a:t>
                      </a:r>
                      <a:endParaRPr lang="en-GB" sz="1200" b="0" i="0" u="none" strike="noStrike">
                        <a:solidFill>
                          <a:srgbClr val="000000"/>
                        </a:solidFill>
                        <a:effectLst/>
                        <a:latin typeface="Calibri" panose="020F0502020204030204" pitchFamily="34" charset="0"/>
                      </a:endParaRPr>
                    </a:p>
                  </a:txBody>
                  <a:tcPr marL="2784" marR="2784" marT="2784" marB="0" anchor="b"/>
                </a:tc>
                <a:extLst>
                  <a:ext uri="{0D108BD9-81ED-4DB2-BD59-A6C34878D82A}">
                    <a16:rowId xmlns:a16="http://schemas.microsoft.com/office/drawing/2014/main" val="1150243271"/>
                  </a:ext>
                </a:extLst>
              </a:tr>
              <a:tr h="237558">
                <a:tc>
                  <a:txBody>
                    <a:bodyPr/>
                    <a:lstStyle/>
                    <a:p>
                      <a:pPr algn="l" fontAlgn="b"/>
                      <a:r>
                        <a:rPr lang="en-GB" sz="1200" u="none" strike="noStrike">
                          <a:effectLst/>
                        </a:rPr>
                        <a:t>will face increasing competition leading some to merge or close completely</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26.23%</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38.11%</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a:effectLst/>
                        </a:rPr>
                        <a:t>19.54%</a:t>
                      </a:r>
                      <a:endParaRPr lang="en-GB" sz="1200" b="0" i="0" u="none" strike="noStrike">
                        <a:solidFill>
                          <a:srgbClr val="000000"/>
                        </a:solidFill>
                        <a:effectLst/>
                        <a:latin typeface="Calibri" panose="020F0502020204030204" pitchFamily="34" charset="0"/>
                      </a:endParaRPr>
                    </a:p>
                  </a:txBody>
                  <a:tcPr marL="2784" marR="2784" marT="2784" marB="0" anchor="b"/>
                </a:tc>
                <a:tc>
                  <a:txBody>
                    <a:bodyPr/>
                    <a:lstStyle/>
                    <a:p>
                      <a:pPr algn="r" fontAlgn="b"/>
                      <a:r>
                        <a:rPr lang="en-GB" sz="1200" u="none" strike="noStrike" dirty="0">
                          <a:effectLst/>
                        </a:rPr>
                        <a:t>45.59%</a:t>
                      </a:r>
                      <a:endParaRPr lang="en-GB" sz="1200" b="0" i="0" u="none" strike="noStrike" dirty="0">
                        <a:solidFill>
                          <a:srgbClr val="000000"/>
                        </a:solidFill>
                        <a:effectLst/>
                        <a:latin typeface="Calibri" panose="020F0502020204030204" pitchFamily="34" charset="0"/>
                      </a:endParaRPr>
                    </a:p>
                  </a:txBody>
                  <a:tcPr marL="2784" marR="2784" marT="2784" marB="0" anchor="b"/>
                </a:tc>
                <a:extLst>
                  <a:ext uri="{0D108BD9-81ED-4DB2-BD59-A6C34878D82A}">
                    <a16:rowId xmlns:a16="http://schemas.microsoft.com/office/drawing/2014/main" val="1627074850"/>
                  </a:ext>
                </a:extLst>
              </a:tr>
            </a:tbl>
          </a:graphicData>
        </a:graphic>
      </p:graphicFrame>
      <p:sp>
        <p:nvSpPr>
          <p:cNvPr id="10" name="TextBox 9">
            <a:extLst>
              <a:ext uri="{FF2B5EF4-FFF2-40B4-BE49-F238E27FC236}">
                <a16:creationId xmlns:a16="http://schemas.microsoft.com/office/drawing/2014/main" id="{C6C9A2E1-54AF-9046-A6F9-EFCAB6E60712}"/>
              </a:ext>
            </a:extLst>
          </p:cNvPr>
          <p:cNvSpPr txBox="1"/>
          <p:nvPr/>
        </p:nvSpPr>
        <p:spPr>
          <a:xfrm>
            <a:off x="6163142" y="4165564"/>
            <a:ext cx="5049687" cy="2569934"/>
          </a:xfrm>
          <a:prstGeom prst="rect">
            <a:avLst/>
          </a:prstGeom>
          <a:noFill/>
        </p:spPr>
        <p:txBody>
          <a:bodyPr wrap="square" rtlCol="0">
            <a:spAutoFit/>
          </a:bodyPr>
          <a:lstStyle/>
          <a:p>
            <a:r>
              <a:rPr lang="en-GB" sz="1600" dirty="0"/>
              <a:t>For both faculty and professional staff, the top three issues for business schools in the future are the need to develop ‘soft’ skills not just technical expertise in students</a:t>
            </a:r>
            <a:r>
              <a:rPr lang="en-US" sz="1600" dirty="0"/>
              <a:t>, </a:t>
            </a:r>
            <a:r>
              <a:rPr lang="en-GB" sz="1600" dirty="0"/>
              <a:t>to evolve to meet the rapidly changing skills required by employers and the need to introduce more experiential learning</a:t>
            </a:r>
            <a:r>
              <a:rPr lang="en-GB" sz="1600" dirty="0">
                <a:solidFill>
                  <a:srgbClr val="000000"/>
                </a:solidFill>
                <a:latin typeface="Calibri" panose="020F0502020204030204" pitchFamily="34" charset="0"/>
              </a:rPr>
              <a:t>.</a:t>
            </a:r>
          </a:p>
          <a:p>
            <a:endParaRPr lang="en-GB" sz="1600" dirty="0">
              <a:solidFill>
                <a:srgbClr val="000000"/>
              </a:solidFill>
              <a:latin typeface="Calibri" panose="020F0502020204030204" pitchFamily="34" charset="0"/>
            </a:endParaRPr>
          </a:p>
          <a:p>
            <a:endParaRPr lang="en-GB" sz="1600" dirty="0">
              <a:solidFill>
                <a:srgbClr val="000000"/>
              </a:solidFill>
              <a:latin typeface="Calibri" panose="020F0502020204030204" pitchFamily="34" charset="0"/>
            </a:endParaRPr>
          </a:p>
          <a:p>
            <a:r>
              <a:rPr lang="en-GB" sz="1100" dirty="0">
                <a:solidFill>
                  <a:srgbClr val="000000"/>
                </a:solidFill>
                <a:latin typeface="Calibri" panose="020F0502020204030204" pitchFamily="34" charset="0"/>
              </a:rPr>
              <a:t>In the question, respondents were provided </a:t>
            </a:r>
          </a:p>
          <a:p>
            <a:r>
              <a:rPr lang="en-GB" sz="1100" dirty="0">
                <a:solidFill>
                  <a:srgbClr val="000000"/>
                </a:solidFill>
                <a:latin typeface="Calibri" panose="020F0502020204030204" pitchFamily="34" charset="0"/>
              </a:rPr>
              <a:t>with a five point scale from definitely agree to </a:t>
            </a:r>
          </a:p>
          <a:p>
            <a:r>
              <a:rPr lang="en-GB" sz="1100" dirty="0">
                <a:solidFill>
                  <a:srgbClr val="000000"/>
                </a:solidFill>
                <a:latin typeface="Calibri" panose="020F0502020204030204" pitchFamily="34" charset="0"/>
              </a:rPr>
              <a:t>definitely disagree.</a:t>
            </a:r>
          </a:p>
        </p:txBody>
      </p:sp>
      <p:pic>
        <p:nvPicPr>
          <p:cNvPr id="12" name="Picture 11" descr="CC-Logo.jpg">
            <a:hlinkClick r:id="rId2"/>
            <a:extLst>
              <a:ext uri="{FF2B5EF4-FFF2-40B4-BE49-F238E27FC236}">
                <a16:creationId xmlns:a16="http://schemas.microsoft.com/office/drawing/2014/main" id="{9FF77BFF-DBEE-6A44-9011-0E0CAA00B250}"/>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10D79304-8F74-064B-A924-4CBFFB11D454}"/>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054BA0B1-6CBB-6C4D-A9B1-95059FF9325F}"/>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337500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D833C0C-076C-43CA-8F7C-05A2ACF9B23B}"/>
              </a:ext>
            </a:extLst>
          </p:cNvPr>
          <p:cNvPicPr>
            <a:picLocks noChangeAspect="1"/>
          </p:cNvPicPr>
          <p:nvPr/>
        </p:nvPicPr>
        <p:blipFill rotWithShape="1">
          <a:blip r:embed="rId2"/>
          <a:srcRect t="9807" r="-1" b="11775"/>
          <a:stretch/>
        </p:blipFill>
        <p:spPr>
          <a:xfrm>
            <a:off x="20" y="10"/>
            <a:ext cx="12188932" cy="6857990"/>
          </a:xfrm>
          <a:prstGeom prst="rect">
            <a:avLst/>
          </a:prstGeom>
        </p:spPr>
      </p:pic>
      <p:sp>
        <p:nvSpPr>
          <p:cNvPr id="15" name="Rectangle 14">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E4CA03-CFCD-B946-A7CB-92B51A1DE484}"/>
              </a:ext>
            </a:extLst>
          </p:cNvPr>
          <p:cNvSpPr>
            <a:spLocks noGrp="1"/>
          </p:cNvSpPr>
          <p:nvPr>
            <p:ph type="title"/>
          </p:nvPr>
        </p:nvSpPr>
        <p:spPr>
          <a:xfrm>
            <a:off x="6095999" y="3834174"/>
            <a:ext cx="5257800" cy="1701570"/>
          </a:xfrm>
        </p:spPr>
        <p:txBody>
          <a:bodyPr vert="horz" lIns="91440" tIns="45720" rIns="91440" bIns="45720" rtlCol="0" anchor="b">
            <a:normAutofit/>
          </a:bodyPr>
          <a:lstStyle/>
          <a:p>
            <a:r>
              <a:rPr lang="en-US" sz="4400" kern="1200">
                <a:solidFill>
                  <a:schemeClr val="tx1"/>
                </a:solidFill>
                <a:latin typeface="+mj-lt"/>
                <a:ea typeface="+mj-ea"/>
                <a:cs typeface="+mj-cs"/>
              </a:rPr>
              <a:t>The total sample</a:t>
            </a:r>
          </a:p>
        </p:txBody>
      </p:sp>
      <p:sp>
        <p:nvSpPr>
          <p:cNvPr id="3" name="Text Placeholder 2">
            <a:extLst>
              <a:ext uri="{FF2B5EF4-FFF2-40B4-BE49-F238E27FC236}">
                <a16:creationId xmlns:a16="http://schemas.microsoft.com/office/drawing/2014/main" id="{E858CF25-BD91-0241-8C75-3280661475C6}"/>
              </a:ext>
            </a:extLst>
          </p:cNvPr>
          <p:cNvSpPr>
            <a:spLocks noGrp="1"/>
          </p:cNvSpPr>
          <p:nvPr>
            <p:ph type="body" idx="1"/>
          </p:nvPr>
        </p:nvSpPr>
        <p:spPr>
          <a:xfrm>
            <a:off x="6096000" y="5592499"/>
            <a:ext cx="5147960" cy="646785"/>
          </a:xfrm>
        </p:spPr>
        <p:txBody>
          <a:bodyPr vert="horz" lIns="91440" tIns="45720" rIns="91440" bIns="45720" rtlCol="0">
            <a:normAutofit/>
          </a:bodyPr>
          <a:lstStyle/>
          <a:p>
            <a:r>
              <a:rPr lang="en-US" sz="2000" kern="1200">
                <a:solidFill>
                  <a:schemeClr val="tx1"/>
                </a:solidFill>
                <a:latin typeface="+mn-lt"/>
                <a:ea typeface="+mn-ea"/>
                <a:cs typeface="+mn-cs"/>
              </a:rPr>
              <a:t>Data from students, business school staff and employers</a:t>
            </a:r>
          </a:p>
        </p:txBody>
      </p:sp>
    </p:spTree>
    <p:extLst>
      <p:ext uri="{BB962C8B-B14F-4D97-AF65-F5344CB8AC3E}">
        <p14:creationId xmlns:p14="http://schemas.microsoft.com/office/powerpoint/2010/main" val="3900843445"/>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407C9FC5-0C1E-42A8-97E6-F940775A0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1524000" y="4218282"/>
            <a:ext cx="4265007" cy="1185796"/>
          </a:xfrm>
        </p:spPr>
        <p:txBody>
          <a:bodyPr vert="horz" lIns="91440" tIns="45720" rIns="91440" bIns="45720" rtlCol="0" anchor="ctr">
            <a:normAutofit/>
          </a:bodyPr>
          <a:lstStyle/>
          <a:p>
            <a:r>
              <a:rPr lang="en-US" sz="3600" kern="1200" dirty="0">
                <a:solidFill>
                  <a:schemeClr val="tx1"/>
                </a:solidFill>
                <a:latin typeface="Calibri" panose="020F0502020204030204" pitchFamily="34" charset="0"/>
                <a:cs typeface="Calibri" panose="020F0502020204030204" pitchFamily="34" charset="0"/>
              </a:rPr>
              <a:t>In the future, business schools …</a:t>
            </a:r>
          </a:p>
        </p:txBody>
      </p:sp>
      <p:sp>
        <p:nvSpPr>
          <p:cNvPr id="14" name="Oval 13">
            <a:extLst>
              <a:ext uri="{FF2B5EF4-FFF2-40B4-BE49-F238E27FC236}">
                <a16:creationId xmlns:a16="http://schemas.microsoft.com/office/drawing/2014/main" id="{9EE371B4-A1D9-4EFE-8FE1-000495831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17" y="421828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E19C174-9C7C-461E-970B-43201990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295432"/>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1041696A-9634-7E4B-B7F2-21AD7728D8BC}"/>
              </a:ext>
            </a:extLst>
          </p:cNvPr>
          <p:cNvGraphicFramePr>
            <a:graphicFrameLocks noGrp="1"/>
          </p:cNvGraphicFramePr>
          <p:nvPr>
            <p:extLst>
              <p:ext uri="{D42A27DB-BD31-4B8C-83A1-F6EECF244321}">
                <p14:modId xmlns:p14="http://schemas.microsoft.com/office/powerpoint/2010/main" val="3333676946"/>
              </p:ext>
            </p:extLst>
          </p:nvPr>
        </p:nvGraphicFramePr>
        <p:xfrm>
          <a:off x="1210612" y="678145"/>
          <a:ext cx="9759360" cy="3287268"/>
        </p:xfrm>
        <a:graphic>
          <a:graphicData uri="http://schemas.openxmlformats.org/drawingml/2006/table">
            <a:tbl>
              <a:tblPr>
                <a:tableStyleId>{5C22544A-7EE6-4342-B048-85BDC9FD1C3A}</a:tableStyleId>
              </a:tblPr>
              <a:tblGrid>
                <a:gridCol w="5317234">
                  <a:extLst>
                    <a:ext uri="{9D8B030D-6E8A-4147-A177-3AD203B41FA5}">
                      <a16:colId xmlns:a16="http://schemas.microsoft.com/office/drawing/2014/main" val="745129093"/>
                    </a:ext>
                  </a:extLst>
                </a:gridCol>
                <a:gridCol w="1002925">
                  <a:extLst>
                    <a:ext uri="{9D8B030D-6E8A-4147-A177-3AD203B41FA5}">
                      <a16:colId xmlns:a16="http://schemas.microsoft.com/office/drawing/2014/main" val="2888546159"/>
                    </a:ext>
                  </a:extLst>
                </a:gridCol>
                <a:gridCol w="844349">
                  <a:extLst>
                    <a:ext uri="{9D8B030D-6E8A-4147-A177-3AD203B41FA5}">
                      <a16:colId xmlns:a16="http://schemas.microsoft.com/office/drawing/2014/main" val="376789872"/>
                    </a:ext>
                  </a:extLst>
                </a:gridCol>
                <a:gridCol w="1279806">
                  <a:extLst>
                    <a:ext uri="{9D8B030D-6E8A-4147-A177-3AD203B41FA5}">
                      <a16:colId xmlns:a16="http://schemas.microsoft.com/office/drawing/2014/main" val="183406823"/>
                    </a:ext>
                  </a:extLst>
                </a:gridCol>
                <a:gridCol w="1315046">
                  <a:extLst>
                    <a:ext uri="{9D8B030D-6E8A-4147-A177-3AD203B41FA5}">
                      <a16:colId xmlns:a16="http://schemas.microsoft.com/office/drawing/2014/main" val="1050776445"/>
                    </a:ext>
                  </a:extLst>
                </a:gridCol>
              </a:tblGrid>
              <a:tr h="547878">
                <a:tc>
                  <a:txBody>
                    <a:bodyPr/>
                    <a:lstStyle/>
                    <a:p>
                      <a:pPr algn="l" fontAlgn="b"/>
                      <a:endParaRPr lang="en-GB" sz="1600" b="0" i="0" u="none" strike="noStrike">
                        <a:solidFill>
                          <a:srgbClr val="000000"/>
                        </a:solidFill>
                        <a:effectLst/>
                        <a:latin typeface="Calibri" panose="020F0502020204030204" pitchFamily="34" charset="0"/>
                      </a:endParaRPr>
                    </a:p>
                  </a:txBody>
                  <a:tcPr marL="6601" marR="6601" marT="6601" marB="0" anchor="b"/>
                </a:tc>
                <a:tc>
                  <a:txBody>
                    <a:bodyPr/>
                    <a:lstStyle/>
                    <a:p>
                      <a:pPr algn="ctr" fontAlgn="ctr"/>
                      <a:r>
                        <a:rPr lang="en-GB" sz="1600" u="none" strike="noStrike">
                          <a:effectLst/>
                        </a:rPr>
                        <a:t>Faculty</a:t>
                      </a:r>
                      <a:endParaRPr lang="en-GB" sz="1600" b="1" i="0" u="none" strike="noStrike">
                        <a:solidFill>
                          <a:srgbClr val="000000"/>
                        </a:solidFill>
                        <a:effectLst/>
                        <a:latin typeface="Calibri" panose="020F0502020204030204" pitchFamily="34" charset="0"/>
                      </a:endParaRPr>
                    </a:p>
                  </a:txBody>
                  <a:tcPr marL="6601" marR="6601" marT="6601" marB="0" anchor="ctr"/>
                </a:tc>
                <a:tc>
                  <a:txBody>
                    <a:bodyPr/>
                    <a:lstStyle/>
                    <a:p>
                      <a:pPr algn="ctr" fontAlgn="ctr"/>
                      <a:r>
                        <a:rPr lang="en-GB" sz="1600" u="none" strike="noStrike">
                          <a:effectLst/>
                        </a:rPr>
                        <a:t>Faculty</a:t>
                      </a:r>
                      <a:endParaRPr lang="en-GB" sz="1600" b="1" i="0" u="none" strike="noStrike">
                        <a:solidFill>
                          <a:srgbClr val="000000"/>
                        </a:solidFill>
                        <a:effectLst/>
                        <a:latin typeface="Calibri" panose="020F0502020204030204" pitchFamily="34" charset="0"/>
                      </a:endParaRPr>
                    </a:p>
                  </a:txBody>
                  <a:tcPr marL="6601" marR="6601" marT="6601" marB="0" anchor="ctr"/>
                </a:tc>
                <a:tc>
                  <a:txBody>
                    <a:bodyPr/>
                    <a:lstStyle/>
                    <a:p>
                      <a:pPr algn="ctr" fontAlgn="ctr"/>
                      <a:r>
                        <a:rPr lang="en-GB" sz="1600" u="none" strike="noStrike">
                          <a:effectLst/>
                        </a:rPr>
                        <a:t>Professional staff</a:t>
                      </a:r>
                      <a:endParaRPr lang="en-GB" sz="1600" b="1" i="0" u="none" strike="noStrike">
                        <a:solidFill>
                          <a:srgbClr val="000000"/>
                        </a:solidFill>
                        <a:effectLst/>
                        <a:latin typeface="Calibri" panose="020F0502020204030204" pitchFamily="34" charset="0"/>
                      </a:endParaRPr>
                    </a:p>
                  </a:txBody>
                  <a:tcPr marL="6601" marR="6601" marT="6601" marB="0" anchor="ctr"/>
                </a:tc>
                <a:tc>
                  <a:txBody>
                    <a:bodyPr/>
                    <a:lstStyle/>
                    <a:p>
                      <a:pPr algn="ctr" fontAlgn="ctr"/>
                      <a:r>
                        <a:rPr lang="en-GB" sz="1600" u="none" strike="noStrike">
                          <a:effectLst/>
                        </a:rPr>
                        <a:t>Professional staff</a:t>
                      </a:r>
                      <a:endParaRPr lang="en-GB" sz="1600" b="1" i="0" u="none" strike="noStrike">
                        <a:solidFill>
                          <a:srgbClr val="000000"/>
                        </a:solidFill>
                        <a:effectLst/>
                        <a:latin typeface="Calibri" panose="020F0502020204030204" pitchFamily="34" charset="0"/>
                      </a:endParaRPr>
                    </a:p>
                  </a:txBody>
                  <a:tcPr marL="6601" marR="6601" marT="6601" marB="0" anchor="ctr"/>
                </a:tc>
                <a:extLst>
                  <a:ext uri="{0D108BD9-81ED-4DB2-BD59-A6C34878D82A}">
                    <a16:rowId xmlns:a16="http://schemas.microsoft.com/office/drawing/2014/main" val="363018239"/>
                  </a:ext>
                </a:extLst>
              </a:tr>
              <a:tr h="547878">
                <a:tc>
                  <a:txBody>
                    <a:bodyPr/>
                    <a:lstStyle/>
                    <a:p>
                      <a:pPr algn="ctr" fontAlgn="ctr"/>
                      <a:endParaRPr lang="en-GB" sz="1600" b="1" i="0" u="none" strike="noStrike" dirty="0">
                        <a:solidFill>
                          <a:srgbClr val="000000"/>
                        </a:solidFill>
                        <a:effectLst/>
                        <a:latin typeface="Calibri" panose="020F0502020204030204" pitchFamily="34" charset="0"/>
                      </a:endParaRPr>
                    </a:p>
                  </a:txBody>
                  <a:tcPr marL="6601" marR="6601" marT="6601" marB="0" anchor="ctr"/>
                </a:tc>
                <a:tc>
                  <a:txBody>
                    <a:bodyPr/>
                    <a:lstStyle/>
                    <a:p>
                      <a:pPr algn="ctr" fontAlgn="ctr"/>
                      <a:r>
                        <a:rPr lang="en-GB" sz="1600" u="none" strike="noStrike">
                          <a:effectLst/>
                        </a:rPr>
                        <a:t>Definitely agree</a:t>
                      </a:r>
                      <a:endParaRPr lang="en-GB" sz="1600" b="1" i="0" u="none" strike="noStrike">
                        <a:solidFill>
                          <a:srgbClr val="000000"/>
                        </a:solidFill>
                        <a:effectLst/>
                        <a:latin typeface="Calibri" panose="020F0502020204030204" pitchFamily="34" charset="0"/>
                      </a:endParaRPr>
                    </a:p>
                  </a:txBody>
                  <a:tcPr marL="6601" marR="6601" marT="6601" marB="0" anchor="ctr"/>
                </a:tc>
                <a:tc>
                  <a:txBody>
                    <a:bodyPr/>
                    <a:lstStyle/>
                    <a:p>
                      <a:pPr algn="ctr" fontAlgn="ctr"/>
                      <a:r>
                        <a:rPr lang="en-GB" sz="1600" u="none" strike="noStrike">
                          <a:effectLst/>
                        </a:rPr>
                        <a:t>Mostly agree</a:t>
                      </a:r>
                      <a:endParaRPr lang="en-GB" sz="1600" b="1" i="0" u="none" strike="noStrike">
                        <a:solidFill>
                          <a:srgbClr val="000000"/>
                        </a:solidFill>
                        <a:effectLst/>
                        <a:latin typeface="Calibri" panose="020F0502020204030204" pitchFamily="34" charset="0"/>
                      </a:endParaRPr>
                    </a:p>
                  </a:txBody>
                  <a:tcPr marL="6601" marR="6601" marT="6601" marB="0" anchor="ctr"/>
                </a:tc>
                <a:tc>
                  <a:txBody>
                    <a:bodyPr/>
                    <a:lstStyle/>
                    <a:p>
                      <a:pPr algn="ctr" fontAlgn="ctr"/>
                      <a:r>
                        <a:rPr lang="en-GB" sz="1600" u="none" strike="noStrike">
                          <a:effectLst/>
                        </a:rPr>
                        <a:t>Definitely agree</a:t>
                      </a:r>
                      <a:endParaRPr lang="en-GB" sz="1600" b="1" i="0" u="none" strike="noStrike">
                        <a:solidFill>
                          <a:srgbClr val="000000"/>
                        </a:solidFill>
                        <a:effectLst/>
                        <a:latin typeface="Calibri" panose="020F0502020204030204" pitchFamily="34" charset="0"/>
                      </a:endParaRPr>
                    </a:p>
                  </a:txBody>
                  <a:tcPr marL="6601" marR="6601" marT="6601" marB="0" anchor="ctr"/>
                </a:tc>
                <a:tc>
                  <a:txBody>
                    <a:bodyPr/>
                    <a:lstStyle/>
                    <a:p>
                      <a:pPr algn="ctr" fontAlgn="ctr"/>
                      <a:r>
                        <a:rPr lang="en-GB" sz="1600" u="none" strike="noStrike">
                          <a:effectLst/>
                        </a:rPr>
                        <a:t>Mostly agree</a:t>
                      </a:r>
                      <a:endParaRPr lang="en-GB" sz="1600" b="1" i="0" u="none" strike="noStrike">
                        <a:solidFill>
                          <a:srgbClr val="000000"/>
                        </a:solidFill>
                        <a:effectLst/>
                        <a:latin typeface="Calibri" panose="020F0502020204030204" pitchFamily="34" charset="0"/>
                      </a:endParaRPr>
                    </a:p>
                  </a:txBody>
                  <a:tcPr marL="6601" marR="6601" marT="6601" marB="0" anchor="ctr"/>
                </a:tc>
                <a:extLst>
                  <a:ext uri="{0D108BD9-81ED-4DB2-BD59-A6C34878D82A}">
                    <a16:rowId xmlns:a16="http://schemas.microsoft.com/office/drawing/2014/main" val="4117170527"/>
                  </a:ext>
                </a:extLst>
              </a:tr>
              <a:tr h="547878">
                <a:tc>
                  <a:txBody>
                    <a:bodyPr/>
                    <a:lstStyle/>
                    <a:p>
                      <a:pPr algn="l" fontAlgn="b"/>
                      <a:r>
                        <a:rPr lang="en-GB" sz="1600" u="none" strike="noStrike" dirty="0">
                          <a:effectLst/>
                        </a:rPr>
                        <a:t>need to produce more relevant and practice-oriented research</a:t>
                      </a:r>
                      <a:endParaRPr lang="en-GB" sz="1600" b="0" i="0" u="none" strike="noStrike" dirty="0">
                        <a:solidFill>
                          <a:srgbClr val="000000"/>
                        </a:solidFill>
                        <a:effectLst/>
                        <a:latin typeface="Calibri" panose="020F0502020204030204" pitchFamily="34" charset="0"/>
                      </a:endParaRPr>
                    </a:p>
                  </a:txBody>
                  <a:tcPr marL="6601" marR="6601" marT="6601" marB="0" anchor="b"/>
                </a:tc>
                <a:tc>
                  <a:txBody>
                    <a:bodyPr/>
                    <a:lstStyle/>
                    <a:p>
                      <a:pPr algn="r" fontAlgn="b"/>
                      <a:r>
                        <a:rPr lang="en-GB" sz="1600" u="none" strike="noStrike">
                          <a:effectLst/>
                        </a:rPr>
                        <a:t>52.26%</a:t>
                      </a:r>
                      <a:endParaRPr lang="en-GB" sz="1600" b="0" i="0" u="none" strike="noStrike">
                        <a:solidFill>
                          <a:srgbClr val="000000"/>
                        </a:solidFill>
                        <a:effectLst/>
                        <a:latin typeface="Calibri" panose="020F0502020204030204" pitchFamily="34" charset="0"/>
                      </a:endParaRPr>
                    </a:p>
                  </a:txBody>
                  <a:tcPr marL="6601" marR="6601" marT="6601" marB="0" anchor="b"/>
                </a:tc>
                <a:tc>
                  <a:txBody>
                    <a:bodyPr/>
                    <a:lstStyle/>
                    <a:p>
                      <a:pPr algn="r" fontAlgn="b"/>
                      <a:r>
                        <a:rPr lang="en-GB" sz="1600" u="none" strike="noStrike">
                          <a:effectLst/>
                        </a:rPr>
                        <a:t>35.39%</a:t>
                      </a:r>
                      <a:endParaRPr lang="en-GB" sz="1600" b="0" i="0" u="none" strike="noStrike">
                        <a:solidFill>
                          <a:srgbClr val="000000"/>
                        </a:solidFill>
                        <a:effectLst/>
                        <a:latin typeface="Calibri" panose="020F0502020204030204" pitchFamily="34" charset="0"/>
                      </a:endParaRPr>
                    </a:p>
                  </a:txBody>
                  <a:tcPr marL="6601" marR="6601" marT="6601" marB="0" anchor="b"/>
                </a:tc>
                <a:tc>
                  <a:txBody>
                    <a:bodyPr/>
                    <a:lstStyle/>
                    <a:p>
                      <a:pPr algn="r" fontAlgn="b"/>
                      <a:r>
                        <a:rPr lang="en-GB" sz="1600" u="none" strike="noStrike">
                          <a:effectLst/>
                        </a:rPr>
                        <a:t>44.02%</a:t>
                      </a:r>
                      <a:endParaRPr lang="en-GB" sz="1600" b="0" i="0" u="none" strike="noStrike">
                        <a:solidFill>
                          <a:srgbClr val="000000"/>
                        </a:solidFill>
                        <a:effectLst/>
                        <a:latin typeface="Calibri" panose="020F0502020204030204" pitchFamily="34" charset="0"/>
                      </a:endParaRPr>
                    </a:p>
                  </a:txBody>
                  <a:tcPr marL="6601" marR="6601" marT="6601" marB="0" anchor="b"/>
                </a:tc>
                <a:tc>
                  <a:txBody>
                    <a:bodyPr/>
                    <a:lstStyle/>
                    <a:p>
                      <a:pPr algn="r" fontAlgn="b"/>
                      <a:r>
                        <a:rPr lang="en-GB" sz="1600" u="none" strike="noStrike">
                          <a:effectLst/>
                        </a:rPr>
                        <a:t>40.93%</a:t>
                      </a:r>
                      <a:endParaRPr lang="en-GB" sz="1600" b="0" i="0" u="none" strike="noStrike">
                        <a:solidFill>
                          <a:srgbClr val="000000"/>
                        </a:solidFill>
                        <a:effectLst/>
                        <a:latin typeface="Calibri" panose="020F0502020204030204" pitchFamily="34" charset="0"/>
                      </a:endParaRPr>
                    </a:p>
                  </a:txBody>
                  <a:tcPr marL="6601" marR="6601" marT="6601" marB="0" anchor="b"/>
                </a:tc>
                <a:extLst>
                  <a:ext uri="{0D108BD9-81ED-4DB2-BD59-A6C34878D82A}">
                    <a16:rowId xmlns:a16="http://schemas.microsoft.com/office/drawing/2014/main" val="3304637715"/>
                  </a:ext>
                </a:extLst>
              </a:tr>
              <a:tr h="547878">
                <a:tc>
                  <a:txBody>
                    <a:bodyPr/>
                    <a:lstStyle/>
                    <a:p>
                      <a:pPr algn="l" fontAlgn="b"/>
                      <a:r>
                        <a:rPr lang="en-GB" sz="1600" u="none" strike="noStrike" dirty="0">
                          <a:effectLst/>
                        </a:rPr>
                        <a:t>need to work more with other faculties to produce relevant inter-disciplinary research</a:t>
                      </a:r>
                      <a:endParaRPr lang="en-GB" sz="1600" b="0" i="0" u="none" strike="noStrike" dirty="0">
                        <a:solidFill>
                          <a:srgbClr val="000000"/>
                        </a:solidFill>
                        <a:effectLst/>
                        <a:latin typeface="Calibri" panose="020F0502020204030204" pitchFamily="34" charset="0"/>
                      </a:endParaRPr>
                    </a:p>
                  </a:txBody>
                  <a:tcPr marL="6601" marR="6601" marT="6601" marB="0" anchor="b"/>
                </a:tc>
                <a:tc>
                  <a:txBody>
                    <a:bodyPr/>
                    <a:lstStyle/>
                    <a:p>
                      <a:pPr algn="r" fontAlgn="b"/>
                      <a:r>
                        <a:rPr lang="en-GB" sz="1600" u="none" strike="noStrike">
                          <a:effectLst/>
                        </a:rPr>
                        <a:t>43.21%</a:t>
                      </a:r>
                      <a:endParaRPr lang="en-GB" sz="1600" b="0" i="0" u="none" strike="noStrike">
                        <a:solidFill>
                          <a:srgbClr val="000000"/>
                        </a:solidFill>
                        <a:effectLst/>
                        <a:latin typeface="Calibri" panose="020F0502020204030204" pitchFamily="34" charset="0"/>
                      </a:endParaRPr>
                    </a:p>
                  </a:txBody>
                  <a:tcPr marL="6601" marR="6601" marT="6601" marB="0" anchor="b"/>
                </a:tc>
                <a:tc>
                  <a:txBody>
                    <a:bodyPr/>
                    <a:lstStyle/>
                    <a:p>
                      <a:pPr algn="r" fontAlgn="b"/>
                      <a:r>
                        <a:rPr lang="en-GB" sz="1600" u="none" strike="noStrike">
                          <a:effectLst/>
                        </a:rPr>
                        <a:t>43.62%</a:t>
                      </a:r>
                      <a:endParaRPr lang="en-GB" sz="1600" b="0" i="0" u="none" strike="noStrike">
                        <a:solidFill>
                          <a:srgbClr val="000000"/>
                        </a:solidFill>
                        <a:effectLst/>
                        <a:latin typeface="Calibri" panose="020F0502020204030204" pitchFamily="34" charset="0"/>
                      </a:endParaRPr>
                    </a:p>
                  </a:txBody>
                  <a:tcPr marL="6601" marR="6601" marT="6601" marB="0" anchor="b"/>
                </a:tc>
                <a:tc>
                  <a:txBody>
                    <a:bodyPr/>
                    <a:lstStyle/>
                    <a:p>
                      <a:pPr algn="r" fontAlgn="b"/>
                      <a:r>
                        <a:rPr lang="en-GB" sz="1600" u="none" strike="noStrike">
                          <a:effectLst/>
                        </a:rPr>
                        <a:t>40.54%</a:t>
                      </a:r>
                      <a:endParaRPr lang="en-GB" sz="1600" b="0" i="0" u="none" strike="noStrike">
                        <a:solidFill>
                          <a:srgbClr val="000000"/>
                        </a:solidFill>
                        <a:effectLst/>
                        <a:latin typeface="Calibri" panose="020F0502020204030204" pitchFamily="34" charset="0"/>
                      </a:endParaRPr>
                    </a:p>
                  </a:txBody>
                  <a:tcPr marL="6601" marR="6601" marT="6601" marB="0" anchor="b"/>
                </a:tc>
                <a:tc>
                  <a:txBody>
                    <a:bodyPr/>
                    <a:lstStyle/>
                    <a:p>
                      <a:pPr algn="r" fontAlgn="b"/>
                      <a:r>
                        <a:rPr lang="en-GB" sz="1600" u="none" strike="noStrike">
                          <a:effectLst/>
                        </a:rPr>
                        <a:t>47.88%</a:t>
                      </a:r>
                      <a:endParaRPr lang="en-GB" sz="1600" b="0" i="0" u="none" strike="noStrike">
                        <a:solidFill>
                          <a:srgbClr val="000000"/>
                        </a:solidFill>
                        <a:effectLst/>
                        <a:latin typeface="Calibri" panose="020F0502020204030204" pitchFamily="34" charset="0"/>
                      </a:endParaRPr>
                    </a:p>
                  </a:txBody>
                  <a:tcPr marL="6601" marR="6601" marT="6601" marB="0" anchor="b"/>
                </a:tc>
                <a:extLst>
                  <a:ext uri="{0D108BD9-81ED-4DB2-BD59-A6C34878D82A}">
                    <a16:rowId xmlns:a16="http://schemas.microsoft.com/office/drawing/2014/main" val="1228106361"/>
                  </a:ext>
                </a:extLst>
              </a:tr>
              <a:tr h="547878">
                <a:tc>
                  <a:txBody>
                    <a:bodyPr/>
                    <a:lstStyle/>
                    <a:p>
                      <a:pPr algn="l" fontAlgn="b"/>
                      <a:r>
                        <a:rPr lang="en-GB" sz="1600" u="none" strike="noStrike" dirty="0">
                          <a:effectLst/>
                        </a:rPr>
                        <a:t>need to work more closely with employers to produce research with impact</a:t>
                      </a:r>
                      <a:endParaRPr lang="en-GB" sz="1600" b="0" i="0" u="none" strike="noStrike" dirty="0">
                        <a:solidFill>
                          <a:srgbClr val="000000"/>
                        </a:solidFill>
                        <a:effectLst/>
                        <a:latin typeface="Calibri" panose="020F0502020204030204" pitchFamily="34" charset="0"/>
                      </a:endParaRPr>
                    </a:p>
                  </a:txBody>
                  <a:tcPr marL="6601" marR="6601" marT="6601" marB="0" anchor="b"/>
                </a:tc>
                <a:tc>
                  <a:txBody>
                    <a:bodyPr/>
                    <a:lstStyle/>
                    <a:p>
                      <a:pPr algn="r" fontAlgn="b"/>
                      <a:r>
                        <a:rPr lang="en-GB" sz="1600" u="none" strike="noStrike">
                          <a:effectLst/>
                        </a:rPr>
                        <a:t>47.74%</a:t>
                      </a:r>
                      <a:endParaRPr lang="en-GB" sz="1600" b="0" i="0" u="none" strike="noStrike">
                        <a:solidFill>
                          <a:srgbClr val="000000"/>
                        </a:solidFill>
                        <a:effectLst/>
                        <a:latin typeface="Calibri" panose="020F0502020204030204" pitchFamily="34" charset="0"/>
                      </a:endParaRPr>
                    </a:p>
                  </a:txBody>
                  <a:tcPr marL="6601" marR="6601" marT="6601" marB="0" anchor="b"/>
                </a:tc>
                <a:tc>
                  <a:txBody>
                    <a:bodyPr/>
                    <a:lstStyle/>
                    <a:p>
                      <a:pPr algn="r" fontAlgn="b"/>
                      <a:r>
                        <a:rPr lang="en-GB" sz="1600" u="none" strike="noStrike">
                          <a:effectLst/>
                        </a:rPr>
                        <a:t>34.98%</a:t>
                      </a:r>
                      <a:endParaRPr lang="en-GB" sz="1600" b="0" i="0" u="none" strike="noStrike">
                        <a:solidFill>
                          <a:srgbClr val="000000"/>
                        </a:solidFill>
                        <a:effectLst/>
                        <a:latin typeface="Calibri" panose="020F0502020204030204" pitchFamily="34" charset="0"/>
                      </a:endParaRPr>
                    </a:p>
                  </a:txBody>
                  <a:tcPr marL="6601" marR="6601" marT="6601" marB="0" anchor="b"/>
                </a:tc>
                <a:tc>
                  <a:txBody>
                    <a:bodyPr/>
                    <a:lstStyle/>
                    <a:p>
                      <a:pPr algn="r" fontAlgn="b"/>
                      <a:r>
                        <a:rPr lang="en-GB" sz="1600" u="none" strike="noStrike">
                          <a:effectLst/>
                        </a:rPr>
                        <a:t>51.74%</a:t>
                      </a:r>
                      <a:endParaRPr lang="en-GB" sz="1600" b="0" i="0" u="none" strike="noStrike">
                        <a:solidFill>
                          <a:srgbClr val="000000"/>
                        </a:solidFill>
                        <a:effectLst/>
                        <a:latin typeface="Calibri" panose="020F0502020204030204" pitchFamily="34" charset="0"/>
                      </a:endParaRPr>
                    </a:p>
                  </a:txBody>
                  <a:tcPr marL="6601" marR="6601" marT="6601" marB="0" anchor="b"/>
                </a:tc>
                <a:tc>
                  <a:txBody>
                    <a:bodyPr/>
                    <a:lstStyle/>
                    <a:p>
                      <a:pPr algn="r" fontAlgn="b"/>
                      <a:r>
                        <a:rPr lang="en-GB" sz="1600" u="none" strike="noStrike">
                          <a:effectLst/>
                        </a:rPr>
                        <a:t>40.15%</a:t>
                      </a:r>
                      <a:endParaRPr lang="en-GB" sz="1600" b="0" i="0" u="none" strike="noStrike">
                        <a:solidFill>
                          <a:srgbClr val="000000"/>
                        </a:solidFill>
                        <a:effectLst/>
                        <a:latin typeface="Calibri" panose="020F0502020204030204" pitchFamily="34" charset="0"/>
                      </a:endParaRPr>
                    </a:p>
                  </a:txBody>
                  <a:tcPr marL="6601" marR="6601" marT="6601" marB="0" anchor="b"/>
                </a:tc>
                <a:extLst>
                  <a:ext uri="{0D108BD9-81ED-4DB2-BD59-A6C34878D82A}">
                    <a16:rowId xmlns:a16="http://schemas.microsoft.com/office/drawing/2014/main" val="802626632"/>
                  </a:ext>
                </a:extLst>
              </a:tr>
              <a:tr h="547878">
                <a:tc>
                  <a:txBody>
                    <a:bodyPr/>
                    <a:lstStyle/>
                    <a:p>
                      <a:pPr algn="l" fontAlgn="b"/>
                      <a:r>
                        <a:rPr lang="en-GB" sz="1600" u="none" strike="noStrike" dirty="0">
                          <a:effectLst/>
                        </a:rPr>
                        <a:t>need to better leverage their research to produce a richer classroom experience for students</a:t>
                      </a:r>
                      <a:endParaRPr lang="en-GB" sz="1600" b="0" i="0" u="none" strike="noStrike" dirty="0">
                        <a:solidFill>
                          <a:srgbClr val="000000"/>
                        </a:solidFill>
                        <a:effectLst/>
                        <a:latin typeface="Calibri" panose="020F0502020204030204" pitchFamily="34" charset="0"/>
                      </a:endParaRPr>
                    </a:p>
                  </a:txBody>
                  <a:tcPr marL="6601" marR="6601" marT="6601" marB="0" anchor="b"/>
                </a:tc>
                <a:tc>
                  <a:txBody>
                    <a:bodyPr/>
                    <a:lstStyle/>
                    <a:p>
                      <a:pPr algn="r" fontAlgn="b"/>
                      <a:r>
                        <a:rPr lang="en-GB" sz="1600" u="none" strike="noStrike">
                          <a:effectLst/>
                        </a:rPr>
                        <a:t>48.97%</a:t>
                      </a:r>
                      <a:endParaRPr lang="en-GB" sz="1600" b="0" i="0" u="none" strike="noStrike">
                        <a:solidFill>
                          <a:srgbClr val="000000"/>
                        </a:solidFill>
                        <a:effectLst/>
                        <a:latin typeface="Calibri" panose="020F0502020204030204" pitchFamily="34" charset="0"/>
                      </a:endParaRPr>
                    </a:p>
                  </a:txBody>
                  <a:tcPr marL="6601" marR="6601" marT="6601" marB="0" anchor="b"/>
                </a:tc>
                <a:tc>
                  <a:txBody>
                    <a:bodyPr/>
                    <a:lstStyle/>
                    <a:p>
                      <a:pPr algn="r" fontAlgn="b"/>
                      <a:r>
                        <a:rPr lang="en-GB" sz="1600" u="none" strike="noStrike">
                          <a:effectLst/>
                        </a:rPr>
                        <a:t>40.33%</a:t>
                      </a:r>
                      <a:endParaRPr lang="en-GB" sz="1600" b="0" i="0" u="none" strike="noStrike">
                        <a:solidFill>
                          <a:srgbClr val="000000"/>
                        </a:solidFill>
                        <a:effectLst/>
                        <a:latin typeface="Calibri" panose="020F0502020204030204" pitchFamily="34" charset="0"/>
                      </a:endParaRPr>
                    </a:p>
                  </a:txBody>
                  <a:tcPr marL="6601" marR="6601" marT="6601" marB="0" anchor="b"/>
                </a:tc>
                <a:tc>
                  <a:txBody>
                    <a:bodyPr/>
                    <a:lstStyle/>
                    <a:p>
                      <a:pPr algn="r" fontAlgn="b"/>
                      <a:r>
                        <a:rPr lang="en-GB" sz="1600" u="none" strike="noStrike">
                          <a:effectLst/>
                        </a:rPr>
                        <a:t>48.65%</a:t>
                      </a:r>
                      <a:endParaRPr lang="en-GB" sz="1600" b="0" i="0" u="none" strike="noStrike">
                        <a:solidFill>
                          <a:srgbClr val="000000"/>
                        </a:solidFill>
                        <a:effectLst/>
                        <a:latin typeface="Calibri" panose="020F0502020204030204" pitchFamily="34" charset="0"/>
                      </a:endParaRPr>
                    </a:p>
                  </a:txBody>
                  <a:tcPr marL="6601" marR="6601" marT="6601" marB="0" anchor="b"/>
                </a:tc>
                <a:tc>
                  <a:txBody>
                    <a:bodyPr/>
                    <a:lstStyle/>
                    <a:p>
                      <a:pPr algn="r" fontAlgn="b"/>
                      <a:r>
                        <a:rPr lang="en-GB" sz="1600" u="none" strike="noStrike" dirty="0">
                          <a:effectLst/>
                        </a:rPr>
                        <a:t>40.15%</a:t>
                      </a:r>
                      <a:endParaRPr lang="en-GB" sz="1600" b="0" i="0" u="none" strike="noStrike" dirty="0">
                        <a:solidFill>
                          <a:srgbClr val="000000"/>
                        </a:solidFill>
                        <a:effectLst/>
                        <a:latin typeface="Calibri" panose="020F0502020204030204" pitchFamily="34" charset="0"/>
                      </a:endParaRPr>
                    </a:p>
                  </a:txBody>
                  <a:tcPr marL="6601" marR="6601" marT="6601" marB="0" anchor="b"/>
                </a:tc>
                <a:extLst>
                  <a:ext uri="{0D108BD9-81ED-4DB2-BD59-A6C34878D82A}">
                    <a16:rowId xmlns:a16="http://schemas.microsoft.com/office/drawing/2014/main" val="724086761"/>
                  </a:ext>
                </a:extLst>
              </a:tr>
            </a:tbl>
          </a:graphicData>
        </a:graphic>
      </p:graphicFrame>
      <p:sp>
        <p:nvSpPr>
          <p:cNvPr id="9" name="TextBox 8">
            <a:extLst>
              <a:ext uri="{FF2B5EF4-FFF2-40B4-BE49-F238E27FC236}">
                <a16:creationId xmlns:a16="http://schemas.microsoft.com/office/drawing/2014/main" id="{FCA8495E-BA2E-6140-8AE3-28BF3675872E}"/>
              </a:ext>
            </a:extLst>
          </p:cNvPr>
          <p:cNvSpPr txBox="1"/>
          <p:nvPr/>
        </p:nvSpPr>
        <p:spPr>
          <a:xfrm>
            <a:off x="5667432" y="4221228"/>
            <a:ext cx="5000568" cy="2569934"/>
          </a:xfrm>
          <a:prstGeom prst="rect">
            <a:avLst/>
          </a:prstGeom>
          <a:noFill/>
        </p:spPr>
        <p:txBody>
          <a:bodyPr wrap="square" rtlCol="0">
            <a:spAutoFit/>
          </a:bodyPr>
          <a:lstStyle/>
          <a:p>
            <a:r>
              <a:rPr lang="en-GB" sz="1600" dirty="0"/>
              <a:t>Offered four statements about research, faculty were most likely to definitely agree that in the future business schools need to produce more relevant and practice-oriented research</a:t>
            </a:r>
            <a:r>
              <a:rPr lang="en-US" sz="1600" dirty="0"/>
              <a:t>.  Professional staff are most likely to highlight the </a:t>
            </a:r>
            <a:r>
              <a:rPr lang="en-GB" sz="1600" dirty="0"/>
              <a:t>need to work more closely with employers to produce research with impact</a:t>
            </a:r>
            <a:r>
              <a:rPr lang="en-GB" sz="1600" dirty="0">
                <a:solidFill>
                  <a:srgbClr val="000000"/>
                </a:solidFill>
                <a:latin typeface="Calibri" panose="020F0502020204030204" pitchFamily="34" charset="0"/>
              </a:rPr>
              <a:t>.</a:t>
            </a:r>
          </a:p>
          <a:p>
            <a:endParaRPr lang="en-GB" sz="1600" dirty="0">
              <a:solidFill>
                <a:srgbClr val="000000"/>
              </a:solidFill>
              <a:latin typeface="Calibri" panose="020F0502020204030204" pitchFamily="34" charset="0"/>
            </a:endParaRPr>
          </a:p>
          <a:p>
            <a:endParaRPr lang="en-GB" sz="1100" dirty="0">
              <a:solidFill>
                <a:srgbClr val="000000"/>
              </a:solidFill>
              <a:latin typeface="Calibri" panose="020F0502020204030204" pitchFamily="34" charset="0"/>
            </a:endParaRPr>
          </a:p>
          <a:p>
            <a:r>
              <a:rPr lang="en-GB" sz="1100" dirty="0">
                <a:solidFill>
                  <a:srgbClr val="000000"/>
                </a:solidFill>
                <a:latin typeface="Calibri" panose="020F0502020204030204" pitchFamily="34" charset="0"/>
              </a:rPr>
              <a:t>In the question, respondents were provided with a </a:t>
            </a:r>
          </a:p>
          <a:p>
            <a:r>
              <a:rPr lang="en-GB" sz="1100" dirty="0">
                <a:solidFill>
                  <a:srgbClr val="000000"/>
                </a:solidFill>
                <a:latin typeface="Calibri" panose="020F0502020204030204" pitchFamily="34" charset="0"/>
              </a:rPr>
              <a:t>five point scale from definitely agree to definitely disagree.</a:t>
            </a:r>
          </a:p>
        </p:txBody>
      </p:sp>
      <p:pic>
        <p:nvPicPr>
          <p:cNvPr id="11" name="Picture 10" descr="CC-Logo.jpg">
            <a:hlinkClick r:id="rId2"/>
            <a:extLst>
              <a:ext uri="{FF2B5EF4-FFF2-40B4-BE49-F238E27FC236}">
                <a16:creationId xmlns:a16="http://schemas.microsoft.com/office/drawing/2014/main" id="{93379DAD-A758-2040-898E-0C2BF0BD46DC}"/>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1A7D4ACF-636D-484D-9A54-51C4BEB16D73}"/>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D66E751A-FE95-8F40-8E4F-6EF1773877FB}"/>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3146869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34" name="Rectangle 33">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rc 35">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950830"/>
            <a:ext cx="4937934" cy="3759634"/>
          </a:xfrm>
        </p:spPr>
        <p:txBody>
          <a:bodyPr vert="horz" lIns="91440" tIns="45720" rIns="91440" bIns="45720" rtlCol="0" anchor="t">
            <a:normAutofit/>
          </a:bodyPr>
          <a:lstStyle/>
          <a:p>
            <a:r>
              <a:rPr lang="en-US" sz="3200" kern="1200" dirty="0">
                <a:solidFill>
                  <a:schemeClr val="tx1"/>
                </a:solidFill>
                <a:cs typeface="Calibri" panose="020F0502020204030204" pitchFamily="34" charset="0"/>
              </a:rPr>
              <a:t>Most valuable topics to include in business education in the next five years</a:t>
            </a:r>
          </a:p>
        </p:txBody>
      </p:sp>
      <p:sp>
        <p:nvSpPr>
          <p:cNvPr id="38" name="Rectangle 37">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336313C7-BC6C-E24B-AF2F-384FEAAB28FD}"/>
              </a:ext>
            </a:extLst>
          </p:cNvPr>
          <p:cNvGraphicFramePr>
            <a:graphicFrameLocks noGrp="1"/>
          </p:cNvGraphicFramePr>
          <p:nvPr>
            <p:extLst>
              <p:ext uri="{D42A27DB-BD31-4B8C-83A1-F6EECF244321}">
                <p14:modId xmlns:p14="http://schemas.microsoft.com/office/powerpoint/2010/main" val="668036807"/>
              </p:ext>
            </p:extLst>
          </p:nvPr>
        </p:nvGraphicFramePr>
        <p:xfrm>
          <a:off x="6096001" y="950830"/>
          <a:ext cx="5491016" cy="4967460"/>
        </p:xfrm>
        <a:graphic>
          <a:graphicData uri="http://schemas.openxmlformats.org/drawingml/2006/table">
            <a:tbl>
              <a:tblPr firstRow="1" bandRow="1">
                <a:tableStyleId>{5C22544A-7EE6-4342-B048-85BDC9FD1C3A}</a:tableStyleId>
              </a:tblPr>
              <a:tblGrid>
                <a:gridCol w="4053516">
                  <a:extLst>
                    <a:ext uri="{9D8B030D-6E8A-4147-A177-3AD203B41FA5}">
                      <a16:colId xmlns:a16="http://schemas.microsoft.com/office/drawing/2014/main" val="2417486176"/>
                    </a:ext>
                  </a:extLst>
                </a:gridCol>
                <a:gridCol w="570328">
                  <a:extLst>
                    <a:ext uri="{9D8B030D-6E8A-4147-A177-3AD203B41FA5}">
                      <a16:colId xmlns:a16="http://schemas.microsoft.com/office/drawing/2014/main" val="1322215247"/>
                    </a:ext>
                  </a:extLst>
                </a:gridCol>
                <a:gridCol w="867172">
                  <a:extLst>
                    <a:ext uri="{9D8B030D-6E8A-4147-A177-3AD203B41FA5}">
                      <a16:colId xmlns:a16="http://schemas.microsoft.com/office/drawing/2014/main" val="3709454121"/>
                    </a:ext>
                  </a:extLst>
                </a:gridCol>
              </a:tblGrid>
              <a:tr h="349125">
                <a:tc>
                  <a:txBody>
                    <a:bodyPr/>
                    <a:lstStyle/>
                    <a:p>
                      <a:pPr algn="l" fontAlgn="b"/>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ctr" fontAlgn="ctr"/>
                      <a:r>
                        <a:rPr lang="en-GB" sz="1000" u="none" strike="noStrike">
                          <a:effectLst/>
                        </a:rPr>
                        <a:t>Faculty</a:t>
                      </a:r>
                      <a:endParaRPr lang="en-GB" sz="1000" b="1" i="0" u="none" strike="noStrike">
                        <a:solidFill>
                          <a:srgbClr val="000000"/>
                        </a:solidFill>
                        <a:effectLst/>
                        <a:latin typeface="Calibri" panose="020F0502020204030204" pitchFamily="34" charset="0"/>
                      </a:endParaRPr>
                    </a:p>
                  </a:txBody>
                  <a:tcPr marL="1766" marR="1766" marT="1766" marB="0" anchor="ctr"/>
                </a:tc>
                <a:tc>
                  <a:txBody>
                    <a:bodyPr/>
                    <a:lstStyle/>
                    <a:p>
                      <a:pPr algn="ctr" fontAlgn="ctr"/>
                      <a:r>
                        <a:rPr lang="en-GB" sz="1000" u="none" strike="noStrike">
                          <a:effectLst/>
                        </a:rPr>
                        <a:t>Professional staff</a:t>
                      </a:r>
                      <a:endParaRPr lang="en-GB" sz="1000" b="1" i="0" u="none" strike="noStrike">
                        <a:solidFill>
                          <a:srgbClr val="000000"/>
                        </a:solidFill>
                        <a:effectLst/>
                        <a:latin typeface="Calibri" panose="020F0502020204030204" pitchFamily="34" charset="0"/>
                      </a:endParaRPr>
                    </a:p>
                  </a:txBody>
                  <a:tcPr marL="1766" marR="1766" marT="1766" marB="0" anchor="ctr"/>
                </a:tc>
                <a:extLst>
                  <a:ext uri="{0D108BD9-81ED-4DB2-BD59-A6C34878D82A}">
                    <a16:rowId xmlns:a16="http://schemas.microsoft.com/office/drawing/2014/main" val="754534925"/>
                  </a:ext>
                </a:extLst>
              </a:tr>
              <a:tr h="194055">
                <a:tc>
                  <a:txBody>
                    <a:bodyPr/>
                    <a:lstStyle/>
                    <a:p>
                      <a:pPr algn="l" fontAlgn="b"/>
                      <a:r>
                        <a:rPr lang="en-GB" sz="1000" u="none" strike="noStrike">
                          <a:effectLst/>
                        </a:rPr>
                        <a:t>Change management</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21.49%</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22.75%</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876829884"/>
                  </a:ext>
                </a:extLst>
              </a:tr>
              <a:tr h="194055">
                <a:tc>
                  <a:txBody>
                    <a:bodyPr/>
                    <a:lstStyle/>
                    <a:p>
                      <a:pPr algn="l" fontAlgn="b"/>
                      <a:r>
                        <a:rPr lang="en-GB" sz="1000" u="none" strike="noStrike">
                          <a:effectLst/>
                        </a:rPr>
                        <a:t>Creativity and design thinking</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28.10%</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29.41%</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1465457941"/>
                  </a:ext>
                </a:extLst>
              </a:tr>
              <a:tr h="194055">
                <a:tc>
                  <a:txBody>
                    <a:bodyPr/>
                    <a:lstStyle/>
                    <a:p>
                      <a:pPr algn="l" fontAlgn="b"/>
                      <a:r>
                        <a:rPr lang="en-GB" sz="1000" u="none" strike="noStrike" dirty="0">
                          <a:effectLst/>
                        </a:rPr>
                        <a:t>Data analytics and data-driven decision making</a:t>
                      </a:r>
                      <a:endParaRPr lang="en-GB" sz="1000" b="0" i="0" u="none" strike="noStrike" dirty="0">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46.28%</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44.31%</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3613243725"/>
                  </a:ext>
                </a:extLst>
              </a:tr>
              <a:tr h="194055">
                <a:tc>
                  <a:txBody>
                    <a:bodyPr/>
                    <a:lstStyle/>
                    <a:p>
                      <a:pPr algn="l" fontAlgn="b"/>
                      <a:r>
                        <a:rPr lang="en-GB" sz="1000" u="none" strike="noStrike">
                          <a:effectLst/>
                        </a:rPr>
                        <a:t>Entrepreneurship and entrepreneurial mindset</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28.10%</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25.88%</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2886587826"/>
                  </a:ext>
                </a:extLst>
              </a:tr>
              <a:tr h="194055">
                <a:tc>
                  <a:txBody>
                    <a:bodyPr/>
                    <a:lstStyle/>
                    <a:p>
                      <a:pPr algn="l" fontAlgn="b"/>
                      <a:r>
                        <a:rPr lang="en-GB" sz="1000" u="none" strike="noStrike">
                          <a:effectLst/>
                        </a:rPr>
                        <a:t>Innovation</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19.83%</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18.82%</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2604296099"/>
                  </a:ext>
                </a:extLst>
              </a:tr>
              <a:tr h="194055">
                <a:tc>
                  <a:txBody>
                    <a:bodyPr/>
                    <a:lstStyle/>
                    <a:p>
                      <a:pPr algn="l" fontAlgn="b"/>
                      <a:r>
                        <a:rPr lang="en-GB" sz="1000" u="none" strike="noStrike">
                          <a:effectLst/>
                        </a:rPr>
                        <a:t>Collaboration across virtual teams, alliances and partners</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15.29%</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12.55%</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4249581812"/>
                  </a:ext>
                </a:extLst>
              </a:tr>
              <a:tr h="194055">
                <a:tc>
                  <a:txBody>
                    <a:bodyPr/>
                    <a:lstStyle/>
                    <a:p>
                      <a:pPr algn="l" fontAlgn="b"/>
                      <a:r>
                        <a:rPr lang="en-GB" sz="1000" u="none" strike="noStrike">
                          <a:effectLst/>
                        </a:rPr>
                        <a:t>Social impact</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24.79%</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26.27%</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2406576818"/>
                  </a:ext>
                </a:extLst>
              </a:tr>
              <a:tr h="194055">
                <a:tc>
                  <a:txBody>
                    <a:bodyPr/>
                    <a:lstStyle/>
                    <a:p>
                      <a:pPr algn="l" fontAlgn="b"/>
                      <a:r>
                        <a:rPr lang="en-GB" sz="1000" u="none" strike="noStrike">
                          <a:effectLst/>
                        </a:rPr>
                        <a:t>Other (please specify)</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0.83%</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0.78%</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4091608804"/>
                  </a:ext>
                </a:extLst>
              </a:tr>
              <a:tr h="194055">
                <a:tc>
                  <a:txBody>
                    <a:bodyPr/>
                    <a:lstStyle/>
                    <a:p>
                      <a:pPr algn="l" fontAlgn="b"/>
                      <a:r>
                        <a:rPr lang="en-GB" sz="1000" u="none" strike="noStrike" dirty="0">
                          <a:effectLst/>
                        </a:rPr>
                        <a:t>Business model innovation</a:t>
                      </a:r>
                      <a:endParaRPr lang="en-GB" sz="1000" b="0" i="0" u="none" strike="noStrike" dirty="0">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19.83%</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15.29%</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3516154960"/>
                  </a:ext>
                </a:extLst>
              </a:tr>
              <a:tr h="194055">
                <a:tc>
                  <a:txBody>
                    <a:bodyPr/>
                    <a:lstStyle/>
                    <a:p>
                      <a:pPr algn="l" fontAlgn="b"/>
                      <a:r>
                        <a:rPr lang="en-GB" sz="1000" u="none" strike="noStrike">
                          <a:effectLst/>
                        </a:rPr>
                        <a:t>Managing across cultures</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21.90%</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18.82%</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2350320914"/>
                  </a:ext>
                </a:extLst>
              </a:tr>
              <a:tr h="194055">
                <a:tc>
                  <a:txBody>
                    <a:bodyPr/>
                    <a:lstStyle/>
                    <a:p>
                      <a:pPr algn="l" fontAlgn="b"/>
                      <a:r>
                        <a:rPr lang="en-GB" sz="1000" u="none" strike="noStrike">
                          <a:effectLst/>
                        </a:rPr>
                        <a:t>Digital transformation</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32.64%</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33.33%</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3027850175"/>
                  </a:ext>
                </a:extLst>
              </a:tr>
              <a:tr h="194055">
                <a:tc>
                  <a:txBody>
                    <a:bodyPr/>
                    <a:lstStyle/>
                    <a:p>
                      <a:pPr algn="l" fontAlgn="b"/>
                      <a:r>
                        <a:rPr lang="en-GB" sz="1000" u="none" strike="noStrike">
                          <a:effectLst/>
                        </a:rPr>
                        <a:t>Resilience/mindfulness</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19.83%</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25.88%</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3025626970"/>
                  </a:ext>
                </a:extLst>
              </a:tr>
              <a:tr h="194055">
                <a:tc>
                  <a:txBody>
                    <a:bodyPr/>
                    <a:lstStyle/>
                    <a:p>
                      <a:pPr algn="l" fontAlgn="b"/>
                      <a:r>
                        <a:rPr lang="en-GB" sz="1000" u="none" strike="noStrike">
                          <a:effectLst/>
                        </a:rPr>
                        <a:t>Growth and scalability</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3.72%</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3.53%</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3132606599"/>
                  </a:ext>
                </a:extLst>
              </a:tr>
              <a:tr h="194055">
                <a:tc>
                  <a:txBody>
                    <a:bodyPr/>
                    <a:lstStyle/>
                    <a:p>
                      <a:pPr algn="l" fontAlgn="b"/>
                      <a:r>
                        <a:rPr lang="en-GB" sz="1000" u="none" strike="noStrike">
                          <a:effectLst/>
                        </a:rPr>
                        <a:t>Technology management</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10.33%</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10.20%</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941063823"/>
                  </a:ext>
                </a:extLst>
              </a:tr>
              <a:tr h="194055">
                <a:tc>
                  <a:txBody>
                    <a:bodyPr/>
                    <a:lstStyle/>
                    <a:p>
                      <a:pPr algn="l" fontAlgn="b"/>
                      <a:r>
                        <a:rPr lang="en-GB" sz="1000" u="none" strike="noStrike">
                          <a:effectLst/>
                        </a:rPr>
                        <a:t>Sustainability</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35.12%</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36.86%</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4294612914"/>
                  </a:ext>
                </a:extLst>
              </a:tr>
              <a:tr h="194055">
                <a:tc>
                  <a:txBody>
                    <a:bodyPr/>
                    <a:lstStyle/>
                    <a:p>
                      <a:pPr algn="l" fontAlgn="b"/>
                      <a:r>
                        <a:rPr lang="en-GB" sz="1000" u="none" strike="noStrike">
                          <a:effectLst/>
                        </a:rPr>
                        <a:t>Responsible management</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21.07%</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24.31%</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525588094"/>
                  </a:ext>
                </a:extLst>
              </a:tr>
              <a:tr h="194055">
                <a:tc>
                  <a:txBody>
                    <a:bodyPr/>
                    <a:lstStyle/>
                    <a:p>
                      <a:pPr algn="l" fontAlgn="b"/>
                      <a:r>
                        <a:rPr lang="en-GB" sz="1000" u="none" strike="noStrike">
                          <a:effectLst/>
                        </a:rPr>
                        <a:t>Ethics</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30.99%</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32.55%</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1993040696"/>
                  </a:ext>
                </a:extLst>
              </a:tr>
              <a:tr h="194055">
                <a:tc>
                  <a:txBody>
                    <a:bodyPr/>
                    <a:lstStyle/>
                    <a:p>
                      <a:pPr algn="l" fontAlgn="b"/>
                      <a:r>
                        <a:rPr lang="en-GB" sz="1000" u="none" strike="noStrike">
                          <a:effectLst/>
                        </a:rPr>
                        <a:t>Artificial intelligence</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16.94%</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24.71%</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242505309"/>
                  </a:ext>
                </a:extLst>
              </a:tr>
              <a:tr h="194055">
                <a:tc>
                  <a:txBody>
                    <a:bodyPr/>
                    <a:lstStyle/>
                    <a:p>
                      <a:pPr algn="l" fontAlgn="b"/>
                      <a:r>
                        <a:rPr lang="en-GB" sz="1000" u="none" strike="noStrike" dirty="0">
                          <a:effectLst/>
                        </a:rPr>
                        <a:t>Decision making in uncertain and complex times</a:t>
                      </a:r>
                      <a:endParaRPr lang="en-GB" sz="1000" b="0" i="0" u="none" strike="noStrike" dirty="0">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40.50%</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35.29%</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3757610132"/>
                  </a:ext>
                </a:extLst>
              </a:tr>
              <a:tr h="194055">
                <a:tc>
                  <a:txBody>
                    <a:bodyPr/>
                    <a:lstStyle/>
                    <a:p>
                      <a:pPr algn="l" fontAlgn="b"/>
                      <a:r>
                        <a:rPr lang="en-GB" sz="1000" u="none" strike="noStrike">
                          <a:effectLst/>
                        </a:rPr>
                        <a:t>Geopolitics and government</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11.57%</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10.20%</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1804722037"/>
                  </a:ext>
                </a:extLst>
              </a:tr>
              <a:tr h="349125">
                <a:tc>
                  <a:txBody>
                    <a:bodyPr/>
                    <a:lstStyle/>
                    <a:p>
                      <a:pPr algn="l" fontAlgn="b"/>
                      <a:r>
                        <a:rPr lang="en-GB" sz="1000" u="none" strike="noStrike">
                          <a:effectLst/>
                        </a:rPr>
                        <a:t>Leading collaboration across a network of virtual teams, alliances and partners</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13.64%</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14.90%</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1836191349"/>
                  </a:ext>
                </a:extLst>
              </a:tr>
              <a:tr h="194055">
                <a:tc>
                  <a:txBody>
                    <a:bodyPr/>
                    <a:lstStyle/>
                    <a:p>
                      <a:pPr algn="l" fontAlgn="b"/>
                      <a:r>
                        <a:rPr lang="en-GB" sz="1000" u="none" strike="noStrike">
                          <a:effectLst/>
                        </a:rPr>
                        <a:t>Managing a multi-generational, diverse workforce</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15.70%</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13.33%</a:t>
                      </a:r>
                      <a:endParaRPr lang="en-GB" sz="1000" b="0" i="0" u="none" strike="noStrike">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287687915"/>
                  </a:ext>
                </a:extLst>
              </a:tr>
              <a:tr h="194055">
                <a:tc>
                  <a:txBody>
                    <a:bodyPr/>
                    <a:lstStyle/>
                    <a:p>
                      <a:pPr algn="l" fontAlgn="b"/>
                      <a:r>
                        <a:rPr lang="en-GB" sz="1000" u="none" strike="noStrike">
                          <a:effectLst/>
                        </a:rPr>
                        <a:t>Robotics</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a:effectLst/>
                        </a:rPr>
                        <a:t>1.24%</a:t>
                      </a:r>
                      <a:endParaRPr lang="en-GB" sz="1000" b="0" i="0" u="none" strike="noStrike">
                        <a:solidFill>
                          <a:srgbClr val="000000"/>
                        </a:solidFill>
                        <a:effectLst/>
                        <a:latin typeface="Calibri" panose="020F0502020204030204" pitchFamily="34" charset="0"/>
                      </a:endParaRPr>
                    </a:p>
                  </a:txBody>
                  <a:tcPr marL="1766" marR="1766" marT="1766" marB="0" anchor="b"/>
                </a:tc>
                <a:tc>
                  <a:txBody>
                    <a:bodyPr/>
                    <a:lstStyle/>
                    <a:p>
                      <a:pPr algn="r" fontAlgn="b"/>
                      <a:r>
                        <a:rPr lang="en-GB" sz="1000" u="none" strike="noStrike" dirty="0">
                          <a:effectLst/>
                        </a:rPr>
                        <a:t>1.57%</a:t>
                      </a:r>
                      <a:endParaRPr lang="en-GB" sz="1000" b="0" i="0" u="none" strike="noStrike" dirty="0">
                        <a:solidFill>
                          <a:srgbClr val="000000"/>
                        </a:solidFill>
                        <a:effectLst/>
                        <a:latin typeface="Calibri" panose="020F0502020204030204" pitchFamily="34" charset="0"/>
                      </a:endParaRPr>
                    </a:p>
                  </a:txBody>
                  <a:tcPr marL="1766" marR="1766" marT="1766" marB="0" anchor="b"/>
                </a:tc>
                <a:extLst>
                  <a:ext uri="{0D108BD9-81ED-4DB2-BD59-A6C34878D82A}">
                    <a16:rowId xmlns:a16="http://schemas.microsoft.com/office/drawing/2014/main" val="277224753"/>
                  </a:ext>
                </a:extLst>
              </a:tr>
            </a:tbl>
          </a:graphicData>
        </a:graphic>
      </p:graphicFrame>
      <p:sp>
        <p:nvSpPr>
          <p:cNvPr id="9" name="TextBox 8">
            <a:extLst>
              <a:ext uri="{FF2B5EF4-FFF2-40B4-BE49-F238E27FC236}">
                <a16:creationId xmlns:a16="http://schemas.microsoft.com/office/drawing/2014/main" id="{1359D114-B0B1-0D46-B520-367D5ADBA6B9}"/>
              </a:ext>
            </a:extLst>
          </p:cNvPr>
          <p:cNvSpPr txBox="1"/>
          <p:nvPr/>
        </p:nvSpPr>
        <p:spPr>
          <a:xfrm>
            <a:off x="874815" y="2397948"/>
            <a:ext cx="4742214" cy="1569660"/>
          </a:xfrm>
          <a:prstGeom prst="rect">
            <a:avLst/>
          </a:prstGeom>
          <a:noFill/>
        </p:spPr>
        <p:txBody>
          <a:bodyPr wrap="square" rtlCol="0">
            <a:spAutoFit/>
          </a:bodyPr>
          <a:lstStyle/>
          <a:p>
            <a:r>
              <a:rPr lang="en-GB" sz="1600" dirty="0"/>
              <a:t>More than 40% of both groups of staff identify data analytics and data-driven decision making as the most valuable topic to include in business education in the next five years.  More than 40% of faculty also highlight decision making in uncertain and complex times.</a:t>
            </a:r>
            <a:endParaRPr lang="en-GB" sz="1600" dirty="0">
              <a:solidFill>
                <a:srgbClr val="000000"/>
              </a:solidFill>
              <a:latin typeface="Calibri" panose="020F0502020204030204" pitchFamily="34" charset="0"/>
            </a:endParaRPr>
          </a:p>
        </p:txBody>
      </p:sp>
      <p:pic>
        <p:nvPicPr>
          <p:cNvPr id="10" name="Picture 9" descr="CC-Logo.jpg">
            <a:hlinkClick r:id="rId2"/>
            <a:extLst>
              <a:ext uri="{FF2B5EF4-FFF2-40B4-BE49-F238E27FC236}">
                <a16:creationId xmlns:a16="http://schemas.microsoft.com/office/drawing/2014/main" id="{9906B7ED-1FA9-E841-8CD6-B790B16F21EE}"/>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1" name="Picture 10" descr="EFMDLogo2013.jpg">
            <a:extLst>
              <a:ext uri="{FF2B5EF4-FFF2-40B4-BE49-F238E27FC236}">
                <a16:creationId xmlns:a16="http://schemas.microsoft.com/office/drawing/2014/main" id="{C45ACAA1-A29A-7B49-AFE0-73DD6702073B}"/>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2" name="Picture 11" descr="A close up of a logo&#10;&#10;Description automatically generated">
            <a:extLst>
              <a:ext uri="{FF2B5EF4-FFF2-40B4-BE49-F238E27FC236}">
                <a16:creationId xmlns:a16="http://schemas.microsoft.com/office/drawing/2014/main" id="{0DA5AA16-8184-044C-93AA-572DA2F2DF57}"/>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221651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079182"/>
            <a:ext cx="4937935" cy="1709737"/>
          </a:xfrm>
        </p:spPr>
        <p:txBody>
          <a:bodyPr vert="horz" lIns="91440" tIns="45720" rIns="91440" bIns="45720" rtlCol="0" anchor="t">
            <a:normAutofit/>
          </a:bodyPr>
          <a:lstStyle/>
          <a:p>
            <a:r>
              <a:rPr lang="en-US" sz="3600" kern="1200" dirty="0">
                <a:solidFill>
                  <a:schemeClr val="tx1"/>
                </a:solidFill>
                <a:cs typeface="Calibri" panose="020F0502020204030204" pitchFamily="34" charset="0"/>
              </a:rPr>
              <a:t>How are business schools meeting the changing needs of employers?</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902A9FE1-1A3C-0348-B47E-5B1E7C8D019B}"/>
              </a:ext>
            </a:extLst>
          </p:cNvPr>
          <p:cNvGraphicFramePr>
            <a:graphicFrameLocks noGrp="1"/>
          </p:cNvGraphicFramePr>
          <p:nvPr>
            <p:extLst>
              <p:ext uri="{D42A27DB-BD31-4B8C-83A1-F6EECF244321}">
                <p14:modId xmlns:p14="http://schemas.microsoft.com/office/powerpoint/2010/main" val="371486348"/>
              </p:ext>
            </p:extLst>
          </p:nvPr>
        </p:nvGraphicFramePr>
        <p:xfrm>
          <a:off x="6417733" y="1079182"/>
          <a:ext cx="5169284" cy="4414090"/>
        </p:xfrm>
        <a:graphic>
          <a:graphicData uri="http://schemas.openxmlformats.org/drawingml/2006/table">
            <a:tbl>
              <a:tblPr firstRow="1" bandRow="1">
                <a:tableStyleId>{5C22544A-7EE6-4342-B048-85BDC9FD1C3A}</a:tableStyleId>
              </a:tblPr>
              <a:tblGrid>
                <a:gridCol w="3538151">
                  <a:extLst>
                    <a:ext uri="{9D8B030D-6E8A-4147-A177-3AD203B41FA5}">
                      <a16:colId xmlns:a16="http://schemas.microsoft.com/office/drawing/2014/main" val="3795692555"/>
                    </a:ext>
                  </a:extLst>
                </a:gridCol>
                <a:gridCol w="647650">
                  <a:extLst>
                    <a:ext uri="{9D8B030D-6E8A-4147-A177-3AD203B41FA5}">
                      <a16:colId xmlns:a16="http://schemas.microsoft.com/office/drawing/2014/main" val="863766646"/>
                    </a:ext>
                  </a:extLst>
                </a:gridCol>
                <a:gridCol w="983483">
                  <a:extLst>
                    <a:ext uri="{9D8B030D-6E8A-4147-A177-3AD203B41FA5}">
                      <a16:colId xmlns:a16="http://schemas.microsoft.com/office/drawing/2014/main" val="2296574784"/>
                    </a:ext>
                  </a:extLst>
                </a:gridCol>
              </a:tblGrid>
              <a:tr h="451085">
                <a:tc>
                  <a:txBody>
                    <a:bodyPr/>
                    <a:lstStyle/>
                    <a:p>
                      <a:pPr algn="l" fontAlgn="b"/>
                      <a:endParaRPr lang="en-GB" sz="1200" b="0" i="0" u="none" strike="noStrike" dirty="0">
                        <a:solidFill>
                          <a:srgbClr val="000000"/>
                        </a:solidFill>
                        <a:effectLst/>
                        <a:latin typeface="Calibri" panose="020F0502020204030204" pitchFamily="34" charset="0"/>
                      </a:endParaRPr>
                    </a:p>
                  </a:txBody>
                  <a:tcPr marL="3326" marR="3326" marT="3326" marB="0" anchor="b"/>
                </a:tc>
                <a:tc>
                  <a:txBody>
                    <a:bodyPr/>
                    <a:lstStyle/>
                    <a:p>
                      <a:pPr algn="ctr" fontAlgn="ctr"/>
                      <a:r>
                        <a:rPr lang="en-GB" sz="1200" u="none" strike="noStrike">
                          <a:effectLst/>
                        </a:rPr>
                        <a:t>Faculty</a:t>
                      </a:r>
                      <a:endParaRPr lang="en-GB" sz="1200" b="1" i="0" u="none" strike="noStrike">
                        <a:solidFill>
                          <a:srgbClr val="000000"/>
                        </a:solidFill>
                        <a:effectLst/>
                        <a:latin typeface="Calibri" panose="020F0502020204030204" pitchFamily="34" charset="0"/>
                      </a:endParaRPr>
                    </a:p>
                  </a:txBody>
                  <a:tcPr marL="3326" marR="3326" marT="3326" marB="0" anchor="ctr"/>
                </a:tc>
                <a:tc>
                  <a:txBody>
                    <a:bodyPr/>
                    <a:lstStyle/>
                    <a:p>
                      <a:pPr algn="ctr" fontAlgn="ctr"/>
                      <a:r>
                        <a:rPr lang="en-GB" sz="1200" u="none" strike="noStrike">
                          <a:effectLst/>
                        </a:rPr>
                        <a:t>Professional staff</a:t>
                      </a:r>
                      <a:endParaRPr lang="en-GB" sz="1200" b="1" i="0" u="none" strike="noStrike">
                        <a:solidFill>
                          <a:srgbClr val="000000"/>
                        </a:solidFill>
                        <a:effectLst/>
                        <a:latin typeface="Calibri" panose="020F0502020204030204" pitchFamily="34" charset="0"/>
                      </a:endParaRPr>
                    </a:p>
                  </a:txBody>
                  <a:tcPr marL="3326" marR="3326" marT="3326" marB="0" anchor="ctr"/>
                </a:tc>
                <a:extLst>
                  <a:ext uri="{0D108BD9-81ED-4DB2-BD59-A6C34878D82A}">
                    <a16:rowId xmlns:a16="http://schemas.microsoft.com/office/drawing/2014/main" val="1557930582"/>
                  </a:ext>
                </a:extLst>
              </a:tr>
              <a:tr h="251299">
                <a:tc>
                  <a:txBody>
                    <a:bodyPr/>
                    <a:lstStyle/>
                    <a:p>
                      <a:pPr algn="l" fontAlgn="b"/>
                      <a:r>
                        <a:rPr lang="en-GB" sz="1200" u="none" strike="noStrike">
                          <a:effectLst/>
                        </a:rPr>
                        <a:t>Reviewing our degree portfolio</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66.24%</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63.27%</a:t>
                      </a:r>
                      <a:endParaRPr lang="en-GB" sz="1200" b="0" i="0" u="none" strike="noStrike">
                        <a:solidFill>
                          <a:srgbClr val="000000"/>
                        </a:solidFill>
                        <a:effectLst/>
                        <a:latin typeface="Calibri" panose="020F0502020204030204" pitchFamily="34" charset="0"/>
                      </a:endParaRPr>
                    </a:p>
                  </a:txBody>
                  <a:tcPr marL="3326" marR="3326" marT="3326" marB="0" anchor="b"/>
                </a:tc>
                <a:extLst>
                  <a:ext uri="{0D108BD9-81ED-4DB2-BD59-A6C34878D82A}">
                    <a16:rowId xmlns:a16="http://schemas.microsoft.com/office/drawing/2014/main" val="358914160"/>
                  </a:ext>
                </a:extLst>
              </a:tr>
              <a:tr h="251299">
                <a:tc>
                  <a:txBody>
                    <a:bodyPr/>
                    <a:lstStyle/>
                    <a:p>
                      <a:pPr algn="l" fontAlgn="b"/>
                      <a:r>
                        <a:rPr lang="en-GB" sz="1200" u="none" strike="noStrike">
                          <a:effectLst/>
                        </a:rPr>
                        <a:t>Adding new modules across our degree portfolio</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44.73%</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45.31%</a:t>
                      </a:r>
                      <a:endParaRPr lang="en-GB" sz="1200" b="0" i="0" u="none" strike="noStrike">
                        <a:solidFill>
                          <a:srgbClr val="000000"/>
                        </a:solidFill>
                        <a:effectLst/>
                        <a:latin typeface="Calibri" panose="020F0502020204030204" pitchFamily="34" charset="0"/>
                      </a:endParaRPr>
                    </a:p>
                  </a:txBody>
                  <a:tcPr marL="3326" marR="3326" marT="3326" marB="0" anchor="b"/>
                </a:tc>
                <a:extLst>
                  <a:ext uri="{0D108BD9-81ED-4DB2-BD59-A6C34878D82A}">
                    <a16:rowId xmlns:a16="http://schemas.microsoft.com/office/drawing/2014/main" val="677706435"/>
                  </a:ext>
                </a:extLst>
              </a:tr>
              <a:tr h="251299">
                <a:tc>
                  <a:txBody>
                    <a:bodyPr/>
                    <a:lstStyle/>
                    <a:p>
                      <a:pPr algn="l" fontAlgn="b"/>
                      <a:r>
                        <a:rPr lang="en-GB" sz="1200" u="none" strike="noStrike">
                          <a:effectLst/>
                        </a:rPr>
                        <a:t>Growing our executive education offer</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59.92%</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66.12%</a:t>
                      </a:r>
                      <a:endParaRPr lang="en-GB" sz="1200" b="0" i="0" u="none" strike="noStrike">
                        <a:solidFill>
                          <a:srgbClr val="000000"/>
                        </a:solidFill>
                        <a:effectLst/>
                        <a:latin typeface="Calibri" panose="020F0502020204030204" pitchFamily="34" charset="0"/>
                      </a:endParaRPr>
                    </a:p>
                  </a:txBody>
                  <a:tcPr marL="3326" marR="3326" marT="3326" marB="0" anchor="b"/>
                </a:tc>
                <a:extLst>
                  <a:ext uri="{0D108BD9-81ED-4DB2-BD59-A6C34878D82A}">
                    <a16:rowId xmlns:a16="http://schemas.microsoft.com/office/drawing/2014/main" val="2855609059"/>
                  </a:ext>
                </a:extLst>
              </a:tr>
              <a:tr h="251299">
                <a:tc>
                  <a:txBody>
                    <a:bodyPr/>
                    <a:lstStyle/>
                    <a:p>
                      <a:pPr algn="l" fontAlgn="b"/>
                      <a:r>
                        <a:rPr lang="en-GB" sz="1200" u="none" strike="noStrike">
                          <a:effectLst/>
                        </a:rPr>
                        <a:t>Creating skills training alongside our degrees</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43.04%</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46.94%</a:t>
                      </a:r>
                      <a:endParaRPr lang="en-GB" sz="1200" b="0" i="0" u="none" strike="noStrike">
                        <a:solidFill>
                          <a:srgbClr val="000000"/>
                        </a:solidFill>
                        <a:effectLst/>
                        <a:latin typeface="Calibri" panose="020F0502020204030204" pitchFamily="34" charset="0"/>
                      </a:endParaRPr>
                    </a:p>
                  </a:txBody>
                  <a:tcPr marL="3326" marR="3326" marT="3326" marB="0" anchor="b"/>
                </a:tc>
                <a:extLst>
                  <a:ext uri="{0D108BD9-81ED-4DB2-BD59-A6C34878D82A}">
                    <a16:rowId xmlns:a16="http://schemas.microsoft.com/office/drawing/2014/main" val="2379143076"/>
                  </a:ext>
                </a:extLst>
              </a:tr>
              <a:tr h="451085">
                <a:tc>
                  <a:txBody>
                    <a:bodyPr/>
                    <a:lstStyle/>
                    <a:p>
                      <a:pPr algn="l" fontAlgn="b"/>
                      <a:r>
                        <a:rPr lang="en-GB" sz="1200" u="none" strike="noStrike">
                          <a:effectLst/>
                        </a:rPr>
                        <a:t>Collaborating with business to develop new degrees or other products</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45.99%</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51.43%</a:t>
                      </a:r>
                      <a:endParaRPr lang="en-GB" sz="1200" b="0" i="0" u="none" strike="noStrike">
                        <a:solidFill>
                          <a:srgbClr val="000000"/>
                        </a:solidFill>
                        <a:effectLst/>
                        <a:latin typeface="Calibri" panose="020F0502020204030204" pitchFamily="34" charset="0"/>
                      </a:endParaRPr>
                    </a:p>
                  </a:txBody>
                  <a:tcPr marL="3326" marR="3326" marT="3326" marB="0" anchor="b"/>
                </a:tc>
                <a:extLst>
                  <a:ext uri="{0D108BD9-81ED-4DB2-BD59-A6C34878D82A}">
                    <a16:rowId xmlns:a16="http://schemas.microsoft.com/office/drawing/2014/main" val="3784037131"/>
                  </a:ext>
                </a:extLst>
              </a:tr>
              <a:tr h="451085">
                <a:tc>
                  <a:txBody>
                    <a:bodyPr/>
                    <a:lstStyle/>
                    <a:p>
                      <a:pPr algn="l" fontAlgn="b"/>
                      <a:r>
                        <a:rPr lang="en-GB" sz="1200" u="none" strike="noStrike">
                          <a:effectLst/>
                        </a:rPr>
                        <a:t>Collaborating with other faculties to develop new degrees or other products</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41.77%</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39.18%</a:t>
                      </a:r>
                      <a:endParaRPr lang="en-GB" sz="1200" b="0" i="0" u="none" strike="noStrike">
                        <a:solidFill>
                          <a:srgbClr val="000000"/>
                        </a:solidFill>
                        <a:effectLst/>
                        <a:latin typeface="Calibri" panose="020F0502020204030204" pitchFamily="34" charset="0"/>
                      </a:endParaRPr>
                    </a:p>
                  </a:txBody>
                  <a:tcPr marL="3326" marR="3326" marT="3326" marB="0" anchor="b"/>
                </a:tc>
                <a:extLst>
                  <a:ext uri="{0D108BD9-81ED-4DB2-BD59-A6C34878D82A}">
                    <a16:rowId xmlns:a16="http://schemas.microsoft.com/office/drawing/2014/main" val="2783595194"/>
                  </a:ext>
                </a:extLst>
              </a:tr>
              <a:tr h="451085">
                <a:tc>
                  <a:txBody>
                    <a:bodyPr/>
                    <a:lstStyle/>
                    <a:p>
                      <a:pPr algn="l" fontAlgn="b"/>
                      <a:r>
                        <a:rPr lang="en-GB" sz="1200" u="none" strike="noStrike">
                          <a:effectLst/>
                        </a:rPr>
                        <a:t>Developing a suite of short, online learning products</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24.89%</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29.39%</a:t>
                      </a:r>
                      <a:endParaRPr lang="en-GB" sz="1200" b="0" i="0" u="none" strike="noStrike">
                        <a:solidFill>
                          <a:srgbClr val="000000"/>
                        </a:solidFill>
                        <a:effectLst/>
                        <a:latin typeface="Calibri" panose="020F0502020204030204" pitchFamily="34" charset="0"/>
                      </a:endParaRPr>
                    </a:p>
                  </a:txBody>
                  <a:tcPr marL="3326" marR="3326" marT="3326" marB="0" anchor="b"/>
                </a:tc>
                <a:extLst>
                  <a:ext uri="{0D108BD9-81ED-4DB2-BD59-A6C34878D82A}">
                    <a16:rowId xmlns:a16="http://schemas.microsoft.com/office/drawing/2014/main" val="2530295345"/>
                  </a:ext>
                </a:extLst>
              </a:tr>
              <a:tr h="451085">
                <a:tc>
                  <a:txBody>
                    <a:bodyPr/>
                    <a:lstStyle/>
                    <a:p>
                      <a:pPr algn="l" fontAlgn="b"/>
                      <a:r>
                        <a:rPr lang="en-GB" sz="1200" u="none" strike="noStrike">
                          <a:effectLst/>
                        </a:rPr>
                        <a:t>Creating degrees that can be studied in modules across an extended time period</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27.43%</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18.78%</a:t>
                      </a:r>
                      <a:endParaRPr lang="en-GB" sz="1200" b="0" i="0" u="none" strike="noStrike">
                        <a:solidFill>
                          <a:srgbClr val="000000"/>
                        </a:solidFill>
                        <a:effectLst/>
                        <a:latin typeface="Calibri" panose="020F0502020204030204" pitchFamily="34" charset="0"/>
                      </a:endParaRPr>
                    </a:p>
                  </a:txBody>
                  <a:tcPr marL="3326" marR="3326" marT="3326" marB="0" anchor="b"/>
                </a:tc>
                <a:extLst>
                  <a:ext uri="{0D108BD9-81ED-4DB2-BD59-A6C34878D82A}">
                    <a16:rowId xmlns:a16="http://schemas.microsoft.com/office/drawing/2014/main" val="157783171"/>
                  </a:ext>
                </a:extLst>
              </a:tr>
              <a:tr h="451085">
                <a:tc>
                  <a:txBody>
                    <a:bodyPr/>
                    <a:lstStyle/>
                    <a:p>
                      <a:pPr algn="l" fontAlgn="b"/>
                      <a:r>
                        <a:rPr lang="en-GB" sz="1200" u="none" strike="noStrike">
                          <a:effectLst/>
                        </a:rPr>
                        <a:t>Introducing new products to meet lifelong learning needs</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45.15%</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49.39%</a:t>
                      </a:r>
                      <a:endParaRPr lang="en-GB" sz="1200" b="0" i="0" u="none" strike="noStrike">
                        <a:solidFill>
                          <a:srgbClr val="000000"/>
                        </a:solidFill>
                        <a:effectLst/>
                        <a:latin typeface="Calibri" panose="020F0502020204030204" pitchFamily="34" charset="0"/>
                      </a:endParaRPr>
                    </a:p>
                  </a:txBody>
                  <a:tcPr marL="3326" marR="3326" marT="3326" marB="0" anchor="b"/>
                </a:tc>
                <a:extLst>
                  <a:ext uri="{0D108BD9-81ED-4DB2-BD59-A6C34878D82A}">
                    <a16:rowId xmlns:a16="http://schemas.microsoft.com/office/drawing/2014/main" val="3866931453"/>
                  </a:ext>
                </a:extLst>
              </a:tr>
              <a:tr h="451085">
                <a:tc>
                  <a:txBody>
                    <a:bodyPr/>
                    <a:lstStyle/>
                    <a:p>
                      <a:pPr algn="l" fontAlgn="b"/>
                      <a:r>
                        <a:rPr lang="en-GB" sz="1200" u="none" strike="noStrike" dirty="0">
                          <a:effectLst/>
                        </a:rPr>
                        <a:t>Utilising digital tools to enhance current learning offers</a:t>
                      </a:r>
                      <a:endParaRPr lang="en-GB" sz="1200" b="0" i="0" u="none" strike="noStrike" dirty="0">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60.76%</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58.37%</a:t>
                      </a:r>
                      <a:endParaRPr lang="en-GB" sz="1200" b="0" i="0" u="none" strike="noStrike">
                        <a:solidFill>
                          <a:srgbClr val="000000"/>
                        </a:solidFill>
                        <a:effectLst/>
                        <a:latin typeface="Calibri" panose="020F0502020204030204" pitchFamily="34" charset="0"/>
                      </a:endParaRPr>
                    </a:p>
                  </a:txBody>
                  <a:tcPr marL="3326" marR="3326" marT="3326" marB="0" anchor="b"/>
                </a:tc>
                <a:extLst>
                  <a:ext uri="{0D108BD9-81ED-4DB2-BD59-A6C34878D82A}">
                    <a16:rowId xmlns:a16="http://schemas.microsoft.com/office/drawing/2014/main" val="841221001"/>
                  </a:ext>
                </a:extLst>
              </a:tr>
              <a:tr h="251299">
                <a:tc>
                  <a:txBody>
                    <a:bodyPr/>
                    <a:lstStyle/>
                    <a:p>
                      <a:pPr algn="l" fontAlgn="b"/>
                      <a:r>
                        <a:rPr lang="en-GB" sz="1200" u="none" strike="noStrike">
                          <a:effectLst/>
                        </a:rPr>
                        <a:t>Other (please specify)</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a:effectLst/>
                        </a:rPr>
                        <a:t>5.49%</a:t>
                      </a:r>
                      <a:endParaRPr lang="en-GB" sz="1200" b="0" i="0" u="none" strike="noStrike">
                        <a:solidFill>
                          <a:srgbClr val="000000"/>
                        </a:solidFill>
                        <a:effectLst/>
                        <a:latin typeface="Calibri" panose="020F0502020204030204" pitchFamily="34" charset="0"/>
                      </a:endParaRPr>
                    </a:p>
                  </a:txBody>
                  <a:tcPr marL="3326" marR="3326" marT="3326" marB="0" anchor="b"/>
                </a:tc>
                <a:tc>
                  <a:txBody>
                    <a:bodyPr/>
                    <a:lstStyle/>
                    <a:p>
                      <a:pPr algn="r" fontAlgn="b"/>
                      <a:r>
                        <a:rPr lang="en-GB" sz="1200" u="none" strike="noStrike" dirty="0">
                          <a:effectLst/>
                        </a:rPr>
                        <a:t>2.45%</a:t>
                      </a:r>
                      <a:endParaRPr lang="en-GB" sz="1200" b="0" i="0" u="none" strike="noStrike" dirty="0">
                        <a:solidFill>
                          <a:srgbClr val="000000"/>
                        </a:solidFill>
                        <a:effectLst/>
                        <a:latin typeface="Calibri" panose="020F0502020204030204" pitchFamily="34" charset="0"/>
                      </a:endParaRPr>
                    </a:p>
                  </a:txBody>
                  <a:tcPr marL="3326" marR="3326" marT="3326" marB="0" anchor="b"/>
                </a:tc>
                <a:extLst>
                  <a:ext uri="{0D108BD9-81ED-4DB2-BD59-A6C34878D82A}">
                    <a16:rowId xmlns:a16="http://schemas.microsoft.com/office/drawing/2014/main" val="809675238"/>
                  </a:ext>
                </a:extLst>
              </a:tr>
            </a:tbl>
          </a:graphicData>
        </a:graphic>
      </p:graphicFrame>
      <p:sp>
        <p:nvSpPr>
          <p:cNvPr id="9" name="TextBox 8">
            <a:extLst>
              <a:ext uri="{FF2B5EF4-FFF2-40B4-BE49-F238E27FC236}">
                <a16:creationId xmlns:a16="http://schemas.microsoft.com/office/drawing/2014/main" id="{83977635-F5FB-774B-8C3E-ECDF39651D5F}"/>
              </a:ext>
            </a:extLst>
          </p:cNvPr>
          <p:cNvSpPr txBox="1"/>
          <p:nvPr/>
        </p:nvSpPr>
        <p:spPr>
          <a:xfrm>
            <a:off x="874816" y="2788920"/>
            <a:ext cx="4742214" cy="1815882"/>
          </a:xfrm>
          <a:prstGeom prst="rect">
            <a:avLst/>
          </a:prstGeom>
          <a:noFill/>
        </p:spPr>
        <p:txBody>
          <a:bodyPr wrap="square" rtlCol="0">
            <a:spAutoFit/>
          </a:bodyPr>
          <a:lstStyle/>
          <a:p>
            <a:r>
              <a:rPr lang="en-GB" sz="1600" dirty="0"/>
              <a:t>Both groups of staff are most likely to identify three ways in which their schools are meeting the changing needs of employers:</a:t>
            </a:r>
          </a:p>
          <a:p>
            <a:pPr marL="285750" indent="-285750">
              <a:buFont typeface="Arial" panose="020B0604020202020204" pitchFamily="34" charset="0"/>
              <a:buChar char="•"/>
            </a:pPr>
            <a:r>
              <a:rPr lang="en-GB" sz="1600" dirty="0"/>
              <a:t>reviewing our degree portfolio;</a:t>
            </a:r>
          </a:p>
          <a:p>
            <a:pPr marL="285750" indent="-285750">
              <a:buFont typeface="Arial" panose="020B0604020202020204" pitchFamily="34" charset="0"/>
              <a:buChar char="•"/>
            </a:pPr>
            <a:r>
              <a:rPr lang="en-GB" sz="1600" dirty="0"/>
              <a:t>growing our executive education offer; and</a:t>
            </a:r>
          </a:p>
          <a:p>
            <a:pPr marL="285750" indent="-285750">
              <a:buFont typeface="Arial" panose="020B0604020202020204" pitchFamily="34" charset="0"/>
              <a:buChar char="•"/>
            </a:pPr>
            <a:r>
              <a:rPr lang="en-GB" sz="1600" dirty="0"/>
              <a:t>utilising digital tools to enhance current learning offers</a:t>
            </a:r>
            <a:r>
              <a:rPr lang="en-US" sz="1600" dirty="0"/>
              <a:t>.</a:t>
            </a:r>
            <a:endParaRPr lang="en-GB" sz="1600" dirty="0">
              <a:solidFill>
                <a:srgbClr val="000000"/>
              </a:solidFill>
              <a:latin typeface="Calibri" panose="020F0502020204030204" pitchFamily="34" charset="0"/>
            </a:endParaRPr>
          </a:p>
        </p:txBody>
      </p:sp>
      <p:pic>
        <p:nvPicPr>
          <p:cNvPr id="11" name="Picture 10" descr="CC-Logo.jpg">
            <a:hlinkClick r:id="rId2"/>
            <a:extLst>
              <a:ext uri="{FF2B5EF4-FFF2-40B4-BE49-F238E27FC236}">
                <a16:creationId xmlns:a16="http://schemas.microsoft.com/office/drawing/2014/main" id="{4332F9D5-3EE5-0745-B9EC-DB2079DCCE75}"/>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899337A1-13C9-4249-886F-4943BC8A4E35}"/>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0524F090-782A-2143-99F4-76A5E42DB938}"/>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277417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7C10-42CB-0D40-8093-657E990E5113}"/>
              </a:ext>
            </a:extLst>
          </p:cNvPr>
          <p:cNvSpPr>
            <a:spLocks noGrp="1"/>
          </p:cNvSpPr>
          <p:nvPr>
            <p:ph type="title"/>
          </p:nvPr>
        </p:nvSpPr>
        <p:spPr/>
        <p:txBody>
          <a:bodyPr/>
          <a:lstStyle/>
          <a:p>
            <a:r>
              <a:rPr lang="en-US" dirty="0"/>
              <a:t>All employers</a:t>
            </a:r>
          </a:p>
        </p:txBody>
      </p:sp>
    </p:spTree>
    <p:extLst>
      <p:ext uri="{BB962C8B-B14F-4D97-AF65-F5344CB8AC3E}">
        <p14:creationId xmlns:p14="http://schemas.microsoft.com/office/powerpoint/2010/main" val="2054127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1C556-8C0C-7B43-8405-5F2B6BB68601}"/>
              </a:ext>
            </a:extLst>
          </p:cNvPr>
          <p:cNvSpPr>
            <a:spLocks noGrp="1"/>
          </p:cNvSpPr>
          <p:nvPr>
            <p:ph type="title"/>
          </p:nvPr>
        </p:nvSpPr>
        <p:spPr/>
        <p:txBody>
          <a:bodyPr/>
          <a:lstStyle/>
          <a:p>
            <a:r>
              <a:rPr lang="en-US" dirty="0"/>
              <a:t>Demographics – role and number of employees in responding company</a:t>
            </a:r>
          </a:p>
        </p:txBody>
      </p:sp>
      <p:graphicFrame>
        <p:nvGraphicFramePr>
          <p:cNvPr id="4" name="Content Placeholder 3">
            <a:extLst>
              <a:ext uri="{FF2B5EF4-FFF2-40B4-BE49-F238E27FC236}">
                <a16:creationId xmlns:a16="http://schemas.microsoft.com/office/drawing/2014/main" id="{0F4BA469-F8A5-B843-9B95-1BA3022CDAB0}"/>
              </a:ext>
            </a:extLst>
          </p:cNvPr>
          <p:cNvGraphicFramePr>
            <a:graphicFrameLocks noGrp="1"/>
          </p:cNvGraphicFramePr>
          <p:nvPr>
            <p:ph idx="1"/>
            <p:extLst>
              <p:ext uri="{D42A27DB-BD31-4B8C-83A1-F6EECF244321}">
                <p14:modId xmlns:p14="http://schemas.microsoft.com/office/powerpoint/2010/main" val="3147189991"/>
              </p:ext>
            </p:extLst>
          </p:nvPr>
        </p:nvGraphicFramePr>
        <p:xfrm>
          <a:off x="838200" y="1964522"/>
          <a:ext cx="4200646" cy="3662187"/>
        </p:xfrm>
        <a:graphic>
          <a:graphicData uri="http://schemas.openxmlformats.org/drawingml/2006/table">
            <a:tbl>
              <a:tblPr>
                <a:tableStyleId>{5C22544A-7EE6-4342-B048-85BDC9FD1C3A}</a:tableStyleId>
              </a:tblPr>
              <a:tblGrid>
                <a:gridCol w="3067292">
                  <a:extLst>
                    <a:ext uri="{9D8B030D-6E8A-4147-A177-3AD203B41FA5}">
                      <a16:colId xmlns:a16="http://schemas.microsoft.com/office/drawing/2014/main" val="1536846049"/>
                    </a:ext>
                  </a:extLst>
                </a:gridCol>
                <a:gridCol w="1133354">
                  <a:extLst>
                    <a:ext uri="{9D8B030D-6E8A-4147-A177-3AD203B41FA5}">
                      <a16:colId xmlns:a16="http://schemas.microsoft.com/office/drawing/2014/main" val="2729690205"/>
                    </a:ext>
                  </a:extLst>
                </a:gridCol>
              </a:tblGrid>
              <a:tr h="441053">
                <a:tc>
                  <a:txBody>
                    <a:bodyPr/>
                    <a:lstStyle/>
                    <a:p>
                      <a:pPr algn="l" fontAlgn="b"/>
                      <a:r>
                        <a:rPr lang="en-GB" sz="1400" u="none" strike="noStrike">
                          <a:effectLst/>
                        </a:rPr>
                        <a:t>HR Director/Senior HR Manager</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29.94%</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761170747"/>
                  </a:ext>
                </a:extLst>
              </a:tr>
              <a:tr h="771843">
                <a:tc>
                  <a:txBody>
                    <a:bodyPr/>
                    <a:lstStyle/>
                    <a:p>
                      <a:pPr algn="l" fontAlgn="b"/>
                      <a:r>
                        <a:rPr lang="en-GB" sz="1400" u="none" strike="noStrike">
                          <a:effectLst/>
                        </a:rPr>
                        <a:t>Recruitment Director/Senior Recruitment Manager</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11.46%</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780690592"/>
                  </a:ext>
                </a:extLst>
              </a:tr>
              <a:tr h="931595">
                <a:tc>
                  <a:txBody>
                    <a:bodyPr/>
                    <a:lstStyle/>
                    <a:p>
                      <a:pPr algn="l" fontAlgn="b"/>
                      <a:r>
                        <a:rPr lang="en-GB" sz="1400" u="none" strike="noStrike">
                          <a:effectLst/>
                        </a:rPr>
                        <a:t>Learning &amp; Development Director/ Senior Learning &amp; Development Manager</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14.65%</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748425544"/>
                  </a:ext>
                </a:extLst>
              </a:tr>
              <a:tr h="551316">
                <a:tc>
                  <a:txBody>
                    <a:bodyPr/>
                    <a:lstStyle/>
                    <a:p>
                      <a:pPr algn="l" fontAlgn="b"/>
                      <a:r>
                        <a:rPr lang="en-GB" sz="1400" u="none" strike="noStrike">
                          <a:effectLst/>
                        </a:rPr>
                        <a:t>Talent Director/Senior Talent Manager</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8.28%</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392713928"/>
                  </a:ext>
                </a:extLst>
              </a:tr>
              <a:tr h="220526">
                <a:tc>
                  <a:txBody>
                    <a:bodyPr/>
                    <a:lstStyle/>
                    <a:p>
                      <a:pPr algn="l" fontAlgn="b"/>
                      <a:r>
                        <a:rPr lang="en-GB" sz="1400" u="none" strike="noStrike">
                          <a:effectLst/>
                        </a:rPr>
                        <a:t>Board Director</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13.38%</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997191390"/>
                  </a:ext>
                </a:extLst>
              </a:tr>
              <a:tr h="330790">
                <a:tc>
                  <a:txBody>
                    <a:bodyPr/>
                    <a:lstStyle/>
                    <a:p>
                      <a:pPr algn="l" fontAlgn="b"/>
                      <a:r>
                        <a:rPr lang="en-GB" sz="1400" u="none" strike="noStrike">
                          <a:effectLst/>
                        </a:rPr>
                        <a:t>Other (please specify)</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1.27%</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553605268"/>
                  </a:ext>
                </a:extLst>
              </a:tr>
              <a:tr h="330790">
                <a:tc>
                  <a:txBody>
                    <a:bodyPr/>
                    <a:lstStyle/>
                    <a:p>
                      <a:pPr algn="l" fontAlgn="b"/>
                      <a:r>
                        <a:rPr lang="en-GB" sz="1400" u="none" strike="noStrike">
                          <a:effectLst/>
                        </a:rPr>
                        <a:t>Other senior manager</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dirty="0">
                          <a:effectLst/>
                        </a:rPr>
                        <a:t>21.02%</a:t>
                      </a:r>
                      <a:endParaRPr lang="en-GB" sz="14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545322838"/>
                  </a:ext>
                </a:extLst>
              </a:tr>
            </a:tbl>
          </a:graphicData>
        </a:graphic>
      </p:graphicFrame>
      <p:graphicFrame>
        <p:nvGraphicFramePr>
          <p:cNvPr id="5" name="Table 4">
            <a:extLst>
              <a:ext uri="{FF2B5EF4-FFF2-40B4-BE49-F238E27FC236}">
                <a16:creationId xmlns:a16="http://schemas.microsoft.com/office/drawing/2014/main" id="{CA5241D4-64E4-664C-BDAB-3EBF721F74EB}"/>
              </a:ext>
            </a:extLst>
          </p:cNvPr>
          <p:cNvGraphicFramePr>
            <a:graphicFrameLocks noGrp="1"/>
          </p:cNvGraphicFramePr>
          <p:nvPr>
            <p:extLst>
              <p:ext uri="{D42A27DB-BD31-4B8C-83A1-F6EECF244321}">
                <p14:modId xmlns:p14="http://schemas.microsoft.com/office/powerpoint/2010/main" val="2403681694"/>
              </p:ext>
            </p:extLst>
          </p:nvPr>
        </p:nvGraphicFramePr>
        <p:xfrm>
          <a:off x="6359322" y="1964522"/>
          <a:ext cx="3583330" cy="3348259"/>
        </p:xfrm>
        <a:graphic>
          <a:graphicData uri="http://schemas.openxmlformats.org/drawingml/2006/table">
            <a:tbl>
              <a:tblPr>
                <a:tableStyleId>{5C22544A-7EE6-4342-B048-85BDC9FD1C3A}</a:tableStyleId>
              </a:tblPr>
              <a:tblGrid>
                <a:gridCol w="2483735">
                  <a:extLst>
                    <a:ext uri="{9D8B030D-6E8A-4147-A177-3AD203B41FA5}">
                      <a16:colId xmlns:a16="http://schemas.microsoft.com/office/drawing/2014/main" val="1309071308"/>
                    </a:ext>
                  </a:extLst>
                </a:gridCol>
                <a:gridCol w="1099595">
                  <a:extLst>
                    <a:ext uri="{9D8B030D-6E8A-4147-A177-3AD203B41FA5}">
                      <a16:colId xmlns:a16="http://schemas.microsoft.com/office/drawing/2014/main" val="3238444639"/>
                    </a:ext>
                  </a:extLst>
                </a:gridCol>
              </a:tblGrid>
              <a:tr h="563413">
                <a:tc>
                  <a:txBody>
                    <a:bodyPr/>
                    <a:lstStyle/>
                    <a:p>
                      <a:pPr algn="l" fontAlgn="b"/>
                      <a:r>
                        <a:rPr lang="en-GB" sz="1400" u="none" strike="noStrike" dirty="0">
                          <a:effectLst/>
                        </a:rPr>
                        <a:t>Under 300</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dirty="0">
                          <a:effectLst/>
                        </a:rPr>
                        <a:t>1.94%</a:t>
                      </a:r>
                      <a:endParaRPr lang="en-GB" sz="14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939209143"/>
                  </a:ext>
                </a:extLst>
              </a:tr>
              <a:tr h="281707">
                <a:tc>
                  <a:txBody>
                    <a:bodyPr/>
                    <a:lstStyle/>
                    <a:p>
                      <a:pPr algn="l" fontAlgn="b"/>
                      <a:r>
                        <a:rPr lang="en-GB" sz="1400" u="none" strike="noStrike">
                          <a:effectLst/>
                        </a:rPr>
                        <a:t>300-500</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10.97%</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571290963"/>
                  </a:ext>
                </a:extLst>
              </a:tr>
              <a:tr h="281707">
                <a:tc>
                  <a:txBody>
                    <a:bodyPr/>
                    <a:lstStyle/>
                    <a:p>
                      <a:pPr algn="l" fontAlgn="b"/>
                      <a:r>
                        <a:rPr lang="en-GB" sz="1400" u="none" strike="noStrike">
                          <a:effectLst/>
                        </a:rPr>
                        <a:t>501-1000</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22.58%</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965806923"/>
                  </a:ext>
                </a:extLst>
              </a:tr>
              <a:tr h="563413">
                <a:tc>
                  <a:txBody>
                    <a:bodyPr/>
                    <a:lstStyle/>
                    <a:p>
                      <a:pPr algn="l" fontAlgn="b"/>
                      <a:r>
                        <a:rPr lang="en-GB" sz="1400" u="none" strike="noStrike">
                          <a:effectLst/>
                        </a:rPr>
                        <a:t>1001-3000</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16.77%</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799604129"/>
                  </a:ext>
                </a:extLst>
              </a:tr>
              <a:tr h="563413">
                <a:tc>
                  <a:txBody>
                    <a:bodyPr/>
                    <a:lstStyle/>
                    <a:p>
                      <a:pPr algn="l" fontAlgn="b"/>
                      <a:r>
                        <a:rPr lang="en-GB" sz="1400" u="none" strike="noStrike">
                          <a:effectLst/>
                        </a:rPr>
                        <a:t>3001-5000</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8.39%</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680543847"/>
                  </a:ext>
                </a:extLst>
              </a:tr>
              <a:tr h="563413">
                <a:tc>
                  <a:txBody>
                    <a:bodyPr/>
                    <a:lstStyle/>
                    <a:p>
                      <a:pPr algn="l" fontAlgn="b"/>
                      <a:r>
                        <a:rPr lang="en-GB" sz="1400" u="none" strike="noStrike">
                          <a:effectLst/>
                        </a:rPr>
                        <a:t>5001-10000</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19.35%</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941459356"/>
                  </a:ext>
                </a:extLst>
              </a:tr>
              <a:tr h="485007">
                <a:tc>
                  <a:txBody>
                    <a:bodyPr/>
                    <a:lstStyle/>
                    <a:p>
                      <a:pPr algn="l" fontAlgn="b"/>
                      <a:r>
                        <a:rPr lang="en-GB" sz="1400" u="none" strike="noStrike">
                          <a:effectLst/>
                        </a:rPr>
                        <a:t>More than 10000</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dirty="0">
                          <a:effectLst/>
                        </a:rPr>
                        <a:t>20.00%</a:t>
                      </a:r>
                      <a:endParaRPr lang="en-GB" sz="14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841565348"/>
                  </a:ext>
                </a:extLst>
              </a:tr>
            </a:tbl>
          </a:graphicData>
        </a:graphic>
      </p:graphicFrame>
    </p:spTree>
    <p:extLst>
      <p:ext uri="{BB962C8B-B14F-4D97-AF65-F5344CB8AC3E}">
        <p14:creationId xmlns:p14="http://schemas.microsoft.com/office/powerpoint/2010/main" val="3418140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662941"/>
            <a:ext cx="4083434" cy="1771661"/>
          </a:xfrm>
        </p:spPr>
        <p:txBody>
          <a:bodyPr vert="horz" lIns="91440" tIns="45720" rIns="91440" bIns="45720" rtlCol="0" anchor="t">
            <a:normAutofit fontScale="90000"/>
          </a:bodyPr>
          <a:lstStyle/>
          <a:p>
            <a:r>
              <a:rPr lang="en-US" sz="3200" dirty="0"/>
              <a:t>Which of these elements are most important to you in your future employees?</a:t>
            </a:r>
            <a:endParaRPr lang="en-US" sz="3200" kern="1200" dirty="0">
              <a:solidFill>
                <a:schemeClr val="tx1"/>
              </a:solidFill>
              <a:latin typeface="+mj-lt"/>
              <a:ea typeface="+mj-ea"/>
              <a:cs typeface="+mj-cs"/>
            </a:endParaRPr>
          </a:p>
        </p:txBody>
      </p:sp>
      <p:sp>
        <p:nvSpPr>
          <p:cNvPr id="9" name="TextBox 8">
            <a:extLst>
              <a:ext uri="{FF2B5EF4-FFF2-40B4-BE49-F238E27FC236}">
                <a16:creationId xmlns:a16="http://schemas.microsoft.com/office/drawing/2014/main" id="{04754BA4-40FA-E84B-AACC-9908489C85A7}"/>
              </a:ext>
            </a:extLst>
          </p:cNvPr>
          <p:cNvSpPr txBox="1"/>
          <p:nvPr/>
        </p:nvSpPr>
        <p:spPr>
          <a:xfrm>
            <a:off x="874815" y="2141967"/>
            <a:ext cx="4134327" cy="1169551"/>
          </a:xfrm>
          <a:prstGeom prst="rect">
            <a:avLst/>
          </a:prstGeom>
          <a:noFill/>
        </p:spPr>
        <p:txBody>
          <a:bodyPr wrap="square" rtlCol="0">
            <a:spAutoFit/>
          </a:bodyPr>
          <a:lstStyle/>
          <a:p>
            <a:r>
              <a:rPr lang="en-GB" sz="1400" dirty="0"/>
              <a:t>Employers are most likely to be seeking future  employees that embrace digital transformation, bringing together technology and management skills</a:t>
            </a:r>
            <a:r>
              <a:rPr lang="en-US" sz="1400" dirty="0"/>
              <a:t> and </a:t>
            </a:r>
            <a:r>
              <a:rPr lang="en-GB" sz="1400" dirty="0"/>
              <a:t>are open to work in a multi-national and multi-cultural environment</a:t>
            </a:r>
            <a:r>
              <a:rPr lang="en-GB" sz="1400" dirty="0">
                <a:solidFill>
                  <a:srgbClr val="000000"/>
                </a:solidFill>
                <a:latin typeface="Calibri" panose="020F0502020204030204" pitchFamily="34" charset="0"/>
              </a:rPr>
              <a:t>.</a:t>
            </a:r>
          </a:p>
        </p:txBody>
      </p:sp>
      <p:pic>
        <p:nvPicPr>
          <p:cNvPr id="12" name="Picture 11" descr="CC-Logo.jpg">
            <a:hlinkClick r:id="rId2"/>
            <a:extLst>
              <a:ext uri="{FF2B5EF4-FFF2-40B4-BE49-F238E27FC236}">
                <a16:creationId xmlns:a16="http://schemas.microsoft.com/office/drawing/2014/main" id="{668F3D46-A64D-9B4C-9EFA-0673251425C4}"/>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F68C57A6-A801-4B4D-A900-97594ABB8530}"/>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4" name="Picture 13" descr="A close up of a logo&#10;&#10;Description automatically generated">
            <a:extLst>
              <a:ext uri="{FF2B5EF4-FFF2-40B4-BE49-F238E27FC236}">
                <a16:creationId xmlns:a16="http://schemas.microsoft.com/office/drawing/2014/main" id="{86C87E71-719D-C847-BB7E-E167A06BB112}"/>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3" name="Table 2">
            <a:extLst>
              <a:ext uri="{FF2B5EF4-FFF2-40B4-BE49-F238E27FC236}">
                <a16:creationId xmlns:a16="http://schemas.microsoft.com/office/drawing/2014/main" id="{5888862B-82A9-0542-9718-03F70AF8329B}"/>
              </a:ext>
            </a:extLst>
          </p:cNvPr>
          <p:cNvGraphicFramePr>
            <a:graphicFrameLocks noGrp="1"/>
          </p:cNvGraphicFramePr>
          <p:nvPr>
            <p:extLst>
              <p:ext uri="{D42A27DB-BD31-4B8C-83A1-F6EECF244321}">
                <p14:modId xmlns:p14="http://schemas.microsoft.com/office/powerpoint/2010/main" val="3880273613"/>
              </p:ext>
            </p:extLst>
          </p:nvPr>
        </p:nvGraphicFramePr>
        <p:xfrm>
          <a:off x="5590572" y="761164"/>
          <a:ext cx="5842360" cy="5335671"/>
        </p:xfrm>
        <a:graphic>
          <a:graphicData uri="http://schemas.openxmlformats.org/drawingml/2006/table">
            <a:tbl>
              <a:tblPr>
                <a:tableStyleId>{5C22544A-7EE6-4342-B048-85BDC9FD1C3A}</a:tableStyleId>
              </a:tblPr>
              <a:tblGrid>
                <a:gridCol w="4838711">
                  <a:extLst>
                    <a:ext uri="{9D8B030D-6E8A-4147-A177-3AD203B41FA5}">
                      <a16:colId xmlns:a16="http://schemas.microsoft.com/office/drawing/2014/main" val="2502896726"/>
                    </a:ext>
                  </a:extLst>
                </a:gridCol>
                <a:gridCol w="1003649">
                  <a:extLst>
                    <a:ext uri="{9D8B030D-6E8A-4147-A177-3AD203B41FA5}">
                      <a16:colId xmlns:a16="http://schemas.microsoft.com/office/drawing/2014/main" val="365906308"/>
                    </a:ext>
                  </a:extLst>
                </a:gridCol>
              </a:tblGrid>
              <a:tr h="366428">
                <a:tc>
                  <a:txBody>
                    <a:bodyPr/>
                    <a:lstStyle/>
                    <a:p>
                      <a:pPr algn="l" fontAlgn="b"/>
                      <a:r>
                        <a:rPr lang="en-GB" sz="1400" u="none" strike="noStrike">
                          <a:effectLst/>
                        </a:rPr>
                        <a:t>challenge views by combining innovative and critical thinking</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24.83%</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71201733"/>
                  </a:ext>
                </a:extLst>
              </a:tr>
              <a:tr h="229018">
                <a:tc>
                  <a:txBody>
                    <a:bodyPr/>
                    <a:lstStyle/>
                    <a:p>
                      <a:pPr algn="l" fontAlgn="b"/>
                      <a:r>
                        <a:rPr lang="en-GB" sz="1400" u="none" strike="noStrike">
                          <a:effectLst/>
                        </a:rPr>
                        <a:t>have a focus on social responsibility</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25.52%</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950073711"/>
                  </a:ext>
                </a:extLst>
              </a:tr>
              <a:tr h="229018">
                <a:tc>
                  <a:txBody>
                    <a:bodyPr/>
                    <a:lstStyle/>
                    <a:p>
                      <a:pPr algn="l" fontAlgn="b"/>
                      <a:r>
                        <a:rPr lang="en-GB" sz="1400" u="none" strike="noStrike">
                          <a:effectLst/>
                        </a:rPr>
                        <a:t>have a strong entrepreneurial outlook</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26.21%</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992602792"/>
                  </a:ext>
                </a:extLst>
              </a:tr>
              <a:tr h="229018">
                <a:tc>
                  <a:txBody>
                    <a:bodyPr/>
                    <a:lstStyle/>
                    <a:p>
                      <a:pPr algn="l" fontAlgn="b"/>
                      <a:r>
                        <a:rPr lang="en-GB" sz="1400" u="none" strike="noStrike">
                          <a:effectLst/>
                        </a:rPr>
                        <a:t>have spent time studying overseas</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17.93%</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4218455978"/>
                  </a:ext>
                </a:extLst>
              </a:tr>
              <a:tr h="458036">
                <a:tc>
                  <a:txBody>
                    <a:bodyPr/>
                    <a:lstStyle/>
                    <a:p>
                      <a:pPr algn="l" fontAlgn="b"/>
                      <a:r>
                        <a:rPr lang="en-GB" sz="1400" u="none" strike="noStrike" dirty="0">
                          <a:effectLst/>
                        </a:rPr>
                        <a:t>embrace digital transformation, bringing together technology and management skills</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33.10%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598483650"/>
                  </a:ext>
                </a:extLst>
              </a:tr>
              <a:tr h="458036">
                <a:tc>
                  <a:txBody>
                    <a:bodyPr/>
                    <a:lstStyle/>
                    <a:p>
                      <a:pPr algn="l" fontAlgn="b"/>
                      <a:r>
                        <a:rPr lang="en-GB" sz="1400" u="none" strike="noStrike">
                          <a:effectLst/>
                        </a:rPr>
                        <a:t>have completed an internship/work experience prior to seeking a full-time job</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24.14%</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281740256"/>
                  </a:ext>
                </a:extLst>
              </a:tr>
              <a:tr h="412232">
                <a:tc>
                  <a:txBody>
                    <a:bodyPr/>
                    <a:lstStyle/>
                    <a:p>
                      <a:pPr algn="l" fontAlgn="b"/>
                      <a:r>
                        <a:rPr lang="en-GB" sz="1400" u="none" strike="noStrike">
                          <a:effectLst/>
                        </a:rPr>
                        <a:t>have acquired skills such as coding that are not part of their core degree</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24.83%</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332384844"/>
                  </a:ext>
                </a:extLst>
              </a:tr>
              <a:tr h="274821">
                <a:tc>
                  <a:txBody>
                    <a:bodyPr/>
                    <a:lstStyle/>
                    <a:p>
                      <a:pPr algn="l" fontAlgn="b"/>
                      <a:r>
                        <a:rPr lang="en-GB" sz="1400" u="none" strike="noStrike">
                          <a:effectLst/>
                        </a:rPr>
                        <a:t>have an understanding of more than one language</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23.45%</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527793296"/>
                  </a:ext>
                </a:extLst>
              </a:tr>
              <a:tr h="595446">
                <a:tc>
                  <a:txBody>
                    <a:bodyPr/>
                    <a:lstStyle/>
                    <a:p>
                      <a:pPr algn="l" fontAlgn="b"/>
                      <a:r>
                        <a:rPr lang="en-GB" sz="1400" u="none" strike="noStrike">
                          <a:effectLst/>
                        </a:rPr>
                        <a:t>have a broad understanding of the global challenges facing society (e.g. climate change, poverty, etc.)</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24.83%</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770768615"/>
                  </a:ext>
                </a:extLst>
              </a:tr>
              <a:tr h="320625">
                <a:tc>
                  <a:txBody>
                    <a:bodyPr/>
                    <a:lstStyle/>
                    <a:p>
                      <a:pPr algn="l" fontAlgn="b"/>
                      <a:r>
                        <a:rPr lang="en-GB" sz="1400" u="none" strike="noStrike">
                          <a:effectLst/>
                        </a:rPr>
                        <a:t>have enhanced their learning through online courses</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21.38%</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233459344"/>
                  </a:ext>
                </a:extLst>
              </a:tr>
              <a:tr h="229018">
                <a:tc>
                  <a:txBody>
                    <a:bodyPr/>
                    <a:lstStyle/>
                    <a:p>
                      <a:pPr algn="l" fontAlgn="b"/>
                      <a:r>
                        <a:rPr lang="en-GB" sz="1400" u="none" strike="noStrike">
                          <a:effectLst/>
                        </a:rPr>
                        <a:t>have spent time working abroad</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14.48%</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363527571"/>
                  </a:ext>
                </a:extLst>
              </a:tr>
              <a:tr h="183214">
                <a:tc>
                  <a:txBody>
                    <a:bodyPr/>
                    <a:lstStyle/>
                    <a:p>
                      <a:pPr algn="l" fontAlgn="b"/>
                      <a:r>
                        <a:rPr lang="en-GB" sz="1400" u="none" strike="noStrike">
                          <a:effectLst/>
                        </a:rPr>
                        <a:t>have acquired transversal skills</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18.62%</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951313461"/>
                  </a:ext>
                </a:extLst>
              </a:tr>
              <a:tr h="366428">
                <a:tc>
                  <a:txBody>
                    <a:bodyPr/>
                    <a:lstStyle/>
                    <a:p>
                      <a:pPr algn="l" fontAlgn="b"/>
                      <a:r>
                        <a:rPr lang="en-GB" sz="1400" u="none" strike="noStrike" dirty="0">
                          <a:effectLst/>
                        </a:rPr>
                        <a:t>are open to work in a multi-national and multi-cultural environment</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dirty="0">
                          <a:effectLst/>
                        </a:rPr>
                        <a:t>31.03%</a:t>
                      </a:r>
                      <a:endParaRPr lang="en-GB" sz="14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821502074"/>
                  </a:ext>
                </a:extLst>
              </a:tr>
            </a:tbl>
          </a:graphicData>
        </a:graphic>
      </p:graphicFrame>
    </p:spTree>
    <p:extLst>
      <p:ext uri="{BB962C8B-B14F-4D97-AF65-F5344CB8AC3E}">
        <p14:creationId xmlns:p14="http://schemas.microsoft.com/office/powerpoint/2010/main" val="1526250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811992"/>
            <a:ext cx="4760175" cy="1523502"/>
          </a:xfrm>
        </p:spPr>
        <p:txBody>
          <a:bodyPr vert="horz" lIns="91440" tIns="45720" rIns="91440" bIns="45720" rtlCol="0" anchor="t">
            <a:noAutofit/>
          </a:bodyPr>
          <a:lstStyle/>
          <a:p>
            <a:r>
              <a:rPr lang="en-US" sz="3200" dirty="0"/>
              <a:t>When choosing which business schools to recruit from, which of the following are most important?</a:t>
            </a:r>
            <a:endParaRPr lang="en-US" sz="3200" kern="1200" dirty="0">
              <a:solidFill>
                <a:schemeClr val="tx1"/>
              </a:solidFill>
              <a:latin typeface="+mj-lt"/>
              <a:ea typeface="+mj-ea"/>
              <a:cs typeface="+mj-cs"/>
            </a:endParaRPr>
          </a:p>
        </p:txBody>
      </p:sp>
      <p:sp>
        <p:nvSpPr>
          <p:cNvPr id="10" name="TextBox 9">
            <a:extLst>
              <a:ext uri="{FF2B5EF4-FFF2-40B4-BE49-F238E27FC236}">
                <a16:creationId xmlns:a16="http://schemas.microsoft.com/office/drawing/2014/main" id="{458A2937-50BA-2949-9AB2-7FB739DAE600}"/>
              </a:ext>
            </a:extLst>
          </p:cNvPr>
          <p:cNvSpPr txBox="1"/>
          <p:nvPr/>
        </p:nvSpPr>
        <p:spPr>
          <a:xfrm>
            <a:off x="874815" y="2767280"/>
            <a:ext cx="4742214" cy="2154436"/>
          </a:xfrm>
          <a:prstGeom prst="rect">
            <a:avLst/>
          </a:prstGeom>
          <a:noFill/>
        </p:spPr>
        <p:txBody>
          <a:bodyPr wrap="square" rtlCol="0">
            <a:spAutoFit/>
          </a:bodyPr>
          <a:lstStyle/>
          <a:p>
            <a:pPr fontAlgn="b"/>
            <a:r>
              <a:rPr lang="en-GB" sz="1600" dirty="0"/>
              <a:t>For employers, when choosing where to recruit from its most important to work with a business school with a strong tradition of producing talented graduates</a:t>
            </a:r>
            <a:r>
              <a:rPr lang="en-GB" sz="1600" dirty="0">
                <a:solidFill>
                  <a:srgbClr val="000000"/>
                </a:solidFill>
                <a:latin typeface="Calibri" panose="020F0502020204030204" pitchFamily="34" charset="0"/>
              </a:rPr>
              <a:t> a</a:t>
            </a:r>
            <a:r>
              <a:rPr lang="en-GB" sz="1600" dirty="0"/>
              <a:t>nd a school which will build an ongoing relationship with our organization</a:t>
            </a:r>
            <a:r>
              <a:rPr lang="en-US" sz="1600" dirty="0"/>
              <a:t>.</a:t>
            </a:r>
          </a:p>
          <a:p>
            <a:pPr fontAlgn="b"/>
            <a:endParaRPr lang="en-US" sz="1600" dirty="0">
              <a:solidFill>
                <a:srgbClr val="000000"/>
              </a:solidFill>
              <a:latin typeface="Calibri" panose="020F0502020204030204" pitchFamily="34" charset="0"/>
            </a:endParaRPr>
          </a:p>
          <a:p>
            <a:pPr fontAlgn="b"/>
            <a:endParaRPr lang="en-US" sz="1600" dirty="0">
              <a:solidFill>
                <a:srgbClr val="000000"/>
              </a:solidFill>
              <a:latin typeface="Calibri" panose="020F0502020204030204" pitchFamily="34" charset="0"/>
            </a:endParaRPr>
          </a:p>
          <a:p>
            <a:pPr fontAlgn="b"/>
            <a:r>
              <a:rPr lang="en-GB" sz="1100" dirty="0"/>
              <a:t>Respondents were asked to rank all options from 1 to 7 where 1 was most important to them.</a:t>
            </a:r>
            <a:endParaRPr lang="en-US" sz="1100" dirty="0"/>
          </a:p>
        </p:txBody>
      </p:sp>
      <p:pic>
        <p:nvPicPr>
          <p:cNvPr id="12" name="Picture 11" descr="CC-Logo.jpg">
            <a:hlinkClick r:id="rId2"/>
            <a:extLst>
              <a:ext uri="{FF2B5EF4-FFF2-40B4-BE49-F238E27FC236}">
                <a16:creationId xmlns:a16="http://schemas.microsoft.com/office/drawing/2014/main" id="{741D30E8-8F38-3D4B-8C66-685E83D1C39A}"/>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CE5AACE0-8974-414E-A9BE-057ADFD8FBD7}"/>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13E7A365-66F7-464C-848A-0FCB122AE4DF}"/>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4" name="Table 3">
            <a:extLst>
              <a:ext uri="{FF2B5EF4-FFF2-40B4-BE49-F238E27FC236}">
                <a16:creationId xmlns:a16="http://schemas.microsoft.com/office/drawing/2014/main" id="{BE8A5839-4E0F-5E48-9F6C-3D9AE30C1DDF}"/>
              </a:ext>
            </a:extLst>
          </p:cNvPr>
          <p:cNvGraphicFramePr>
            <a:graphicFrameLocks noGrp="1"/>
          </p:cNvGraphicFramePr>
          <p:nvPr>
            <p:extLst>
              <p:ext uri="{D42A27DB-BD31-4B8C-83A1-F6EECF244321}">
                <p14:modId xmlns:p14="http://schemas.microsoft.com/office/powerpoint/2010/main" val="979342230"/>
              </p:ext>
            </p:extLst>
          </p:nvPr>
        </p:nvGraphicFramePr>
        <p:xfrm>
          <a:off x="5753100" y="811992"/>
          <a:ext cx="5891031" cy="4518001"/>
        </p:xfrm>
        <a:graphic>
          <a:graphicData uri="http://schemas.openxmlformats.org/drawingml/2006/table">
            <a:tbl>
              <a:tblPr>
                <a:tableStyleId>{5C22544A-7EE6-4342-B048-85BDC9FD1C3A}</a:tableStyleId>
              </a:tblPr>
              <a:tblGrid>
                <a:gridCol w="4239655">
                  <a:extLst>
                    <a:ext uri="{9D8B030D-6E8A-4147-A177-3AD203B41FA5}">
                      <a16:colId xmlns:a16="http://schemas.microsoft.com/office/drawing/2014/main" val="1331532199"/>
                    </a:ext>
                  </a:extLst>
                </a:gridCol>
                <a:gridCol w="845582">
                  <a:extLst>
                    <a:ext uri="{9D8B030D-6E8A-4147-A177-3AD203B41FA5}">
                      <a16:colId xmlns:a16="http://schemas.microsoft.com/office/drawing/2014/main" val="386361945"/>
                    </a:ext>
                  </a:extLst>
                </a:gridCol>
                <a:gridCol w="805794">
                  <a:extLst>
                    <a:ext uri="{9D8B030D-6E8A-4147-A177-3AD203B41FA5}">
                      <a16:colId xmlns:a16="http://schemas.microsoft.com/office/drawing/2014/main" val="1282806302"/>
                    </a:ext>
                  </a:extLst>
                </a:gridCol>
              </a:tblGrid>
              <a:tr h="138138">
                <a:tc>
                  <a:txBody>
                    <a:bodyPr/>
                    <a:lstStyle/>
                    <a:p>
                      <a:pPr algn="ctr" fontAlgn="ctr"/>
                      <a:endParaRPr lang="en-GB" sz="1400" b="1" i="0" u="none" strike="noStrike" dirty="0">
                        <a:solidFill>
                          <a:srgbClr val="000000"/>
                        </a:solidFill>
                        <a:effectLst/>
                        <a:latin typeface="Calibri" panose="020F0502020204030204" pitchFamily="34" charset="0"/>
                      </a:endParaRPr>
                    </a:p>
                  </a:txBody>
                  <a:tcPr anchor="ctr"/>
                </a:tc>
                <a:tc>
                  <a:txBody>
                    <a:bodyPr/>
                    <a:lstStyle/>
                    <a:p>
                      <a:pPr algn="r" fontAlgn="ctr"/>
                      <a:r>
                        <a:rPr lang="en-GB" sz="1400" u="none" strike="noStrike">
                          <a:effectLst/>
                        </a:rPr>
                        <a:t>Rank1</a:t>
                      </a:r>
                      <a:endParaRPr lang="en-GB" sz="1400" b="1" i="0" u="none" strike="noStrike">
                        <a:solidFill>
                          <a:srgbClr val="000000"/>
                        </a:solidFill>
                        <a:effectLst/>
                        <a:latin typeface="Calibri" panose="020F0502020204030204" pitchFamily="34" charset="0"/>
                      </a:endParaRPr>
                    </a:p>
                  </a:txBody>
                  <a:tcPr anchor="ctr"/>
                </a:tc>
                <a:tc>
                  <a:txBody>
                    <a:bodyPr/>
                    <a:lstStyle/>
                    <a:p>
                      <a:pPr algn="r" fontAlgn="ctr"/>
                      <a:r>
                        <a:rPr lang="en-GB" sz="1400" u="none" strike="noStrike">
                          <a:effectLst/>
                        </a:rPr>
                        <a:t>Rank2</a:t>
                      </a:r>
                      <a:endParaRPr lang="en-GB" sz="1400" b="1"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102377994"/>
                  </a:ext>
                </a:extLst>
              </a:tr>
              <a:tr h="621620">
                <a:tc>
                  <a:txBody>
                    <a:bodyPr/>
                    <a:lstStyle/>
                    <a:p>
                      <a:pPr algn="l" fontAlgn="b"/>
                      <a:r>
                        <a:rPr lang="en-GB" sz="1400" u="none" strike="noStrike" dirty="0">
                          <a:effectLst/>
                        </a:rPr>
                        <a:t>A business school which shares similar values to our organisation</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18.06%</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12.50%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887781634"/>
                  </a:ext>
                </a:extLst>
              </a:tr>
              <a:tr h="621620">
                <a:tc>
                  <a:txBody>
                    <a:bodyPr/>
                    <a:lstStyle/>
                    <a:p>
                      <a:pPr algn="l" fontAlgn="b"/>
                      <a:r>
                        <a:rPr lang="en-GB" sz="1400" u="none" strike="noStrike">
                          <a:effectLst/>
                        </a:rPr>
                        <a:t>A business school which I trust to act ethically and responsibly</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11.81%</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9.03%</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628148607"/>
                  </a:ext>
                </a:extLst>
              </a:tr>
              <a:tr h="621620">
                <a:tc>
                  <a:txBody>
                    <a:bodyPr/>
                    <a:lstStyle/>
                    <a:p>
                      <a:pPr algn="l" fontAlgn="b"/>
                      <a:r>
                        <a:rPr lang="en-GB" sz="1400" u="none" strike="noStrike" dirty="0">
                          <a:effectLst/>
                        </a:rPr>
                        <a:t>A business school with a strong tradition of producing talented graduates</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dirty="0">
                          <a:effectLst/>
                        </a:rPr>
                        <a:t>16.67%</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18.75%</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477880915"/>
                  </a:ext>
                </a:extLst>
              </a:tr>
              <a:tr h="759757">
                <a:tc>
                  <a:txBody>
                    <a:bodyPr/>
                    <a:lstStyle/>
                    <a:p>
                      <a:pPr algn="l" fontAlgn="b"/>
                      <a:r>
                        <a:rPr lang="en-GB" sz="1400" u="none" strike="noStrike" dirty="0">
                          <a:effectLst/>
                        </a:rPr>
                        <a:t>A business school which will build an ongoing relationship with our organisation</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13.19%</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20.14%</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221861558"/>
                  </a:ext>
                </a:extLst>
              </a:tr>
              <a:tr h="345344">
                <a:tc>
                  <a:txBody>
                    <a:bodyPr/>
                    <a:lstStyle/>
                    <a:p>
                      <a:pPr algn="l" fontAlgn="b"/>
                      <a:r>
                        <a:rPr lang="en-GB" sz="1400" u="none" strike="noStrike">
                          <a:effectLst/>
                        </a:rPr>
                        <a:t>A business school which is highly ranked</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13.19%</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12.50%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00444507"/>
                  </a:ext>
                </a:extLst>
              </a:tr>
              <a:tr h="621620">
                <a:tc>
                  <a:txBody>
                    <a:bodyPr/>
                    <a:lstStyle/>
                    <a:p>
                      <a:pPr algn="l" fontAlgn="b"/>
                      <a:r>
                        <a:rPr lang="en-GB" sz="1400" u="none" strike="noStrike">
                          <a:effectLst/>
                        </a:rPr>
                        <a:t>A business school which is accredited by an independent, international body</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14.58%</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11.81%</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99936507"/>
                  </a:ext>
                </a:extLst>
              </a:tr>
              <a:tr h="621620">
                <a:tc>
                  <a:txBody>
                    <a:bodyPr/>
                    <a:lstStyle/>
                    <a:p>
                      <a:pPr algn="l" fontAlgn="b"/>
                      <a:r>
                        <a:rPr lang="en-GB" sz="1400" u="none" strike="noStrike">
                          <a:effectLst/>
                        </a:rPr>
                        <a:t>A business school which provides international experience for students</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dirty="0">
                          <a:effectLst/>
                        </a:rPr>
                        <a:t>12.50%</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dirty="0">
                          <a:effectLst/>
                        </a:rPr>
                        <a:t>15.28%</a:t>
                      </a:r>
                      <a:endParaRPr lang="en-GB" sz="14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733174251"/>
                  </a:ext>
                </a:extLst>
              </a:tr>
            </a:tbl>
          </a:graphicData>
        </a:graphic>
      </p:graphicFrame>
    </p:spTree>
    <p:extLst>
      <p:ext uri="{BB962C8B-B14F-4D97-AF65-F5344CB8AC3E}">
        <p14:creationId xmlns:p14="http://schemas.microsoft.com/office/powerpoint/2010/main" val="2894958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915194"/>
            <a:ext cx="3430967" cy="2059234"/>
          </a:xfrm>
        </p:spPr>
        <p:txBody>
          <a:bodyPr vert="horz" lIns="91440" tIns="45720" rIns="91440" bIns="45720" rtlCol="0" anchor="t">
            <a:normAutofit/>
          </a:bodyPr>
          <a:lstStyle/>
          <a:p>
            <a:r>
              <a:rPr lang="en-US" sz="3200" kern="1200" dirty="0">
                <a:solidFill>
                  <a:schemeClr val="tx1"/>
                </a:solidFill>
                <a:latin typeface="+mj-lt"/>
                <a:ea typeface="+mj-ea"/>
                <a:cs typeface="+mj-cs"/>
              </a:rPr>
              <a:t>Graduates that employers recruit in the future …</a:t>
            </a:r>
          </a:p>
        </p:txBody>
      </p:sp>
      <p:sp>
        <p:nvSpPr>
          <p:cNvPr id="9" name="TextBox 8">
            <a:extLst>
              <a:ext uri="{FF2B5EF4-FFF2-40B4-BE49-F238E27FC236}">
                <a16:creationId xmlns:a16="http://schemas.microsoft.com/office/drawing/2014/main" id="{17409B1E-B73B-7C48-A19C-9B17CB2087B2}"/>
              </a:ext>
            </a:extLst>
          </p:cNvPr>
          <p:cNvSpPr txBox="1"/>
          <p:nvPr/>
        </p:nvSpPr>
        <p:spPr>
          <a:xfrm>
            <a:off x="874816" y="2360079"/>
            <a:ext cx="3430966" cy="2554545"/>
          </a:xfrm>
          <a:prstGeom prst="rect">
            <a:avLst/>
          </a:prstGeom>
          <a:noFill/>
        </p:spPr>
        <p:txBody>
          <a:bodyPr wrap="square" rtlCol="0">
            <a:spAutoFit/>
          </a:bodyPr>
          <a:lstStyle/>
          <a:p>
            <a:pPr fontAlgn="b"/>
            <a:r>
              <a:rPr lang="en-GB" sz="1600" dirty="0"/>
              <a:t>More than 80% of employers agree that graduates will need stronger social and emotional skills and more advanced cognitive capabilities, such as logical reasoning and creativity to succeed in business, as well as needing to be prepared to upskill and reskill throughout their lives to remain in employment.</a:t>
            </a:r>
            <a:endParaRPr lang="en-GB" sz="1600" dirty="0">
              <a:solidFill>
                <a:srgbClr val="000000"/>
              </a:solidFill>
              <a:latin typeface="Calibri" panose="020F0502020204030204" pitchFamily="34" charset="0"/>
            </a:endParaRPr>
          </a:p>
        </p:txBody>
      </p:sp>
      <p:pic>
        <p:nvPicPr>
          <p:cNvPr id="11" name="Picture 10" descr="CC-Logo.jpg">
            <a:hlinkClick r:id="rId2"/>
            <a:extLst>
              <a:ext uri="{FF2B5EF4-FFF2-40B4-BE49-F238E27FC236}">
                <a16:creationId xmlns:a16="http://schemas.microsoft.com/office/drawing/2014/main" id="{3F9D3E88-22B8-A944-88A0-1856668A7C64}"/>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2BE76A55-BA95-6542-AC4F-C1B9E5FC4C9F}"/>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ED513AA6-4D85-8343-95FE-164655BB0527}"/>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3" name="Table 2">
            <a:extLst>
              <a:ext uri="{FF2B5EF4-FFF2-40B4-BE49-F238E27FC236}">
                <a16:creationId xmlns:a16="http://schemas.microsoft.com/office/drawing/2014/main" id="{93EB6490-3D18-8B4B-9279-4AB541BC90FB}"/>
              </a:ext>
            </a:extLst>
          </p:cNvPr>
          <p:cNvGraphicFramePr>
            <a:graphicFrameLocks noGrp="1"/>
          </p:cNvGraphicFramePr>
          <p:nvPr>
            <p:extLst>
              <p:ext uri="{D42A27DB-BD31-4B8C-83A1-F6EECF244321}">
                <p14:modId xmlns:p14="http://schemas.microsoft.com/office/powerpoint/2010/main" val="1197813298"/>
              </p:ext>
            </p:extLst>
          </p:nvPr>
        </p:nvGraphicFramePr>
        <p:xfrm>
          <a:off x="4595151" y="915194"/>
          <a:ext cx="7022976" cy="4815731"/>
        </p:xfrm>
        <a:graphic>
          <a:graphicData uri="http://schemas.openxmlformats.org/drawingml/2006/table">
            <a:tbl>
              <a:tblPr>
                <a:tableStyleId>{5C22544A-7EE6-4342-B048-85BDC9FD1C3A}</a:tableStyleId>
              </a:tblPr>
              <a:tblGrid>
                <a:gridCol w="1747227">
                  <a:extLst>
                    <a:ext uri="{9D8B030D-6E8A-4147-A177-3AD203B41FA5}">
                      <a16:colId xmlns:a16="http://schemas.microsoft.com/office/drawing/2014/main" val="1579646663"/>
                    </a:ext>
                  </a:extLst>
                </a:gridCol>
                <a:gridCol w="1061343">
                  <a:extLst>
                    <a:ext uri="{9D8B030D-6E8A-4147-A177-3AD203B41FA5}">
                      <a16:colId xmlns:a16="http://schemas.microsoft.com/office/drawing/2014/main" val="2688013826"/>
                    </a:ext>
                  </a:extLst>
                </a:gridCol>
                <a:gridCol w="868372">
                  <a:extLst>
                    <a:ext uri="{9D8B030D-6E8A-4147-A177-3AD203B41FA5}">
                      <a16:colId xmlns:a16="http://schemas.microsoft.com/office/drawing/2014/main" val="525863097"/>
                    </a:ext>
                  </a:extLst>
                </a:gridCol>
                <a:gridCol w="1254316">
                  <a:extLst>
                    <a:ext uri="{9D8B030D-6E8A-4147-A177-3AD203B41FA5}">
                      <a16:colId xmlns:a16="http://schemas.microsoft.com/office/drawing/2014/main" val="3261720965"/>
                    </a:ext>
                  </a:extLst>
                </a:gridCol>
                <a:gridCol w="1006209">
                  <a:extLst>
                    <a:ext uri="{9D8B030D-6E8A-4147-A177-3AD203B41FA5}">
                      <a16:colId xmlns:a16="http://schemas.microsoft.com/office/drawing/2014/main" val="1151418979"/>
                    </a:ext>
                  </a:extLst>
                </a:gridCol>
                <a:gridCol w="1085509">
                  <a:extLst>
                    <a:ext uri="{9D8B030D-6E8A-4147-A177-3AD203B41FA5}">
                      <a16:colId xmlns:a16="http://schemas.microsoft.com/office/drawing/2014/main" val="127836613"/>
                    </a:ext>
                  </a:extLst>
                </a:gridCol>
              </a:tblGrid>
              <a:tr h="203969">
                <a:tc>
                  <a:txBody>
                    <a:bodyPr/>
                    <a:lstStyle/>
                    <a:p>
                      <a:pPr algn="ctr" fontAlgn="ctr"/>
                      <a:endParaRPr lang="en-GB" sz="1100" b="1" i="0" u="none" strike="noStrike" dirty="0">
                        <a:solidFill>
                          <a:srgbClr val="000000"/>
                        </a:solidFill>
                        <a:effectLst/>
                        <a:latin typeface="Calibri" panose="020F0502020204030204" pitchFamily="34" charset="0"/>
                      </a:endParaRPr>
                    </a:p>
                  </a:txBody>
                  <a:tcPr anchor="ctr"/>
                </a:tc>
                <a:tc>
                  <a:txBody>
                    <a:bodyPr/>
                    <a:lstStyle/>
                    <a:p>
                      <a:pPr algn="ctr" fontAlgn="ctr"/>
                      <a:r>
                        <a:rPr lang="en-GB" sz="1100" u="none" strike="noStrike" dirty="0">
                          <a:effectLst/>
                        </a:rPr>
                        <a:t>Definitely agree</a:t>
                      </a:r>
                      <a:endParaRPr lang="en-GB" sz="1100" b="1" i="0" u="none" strike="noStrike" dirty="0">
                        <a:solidFill>
                          <a:srgbClr val="000000"/>
                        </a:solidFill>
                        <a:effectLst/>
                        <a:latin typeface="Calibri" panose="020F0502020204030204" pitchFamily="34" charset="0"/>
                      </a:endParaRPr>
                    </a:p>
                  </a:txBody>
                  <a:tcPr anchor="ctr"/>
                </a:tc>
                <a:tc>
                  <a:txBody>
                    <a:bodyPr/>
                    <a:lstStyle/>
                    <a:p>
                      <a:pPr algn="ctr" fontAlgn="ctr"/>
                      <a:r>
                        <a:rPr lang="en-GB" sz="1100" u="none" strike="noStrike">
                          <a:effectLst/>
                        </a:rPr>
                        <a:t>Mostly agree</a:t>
                      </a:r>
                      <a:endParaRPr lang="en-GB" sz="1100" b="1" i="0" u="none" strike="noStrike">
                        <a:solidFill>
                          <a:srgbClr val="000000"/>
                        </a:solidFill>
                        <a:effectLst/>
                        <a:latin typeface="Calibri" panose="020F0502020204030204" pitchFamily="34" charset="0"/>
                      </a:endParaRPr>
                    </a:p>
                  </a:txBody>
                  <a:tcPr anchor="ctr"/>
                </a:tc>
                <a:tc>
                  <a:txBody>
                    <a:bodyPr/>
                    <a:lstStyle/>
                    <a:p>
                      <a:pPr algn="ctr" fontAlgn="ctr"/>
                      <a:r>
                        <a:rPr lang="en-GB" sz="1100" u="none" strike="noStrike">
                          <a:effectLst/>
                        </a:rPr>
                        <a:t>Neither agree nor disagree</a:t>
                      </a:r>
                      <a:endParaRPr lang="en-GB" sz="1100" b="1" i="0" u="none" strike="noStrike">
                        <a:solidFill>
                          <a:srgbClr val="000000"/>
                        </a:solidFill>
                        <a:effectLst/>
                        <a:latin typeface="Calibri" panose="020F0502020204030204" pitchFamily="34" charset="0"/>
                      </a:endParaRPr>
                    </a:p>
                  </a:txBody>
                  <a:tcPr anchor="ctr"/>
                </a:tc>
                <a:tc>
                  <a:txBody>
                    <a:bodyPr/>
                    <a:lstStyle/>
                    <a:p>
                      <a:pPr algn="ctr" fontAlgn="ctr"/>
                      <a:r>
                        <a:rPr lang="en-GB" sz="1100" u="none" strike="noStrike">
                          <a:effectLst/>
                        </a:rPr>
                        <a:t>Mostly disagree</a:t>
                      </a:r>
                      <a:endParaRPr lang="en-GB" sz="1100" b="1" i="0" u="none" strike="noStrike">
                        <a:solidFill>
                          <a:srgbClr val="000000"/>
                        </a:solidFill>
                        <a:effectLst/>
                        <a:latin typeface="Calibri" panose="020F0502020204030204" pitchFamily="34" charset="0"/>
                      </a:endParaRPr>
                    </a:p>
                  </a:txBody>
                  <a:tcPr anchor="ctr"/>
                </a:tc>
                <a:tc>
                  <a:txBody>
                    <a:bodyPr/>
                    <a:lstStyle/>
                    <a:p>
                      <a:pPr algn="ctr" fontAlgn="ctr"/>
                      <a:r>
                        <a:rPr lang="en-GB" sz="1100" u="none" strike="noStrike">
                          <a:effectLst/>
                        </a:rPr>
                        <a:t>Definitely disagree</a:t>
                      </a:r>
                      <a:endParaRPr lang="en-GB" sz="1100" b="1"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616467729"/>
                  </a:ext>
                </a:extLst>
              </a:tr>
              <a:tr h="1223814">
                <a:tc>
                  <a:txBody>
                    <a:bodyPr/>
                    <a:lstStyle/>
                    <a:p>
                      <a:pPr algn="l" fontAlgn="b"/>
                      <a:r>
                        <a:rPr lang="en-GB" sz="1100" u="none" strike="noStrike" dirty="0">
                          <a:effectLst/>
                        </a:rPr>
                        <a:t>will need stronger social and emotional skills and more advanced cognitive capabilities, such as logical reasoning and creativity to succeed in business</a:t>
                      </a:r>
                      <a:endParaRPr lang="en-GB" sz="11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51.75%</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36.36%</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8.39%</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2.10%</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1.40%</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95626618"/>
                  </a:ext>
                </a:extLst>
              </a:tr>
              <a:tr h="747886">
                <a:tc>
                  <a:txBody>
                    <a:bodyPr/>
                    <a:lstStyle/>
                    <a:p>
                      <a:pPr algn="l" fontAlgn="b"/>
                      <a:r>
                        <a:rPr lang="en-GB" sz="1100" u="none" strike="noStrike" dirty="0">
                          <a:effectLst/>
                        </a:rPr>
                        <a:t>will need to be prepared to upskill and reskill throughout their lives to remain in employment</a:t>
                      </a:r>
                      <a:endParaRPr lang="en-GB" sz="11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35.66%</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48.25%</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dirty="0">
                          <a:effectLst/>
                        </a:rPr>
                        <a:t>10.49%</a:t>
                      </a:r>
                      <a:endParaRPr lang="en-GB" sz="11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2.10%</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3.50%</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388596135"/>
                  </a:ext>
                </a:extLst>
              </a:tr>
              <a:tr h="407938">
                <a:tc>
                  <a:txBody>
                    <a:bodyPr/>
                    <a:lstStyle/>
                    <a:p>
                      <a:pPr algn="l" fontAlgn="b"/>
                      <a:r>
                        <a:rPr lang="en-GB" sz="1100" u="none" strike="noStrike">
                          <a:effectLst/>
                        </a:rPr>
                        <a:t>should expect to be working in to their 70s</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30.07%</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28.67%</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25.87%</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9.09%</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6.29%</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4294751043"/>
                  </a:ext>
                </a:extLst>
              </a:tr>
              <a:tr h="951855">
                <a:tc>
                  <a:txBody>
                    <a:bodyPr/>
                    <a:lstStyle/>
                    <a:p>
                      <a:pPr algn="l" fontAlgn="b"/>
                      <a:r>
                        <a:rPr lang="en-GB" sz="1100" u="none" strike="noStrike">
                          <a:effectLst/>
                        </a:rPr>
                        <a:t>should not only learn about business, but consider adding arts, humanities and sciences to their studies</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32.17%</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39.16%</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16.78%</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10.49%</a:t>
                      </a:r>
                      <a:endParaRPr lang="en-GB" sz="1100" b="0" i="0" u="none" strike="noStrike">
                        <a:solidFill>
                          <a:srgbClr val="000000"/>
                        </a:solidFill>
                        <a:effectLst/>
                        <a:latin typeface="Calibri" panose="020F0502020204030204" pitchFamily="34" charset="0"/>
                      </a:endParaRPr>
                    </a:p>
                  </a:txBody>
                  <a:tcPr anchor="ctr"/>
                </a:tc>
                <a:tc>
                  <a:txBody>
                    <a:bodyPr/>
                    <a:lstStyle/>
                    <a:p>
                      <a:pPr algn="ctr" fontAlgn="b"/>
                      <a:r>
                        <a:rPr lang="en-GB" sz="1100" u="none" strike="noStrike">
                          <a:effectLst/>
                        </a:rPr>
                        <a:t>1.40%</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762418070"/>
                  </a:ext>
                </a:extLst>
              </a:tr>
              <a:tr h="815876">
                <a:tc>
                  <a:txBody>
                    <a:bodyPr/>
                    <a:lstStyle/>
                    <a:p>
                      <a:pPr algn="l" fontAlgn="b"/>
                      <a:r>
                        <a:rPr lang="en-GB" sz="1100" u="none" strike="noStrike" dirty="0">
                          <a:effectLst/>
                        </a:rPr>
                        <a:t>are likely to spend some of their career working for themselves or in a small business/start-up</a:t>
                      </a:r>
                      <a:endParaRPr lang="en-GB" sz="11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100" u="none" strike="noStrike" dirty="0">
                          <a:effectLst/>
                        </a:rPr>
                        <a:t>32.87%</a:t>
                      </a:r>
                      <a:endParaRPr lang="en-GB" sz="11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100" u="none" strike="noStrike" dirty="0">
                          <a:effectLst/>
                        </a:rPr>
                        <a:t>39.86%</a:t>
                      </a:r>
                      <a:endParaRPr lang="en-GB" sz="11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100" u="none" strike="noStrike" dirty="0">
                          <a:effectLst/>
                        </a:rPr>
                        <a:t>18.88%</a:t>
                      </a:r>
                      <a:endParaRPr lang="en-GB" sz="11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100" u="none" strike="noStrike" dirty="0">
                          <a:effectLst/>
                        </a:rPr>
                        <a:t>5.59%</a:t>
                      </a:r>
                      <a:endParaRPr lang="en-GB" sz="11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100" u="none" strike="noStrike" dirty="0">
                          <a:effectLst/>
                        </a:rPr>
                        <a:t>2.80%</a:t>
                      </a:r>
                      <a:endParaRPr lang="en-GB" sz="11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697460852"/>
                  </a:ext>
                </a:extLst>
              </a:tr>
            </a:tbl>
          </a:graphicData>
        </a:graphic>
      </p:graphicFrame>
    </p:spTree>
    <p:extLst>
      <p:ext uri="{BB962C8B-B14F-4D97-AF65-F5344CB8AC3E}">
        <p14:creationId xmlns:p14="http://schemas.microsoft.com/office/powerpoint/2010/main" val="30778531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6" y="871772"/>
            <a:ext cx="3851127" cy="644910"/>
          </a:xfrm>
        </p:spPr>
        <p:txBody>
          <a:bodyPr vert="horz" lIns="91440" tIns="45720" rIns="91440" bIns="45720" rtlCol="0" anchor="t">
            <a:normAutofit/>
          </a:bodyPr>
          <a:lstStyle/>
          <a:p>
            <a:r>
              <a:rPr lang="en-US" sz="4000" kern="1200" dirty="0">
                <a:solidFill>
                  <a:schemeClr val="tx1"/>
                </a:solidFill>
                <a:latin typeface="+mj-lt"/>
                <a:ea typeface="+mj-ea"/>
                <a:cs typeface="+mj-cs"/>
              </a:rPr>
              <a:t>Views of rankings</a:t>
            </a:r>
          </a:p>
        </p:txBody>
      </p:sp>
      <p:sp>
        <p:nvSpPr>
          <p:cNvPr id="10" name="TextBox 9">
            <a:extLst>
              <a:ext uri="{FF2B5EF4-FFF2-40B4-BE49-F238E27FC236}">
                <a16:creationId xmlns:a16="http://schemas.microsoft.com/office/drawing/2014/main" id="{D044154A-0F55-DF47-82FB-B07DBDCBACF2}"/>
              </a:ext>
            </a:extLst>
          </p:cNvPr>
          <p:cNvSpPr txBox="1"/>
          <p:nvPr/>
        </p:nvSpPr>
        <p:spPr>
          <a:xfrm>
            <a:off x="874816" y="1709738"/>
            <a:ext cx="3851127" cy="1815882"/>
          </a:xfrm>
          <a:prstGeom prst="rect">
            <a:avLst/>
          </a:prstGeom>
          <a:noFill/>
        </p:spPr>
        <p:txBody>
          <a:bodyPr wrap="square" rtlCol="0">
            <a:spAutoFit/>
          </a:bodyPr>
          <a:lstStyle/>
          <a:p>
            <a:r>
              <a:rPr lang="en-GB" sz="1600" dirty="0"/>
              <a:t>Just over two-thirds of employers agree that:</a:t>
            </a:r>
          </a:p>
          <a:p>
            <a:endParaRPr lang="en-GB" sz="1600" dirty="0"/>
          </a:p>
          <a:p>
            <a:pPr marL="285750" indent="-285750">
              <a:buFont typeface="Arial" panose="020B0604020202020204" pitchFamily="34" charset="0"/>
              <a:buChar char="•"/>
            </a:pPr>
            <a:r>
              <a:rPr lang="en-GB" sz="1600" dirty="0"/>
              <a:t>ranking methodologies are unclear</a:t>
            </a:r>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dirty="0"/>
              <a:t>rankings provide useful information for prospective students</a:t>
            </a:r>
            <a:endParaRPr lang="en-GB" sz="1600" dirty="0">
              <a:solidFill>
                <a:srgbClr val="000000"/>
              </a:solidFill>
              <a:latin typeface="Calibri" panose="020F0502020204030204" pitchFamily="34" charset="0"/>
            </a:endParaRPr>
          </a:p>
          <a:p>
            <a:endParaRPr lang="en-US" sz="1600" dirty="0"/>
          </a:p>
        </p:txBody>
      </p:sp>
      <p:pic>
        <p:nvPicPr>
          <p:cNvPr id="12" name="Picture 11" descr="CC-Logo.jpg">
            <a:hlinkClick r:id="rId2"/>
            <a:extLst>
              <a:ext uri="{FF2B5EF4-FFF2-40B4-BE49-F238E27FC236}">
                <a16:creationId xmlns:a16="http://schemas.microsoft.com/office/drawing/2014/main" id="{F4094050-19D3-3848-BB9D-45AF502CABB7}"/>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FDEAA5DB-4E9E-1140-807E-FA271F4D1C1A}"/>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BDEAEBCD-5CD9-A542-986D-DE8F40C8ADA2}"/>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4" name="Table 3">
            <a:extLst>
              <a:ext uri="{FF2B5EF4-FFF2-40B4-BE49-F238E27FC236}">
                <a16:creationId xmlns:a16="http://schemas.microsoft.com/office/drawing/2014/main" id="{B92E22C3-D52C-394C-ACEC-EE33A5D92F94}"/>
              </a:ext>
            </a:extLst>
          </p:cNvPr>
          <p:cNvGraphicFramePr>
            <a:graphicFrameLocks noGrp="1"/>
          </p:cNvGraphicFramePr>
          <p:nvPr>
            <p:extLst>
              <p:ext uri="{D42A27DB-BD31-4B8C-83A1-F6EECF244321}">
                <p14:modId xmlns:p14="http://schemas.microsoft.com/office/powerpoint/2010/main" val="1999338762"/>
              </p:ext>
            </p:extLst>
          </p:nvPr>
        </p:nvGraphicFramePr>
        <p:xfrm>
          <a:off x="5092097" y="871772"/>
          <a:ext cx="6323208" cy="3974649"/>
        </p:xfrm>
        <a:graphic>
          <a:graphicData uri="http://schemas.openxmlformats.org/drawingml/2006/table">
            <a:tbl>
              <a:tblPr>
                <a:tableStyleId>{5C22544A-7EE6-4342-B048-85BDC9FD1C3A}</a:tableStyleId>
              </a:tblPr>
              <a:tblGrid>
                <a:gridCol w="1794840">
                  <a:extLst>
                    <a:ext uri="{9D8B030D-6E8A-4147-A177-3AD203B41FA5}">
                      <a16:colId xmlns:a16="http://schemas.microsoft.com/office/drawing/2014/main" val="3873829122"/>
                    </a:ext>
                  </a:extLst>
                </a:gridCol>
                <a:gridCol w="891250">
                  <a:extLst>
                    <a:ext uri="{9D8B030D-6E8A-4147-A177-3AD203B41FA5}">
                      <a16:colId xmlns:a16="http://schemas.microsoft.com/office/drawing/2014/main" val="4144281421"/>
                    </a:ext>
                  </a:extLst>
                </a:gridCol>
                <a:gridCol w="868102">
                  <a:extLst>
                    <a:ext uri="{9D8B030D-6E8A-4147-A177-3AD203B41FA5}">
                      <a16:colId xmlns:a16="http://schemas.microsoft.com/office/drawing/2014/main" val="701257939"/>
                    </a:ext>
                  </a:extLst>
                </a:gridCol>
                <a:gridCol w="1064870">
                  <a:extLst>
                    <a:ext uri="{9D8B030D-6E8A-4147-A177-3AD203B41FA5}">
                      <a16:colId xmlns:a16="http://schemas.microsoft.com/office/drawing/2014/main" val="1719863998"/>
                    </a:ext>
                  </a:extLst>
                </a:gridCol>
                <a:gridCol w="833378">
                  <a:extLst>
                    <a:ext uri="{9D8B030D-6E8A-4147-A177-3AD203B41FA5}">
                      <a16:colId xmlns:a16="http://schemas.microsoft.com/office/drawing/2014/main" val="3433920470"/>
                    </a:ext>
                  </a:extLst>
                </a:gridCol>
                <a:gridCol w="870768">
                  <a:extLst>
                    <a:ext uri="{9D8B030D-6E8A-4147-A177-3AD203B41FA5}">
                      <a16:colId xmlns:a16="http://schemas.microsoft.com/office/drawing/2014/main" val="1956168710"/>
                    </a:ext>
                  </a:extLst>
                </a:gridCol>
              </a:tblGrid>
              <a:tr h="336811">
                <a:tc>
                  <a:txBody>
                    <a:bodyPr/>
                    <a:lstStyle/>
                    <a:p>
                      <a:pPr algn="ctr" fontAlgn="ctr"/>
                      <a:endParaRPr lang="en-GB" sz="1200" b="1" i="0" u="none" strike="noStrike" dirty="0">
                        <a:solidFill>
                          <a:srgbClr val="000000"/>
                        </a:solidFill>
                        <a:effectLst/>
                        <a:latin typeface="Calibri" panose="020F0502020204030204" pitchFamily="34" charset="0"/>
                      </a:endParaRPr>
                    </a:p>
                  </a:txBody>
                  <a:tcPr anchor="ctr"/>
                </a:tc>
                <a:tc>
                  <a:txBody>
                    <a:bodyPr/>
                    <a:lstStyle/>
                    <a:p>
                      <a:pPr algn="ctr" fontAlgn="ctr"/>
                      <a:r>
                        <a:rPr lang="en-GB" sz="1200" u="none" strike="noStrike" dirty="0">
                          <a:effectLst/>
                        </a:rPr>
                        <a:t>Definitely agree</a:t>
                      </a:r>
                      <a:endParaRPr lang="en-GB" sz="1200" b="1" i="0" u="none" strike="noStrike" dirty="0">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Mostly agree</a:t>
                      </a:r>
                      <a:endParaRPr lang="en-GB" sz="1200" b="1" i="0" u="none" strike="noStrike">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Neither agree nor disagree</a:t>
                      </a:r>
                      <a:endParaRPr lang="en-GB" sz="1200" b="1" i="0" u="none" strike="noStrike">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Mostly disagree</a:t>
                      </a:r>
                      <a:endParaRPr lang="en-GB" sz="1200" b="1" i="0" u="none" strike="noStrike">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Definitely disagree</a:t>
                      </a:r>
                      <a:endParaRPr lang="en-GB" sz="1200" b="1"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761219896"/>
                  </a:ext>
                </a:extLst>
              </a:tr>
              <a:tr h="449082">
                <a:tc>
                  <a:txBody>
                    <a:bodyPr/>
                    <a:lstStyle/>
                    <a:p>
                      <a:pPr algn="l" fontAlgn="b"/>
                      <a:r>
                        <a:rPr lang="en-GB" sz="1200" u="none" strike="noStrike" dirty="0">
                          <a:effectLst/>
                        </a:rPr>
                        <a:t>Ranking methodologies are unclear</a:t>
                      </a:r>
                      <a:endParaRPr lang="en-GB"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36.36%</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31.47%</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18.18%</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7.69%</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6.29%</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064238946"/>
                  </a:ext>
                </a:extLst>
              </a:tr>
              <a:tr h="898163">
                <a:tc>
                  <a:txBody>
                    <a:bodyPr/>
                    <a:lstStyle/>
                    <a:p>
                      <a:pPr algn="l" fontAlgn="b"/>
                      <a:r>
                        <a:rPr lang="en-GB" sz="1200" u="none" strike="noStrike">
                          <a:effectLst/>
                        </a:rPr>
                        <a:t>Rankings are a poor tool to help employers decide where to recruit</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27.46%</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38.03%</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17.61%</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12.68%</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4.23%</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205671990"/>
                  </a:ext>
                </a:extLst>
              </a:tr>
              <a:tr h="898163">
                <a:tc>
                  <a:txBody>
                    <a:bodyPr/>
                    <a:lstStyle/>
                    <a:p>
                      <a:pPr algn="l" fontAlgn="b"/>
                      <a:r>
                        <a:rPr lang="en-GB" sz="1200" u="none" strike="noStrike">
                          <a:effectLst/>
                        </a:rPr>
                        <a:t>Rankings put too much emphasis on salary increase among alumni</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31.21%</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31.91%</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21.99%</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9.22%</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5.67%</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021948383"/>
                  </a:ext>
                </a:extLst>
              </a:tr>
              <a:tr h="898163">
                <a:tc>
                  <a:txBody>
                    <a:bodyPr/>
                    <a:lstStyle/>
                    <a:p>
                      <a:pPr algn="l" fontAlgn="b"/>
                      <a:r>
                        <a:rPr lang="en-GB" sz="1200" u="none" strike="noStrike" dirty="0">
                          <a:effectLst/>
                        </a:rPr>
                        <a:t>Rankings provide useful information for prospective students</a:t>
                      </a:r>
                      <a:endParaRPr lang="en-GB"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38.03%</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29.58%</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20.42%</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7.75%</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dirty="0">
                          <a:effectLst/>
                        </a:rPr>
                        <a:t>4.23%</a:t>
                      </a:r>
                      <a:endParaRPr lang="en-GB" sz="12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775611627"/>
                  </a:ext>
                </a:extLst>
              </a:tr>
            </a:tbl>
          </a:graphicData>
        </a:graphic>
      </p:graphicFrame>
    </p:spTree>
    <p:extLst>
      <p:ext uri="{BB962C8B-B14F-4D97-AF65-F5344CB8AC3E}">
        <p14:creationId xmlns:p14="http://schemas.microsoft.com/office/powerpoint/2010/main" val="2664946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870646"/>
            <a:ext cx="3296589" cy="936649"/>
          </a:xfrm>
        </p:spPr>
        <p:txBody>
          <a:bodyPr vert="horz" lIns="91440" tIns="45720" rIns="91440" bIns="45720" rtlCol="0" anchor="t">
            <a:normAutofit fontScale="90000"/>
          </a:bodyPr>
          <a:lstStyle/>
          <a:p>
            <a:r>
              <a:rPr lang="en-US" sz="2800" dirty="0"/>
              <a:t>Would you consider recruiting graduate-level staff without a degree but with one or more of the following types of qualifications?</a:t>
            </a:r>
            <a:endParaRPr lang="en-US" sz="2800" kern="1200" dirty="0">
              <a:solidFill>
                <a:schemeClr val="tx1"/>
              </a:solidFill>
              <a:latin typeface="+mj-lt"/>
              <a:ea typeface="+mj-ea"/>
              <a:cs typeface="+mj-cs"/>
            </a:endParaRPr>
          </a:p>
        </p:txBody>
      </p:sp>
      <p:sp>
        <p:nvSpPr>
          <p:cNvPr id="9" name="TextBox 8">
            <a:extLst>
              <a:ext uri="{FF2B5EF4-FFF2-40B4-BE49-F238E27FC236}">
                <a16:creationId xmlns:a16="http://schemas.microsoft.com/office/drawing/2014/main" id="{EF1359C9-500E-2543-BD3D-7708D68C40FD}"/>
              </a:ext>
            </a:extLst>
          </p:cNvPr>
          <p:cNvSpPr txBox="1"/>
          <p:nvPr/>
        </p:nvSpPr>
        <p:spPr>
          <a:xfrm>
            <a:off x="874815" y="3173269"/>
            <a:ext cx="3383387" cy="954107"/>
          </a:xfrm>
          <a:prstGeom prst="rect">
            <a:avLst/>
          </a:prstGeom>
          <a:noFill/>
        </p:spPr>
        <p:txBody>
          <a:bodyPr wrap="square" rtlCol="0">
            <a:spAutoFit/>
          </a:bodyPr>
          <a:lstStyle/>
          <a:p>
            <a:r>
              <a:rPr lang="en-GB" sz="1400" dirty="0"/>
              <a:t>More than 60% of employers will consider recruiting graduate-level staff without a degree if they have an industry certification or a </a:t>
            </a:r>
            <a:r>
              <a:rPr lang="en-GB" sz="1400" dirty="0" err="1"/>
              <a:t>micromaster</a:t>
            </a:r>
            <a:r>
              <a:rPr lang="en-GB" sz="1400" dirty="0"/>
              <a:t>.</a:t>
            </a:r>
            <a:endParaRPr lang="en-GB" sz="1400" dirty="0">
              <a:solidFill>
                <a:srgbClr val="000000"/>
              </a:solidFill>
            </a:endParaRPr>
          </a:p>
        </p:txBody>
      </p:sp>
      <p:pic>
        <p:nvPicPr>
          <p:cNvPr id="11" name="Picture 10" descr="CC-Logo.jpg">
            <a:hlinkClick r:id="rId2"/>
            <a:extLst>
              <a:ext uri="{FF2B5EF4-FFF2-40B4-BE49-F238E27FC236}">
                <a16:creationId xmlns:a16="http://schemas.microsoft.com/office/drawing/2014/main" id="{0EE15C72-12D1-634B-938A-B4F696B0281A}"/>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B48C0D85-EF59-F247-8826-0DE4FC0CC133}"/>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202D5A94-3CBB-EE4F-B913-D572AF7A68C7}"/>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3" name="Table 2">
            <a:extLst>
              <a:ext uri="{FF2B5EF4-FFF2-40B4-BE49-F238E27FC236}">
                <a16:creationId xmlns:a16="http://schemas.microsoft.com/office/drawing/2014/main" id="{F80EBEB5-0CF6-2149-8AC3-7297ECC2DC63}"/>
              </a:ext>
            </a:extLst>
          </p:cNvPr>
          <p:cNvGraphicFramePr>
            <a:graphicFrameLocks noGrp="1"/>
          </p:cNvGraphicFramePr>
          <p:nvPr>
            <p:extLst>
              <p:ext uri="{D42A27DB-BD31-4B8C-83A1-F6EECF244321}">
                <p14:modId xmlns:p14="http://schemas.microsoft.com/office/powerpoint/2010/main" val="3808059891"/>
              </p:ext>
            </p:extLst>
          </p:nvPr>
        </p:nvGraphicFramePr>
        <p:xfrm>
          <a:off x="5135563" y="1254125"/>
          <a:ext cx="6181624" cy="3878762"/>
        </p:xfrm>
        <a:graphic>
          <a:graphicData uri="http://schemas.openxmlformats.org/drawingml/2006/table">
            <a:tbl>
              <a:tblPr>
                <a:tableStyleId>{5C22544A-7EE6-4342-B048-85BDC9FD1C3A}</a:tableStyleId>
              </a:tblPr>
              <a:tblGrid>
                <a:gridCol w="2955141">
                  <a:extLst>
                    <a:ext uri="{9D8B030D-6E8A-4147-A177-3AD203B41FA5}">
                      <a16:colId xmlns:a16="http://schemas.microsoft.com/office/drawing/2014/main" val="404243240"/>
                    </a:ext>
                  </a:extLst>
                </a:gridCol>
                <a:gridCol w="1122744">
                  <a:extLst>
                    <a:ext uri="{9D8B030D-6E8A-4147-A177-3AD203B41FA5}">
                      <a16:colId xmlns:a16="http://schemas.microsoft.com/office/drawing/2014/main" val="760229756"/>
                    </a:ext>
                  </a:extLst>
                </a:gridCol>
                <a:gridCol w="1099595">
                  <a:extLst>
                    <a:ext uri="{9D8B030D-6E8A-4147-A177-3AD203B41FA5}">
                      <a16:colId xmlns:a16="http://schemas.microsoft.com/office/drawing/2014/main" val="1978099289"/>
                    </a:ext>
                  </a:extLst>
                </a:gridCol>
                <a:gridCol w="1004144">
                  <a:extLst>
                    <a:ext uri="{9D8B030D-6E8A-4147-A177-3AD203B41FA5}">
                      <a16:colId xmlns:a16="http://schemas.microsoft.com/office/drawing/2014/main" val="2441831557"/>
                    </a:ext>
                  </a:extLst>
                </a:gridCol>
              </a:tblGrid>
              <a:tr h="290089">
                <a:tc>
                  <a:txBody>
                    <a:bodyPr/>
                    <a:lstStyle/>
                    <a:p>
                      <a:pPr algn="ctr" fontAlgn="ctr"/>
                      <a:endParaRPr lang="en-GB" sz="1400" b="1" i="0" u="none" strike="noStrike" dirty="0">
                        <a:solidFill>
                          <a:srgbClr val="000000"/>
                        </a:solidFill>
                        <a:effectLst/>
                        <a:latin typeface="Calibri" panose="020F0502020204030204" pitchFamily="34" charset="0"/>
                      </a:endParaRPr>
                    </a:p>
                  </a:txBody>
                  <a:tcPr anchor="ctr"/>
                </a:tc>
                <a:tc>
                  <a:txBody>
                    <a:bodyPr/>
                    <a:lstStyle/>
                    <a:p>
                      <a:pPr algn="r" fontAlgn="ctr"/>
                      <a:r>
                        <a:rPr lang="en-GB" sz="1400" u="none" strike="noStrike">
                          <a:effectLst/>
                        </a:rPr>
                        <a:t>Yes</a:t>
                      </a:r>
                      <a:endParaRPr lang="en-GB" sz="1400" b="1" i="0" u="none" strike="noStrike">
                        <a:solidFill>
                          <a:srgbClr val="000000"/>
                        </a:solidFill>
                        <a:effectLst/>
                        <a:latin typeface="Calibri" panose="020F0502020204030204" pitchFamily="34" charset="0"/>
                      </a:endParaRPr>
                    </a:p>
                  </a:txBody>
                  <a:tcPr anchor="ctr"/>
                </a:tc>
                <a:tc>
                  <a:txBody>
                    <a:bodyPr/>
                    <a:lstStyle/>
                    <a:p>
                      <a:pPr algn="r" fontAlgn="ctr"/>
                      <a:r>
                        <a:rPr lang="en-GB" sz="1400" u="none" strike="noStrike">
                          <a:effectLst/>
                        </a:rPr>
                        <a:t>Maybe</a:t>
                      </a:r>
                      <a:endParaRPr lang="en-GB" sz="1400" b="1" i="0" u="none" strike="noStrike">
                        <a:solidFill>
                          <a:srgbClr val="000000"/>
                        </a:solidFill>
                        <a:effectLst/>
                        <a:latin typeface="Calibri" panose="020F0502020204030204" pitchFamily="34" charset="0"/>
                      </a:endParaRPr>
                    </a:p>
                  </a:txBody>
                  <a:tcPr anchor="ctr"/>
                </a:tc>
                <a:tc>
                  <a:txBody>
                    <a:bodyPr/>
                    <a:lstStyle/>
                    <a:p>
                      <a:pPr algn="r" fontAlgn="ctr"/>
                      <a:r>
                        <a:rPr lang="en-GB" sz="1400" u="none" strike="noStrike">
                          <a:effectLst/>
                        </a:rPr>
                        <a:t>No</a:t>
                      </a:r>
                      <a:endParaRPr lang="en-GB" sz="1400" b="1"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738979552"/>
                  </a:ext>
                </a:extLst>
              </a:tr>
              <a:tr h="290089">
                <a:tc>
                  <a:txBody>
                    <a:bodyPr/>
                    <a:lstStyle/>
                    <a:p>
                      <a:pPr algn="l" fontAlgn="b"/>
                      <a:r>
                        <a:rPr lang="en-GB" sz="1400" u="none" strike="noStrike" dirty="0" err="1">
                          <a:effectLst/>
                        </a:rPr>
                        <a:t>Micromaster</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65.03%</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28.67%</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6.29%</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508248254"/>
                  </a:ext>
                </a:extLst>
              </a:tr>
              <a:tr h="290089">
                <a:tc>
                  <a:txBody>
                    <a:bodyPr/>
                    <a:lstStyle/>
                    <a:p>
                      <a:pPr algn="l" fontAlgn="b"/>
                      <a:r>
                        <a:rPr lang="en-GB" sz="1400" u="none" strike="noStrike" dirty="0">
                          <a:effectLst/>
                        </a:rPr>
                        <a:t>Digital badge</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54.61%</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37.59%</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7.80%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769937535"/>
                  </a:ext>
                </a:extLst>
              </a:tr>
              <a:tr h="991364">
                <a:tc>
                  <a:txBody>
                    <a:bodyPr/>
                    <a:lstStyle/>
                    <a:p>
                      <a:pPr algn="l" fontAlgn="b"/>
                      <a:r>
                        <a:rPr lang="en-GB" sz="1400" u="none" strike="noStrike" dirty="0">
                          <a:effectLst/>
                        </a:rPr>
                        <a:t>Short course, non-degree programmes from a business school</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46.48%</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46.48%</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7.04%</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599621600"/>
                  </a:ext>
                </a:extLst>
              </a:tr>
              <a:tr h="1088020">
                <a:tc>
                  <a:txBody>
                    <a:bodyPr/>
                    <a:lstStyle/>
                    <a:p>
                      <a:pPr algn="l" fontAlgn="b"/>
                      <a:r>
                        <a:rPr lang="en-GB" sz="1400" u="none" strike="noStrike" dirty="0">
                          <a:effectLst/>
                        </a:rPr>
                        <a:t>Industry certification, e.g. Microsoft/Cisco IT certification, Project Management, etc.</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69.01%</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25.35%</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5.63%</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43090851"/>
                  </a:ext>
                </a:extLst>
              </a:tr>
              <a:tr h="290089">
                <a:tc>
                  <a:txBody>
                    <a:bodyPr/>
                    <a:lstStyle/>
                    <a:p>
                      <a:pPr algn="l" fontAlgn="b"/>
                      <a:r>
                        <a:rPr lang="en-GB" sz="1400" u="none" strike="noStrike">
                          <a:effectLst/>
                        </a:rPr>
                        <a:t>Microcredentials</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52.86%</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36.43%</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10.71%</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827541910"/>
                  </a:ext>
                </a:extLst>
              </a:tr>
              <a:tr h="580178">
                <a:tc>
                  <a:txBody>
                    <a:bodyPr/>
                    <a:lstStyle/>
                    <a:p>
                      <a:pPr algn="l" fontAlgn="b"/>
                      <a:r>
                        <a:rPr lang="en-GB" sz="1400" u="none" strike="noStrike">
                          <a:effectLst/>
                        </a:rPr>
                        <a:t>Self-badged programmes</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dirty="0">
                          <a:effectLst/>
                        </a:rPr>
                        <a:t>48.23%</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dirty="0">
                          <a:effectLst/>
                        </a:rPr>
                        <a:t>42.55%</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dirty="0">
                          <a:effectLst/>
                        </a:rPr>
                        <a:t>9.22%</a:t>
                      </a:r>
                      <a:endParaRPr lang="en-GB" sz="14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248992758"/>
                  </a:ext>
                </a:extLst>
              </a:tr>
            </a:tbl>
          </a:graphicData>
        </a:graphic>
      </p:graphicFrame>
    </p:spTree>
    <p:extLst>
      <p:ext uri="{BB962C8B-B14F-4D97-AF65-F5344CB8AC3E}">
        <p14:creationId xmlns:p14="http://schemas.microsoft.com/office/powerpoint/2010/main" val="91568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B17DF-9E4D-DE4C-8873-59A4DC2D9D89}"/>
              </a:ext>
            </a:extLst>
          </p:cNvPr>
          <p:cNvSpPr>
            <a:spLocks noGrp="1"/>
          </p:cNvSpPr>
          <p:nvPr>
            <p:ph type="title"/>
          </p:nvPr>
        </p:nvSpPr>
        <p:spPr/>
        <p:txBody>
          <a:bodyPr/>
          <a:lstStyle/>
          <a:p>
            <a:r>
              <a:rPr lang="en-US" dirty="0"/>
              <a:t>All students</a:t>
            </a:r>
          </a:p>
        </p:txBody>
      </p:sp>
    </p:spTree>
    <p:extLst>
      <p:ext uri="{BB962C8B-B14F-4D97-AF65-F5344CB8AC3E}">
        <p14:creationId xmlns:p14="http://schemas.microsoft.com/office/powerpoint/2010/main" val="2086478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6" y="1150938"/>
            <a:ext cx="3851127" cy="1149076"/>
          </a:xfrm>
        </p:spPr>
        <p:txBody>
          <a:bodyPr vert="horz" lIns="91440" tIns="45720" rIns="91440" bIns="45720" rtlCol="0" anchor="t">
            <a:normAutofit fontScale="90000"/>
          </a:bodyPr>
          <a:lstStyle/>
          <a:p>
            <a:r>
              <a:rPr lang="en-US" sz="4000" kern="1200" dirty="0">
                <a:solidFill>
                  <a:schemeClr val="tx1"/>
                </a:solidFill>
                <a:latin typeface="+mj-lt"/>
                <a:ea typeface="+mj-ea"/>
                <a:cs typeface="+mj-cs"/>
              </a:rPr>
              <a:t>Skills development for employees</a:t>
            </a:r>
          </a:p>
        </p:txBody>
      </p:sp>
      <p:sp>
        <p:nvSpPr>
          <p:cNvPr id="10" name="TextBox 9">
            <a:extLst>
              <a:ext uri="{FF2B5EF4-FFF2-40B4-BE49-F238E27FC236}">
                <a16:creationId xmlns:a16="http://schemas.microsoft.com/office/drawing/2014/main" id="{6E064242-01C6-9C4D-830C-9119C22B701E}"/>
              </a:ext>
            </a:extLst>
          </p:cNvPr>
          <p:cNvSpPr txBox="1"/>
          <p:nvPr/>
        </p:nvSpPr>
        <p:spPr>
          <a:xfrm>
            <a:off x="874816" y="2452503"/>
            <a:ext cx="4083433" cy="3046988"/>
          </a:xfrm>
          <a:prstGeom prst="rect">
            <a:avLst/>
          </a:prstGeom>
          <a:noFill/>
        </p:spPr>
        <p:txBody>
          <a:bodyPr wrap="square" rtlCol="0">
            <a:spAutoFit/>
          </a:bodyPr>
          <a:lstStyle/>
          <a:p>
            <a:r>
              <a:rPr lang="en-GB" sz="1600" dirty="0"/>
              <a:t>Just under 80% of employers agree that:</a:t>
            </a:r>
          </a:p>
          <a:p>
            <a:endParaRPr lang="en-GB" sz="1600" dirty="0"/>
          </a:p>
          <a:p>
            <a:pPr marL="285750" indent="-285750">
              <a:buFont typeface="Arial" panose="020B0604020202020204" pitchFamily="34" charset="0"/>
              <a:buChar char="•"/>
            </a:pPr>
            <a:r>
              <a:rPr lang="en-GB" sz="1600" dirty="0"/>
              <a:t>Provision of learning and development content on video sharing platforms makes me question the value of more formal programmes</a:t>
            </a:r>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dirty="0"/>
              <a:t>Face-to-face learning provides a richer and more effective experience than online learning</a:t>
            </a:r>
            <a:endParaRPr lang="en-GB" sz="1600" dirty="0">
              <a:solidFill>
                <a:srgbClr val="000000"/>
              </a:solidFill>
              <a:latin typeface="Calibri" panose="020F0502020204030204" pitchFamily="34" charset="0"/>
            </a:endParaRPr>
          </a:p>
          <a:p>
            <a:pPr marL="285750" indent="-285750">
              <a:buFont typeface="Arial" panose="020B0604020202020204" pitchFamily="34" charset="0"/>
              <a:buChar char="•"/>
            </a:pPr>
            <a:r>
              <a:rPr lang="en-GB" sz="1600" dirty="0"/>
              <a:t>A blended model combining face-to-face and online learning is an ideal skills development path</a:t>
            </a:r>
            <a:endParaRPr lang="en-GB" sz="1600" dirty="0">
              <a:solidFill>
                <a:srgbClr val="000000"/>
              </a:solidFill>
              <a:latin typeface="Calibri" panose="020F0502020204030204" pitchFamily="34" charset="0"/>
            </a:endParaRPr>
          </a:p>
        </p:txBody>
      </p:sp>
      <p:pic>
        <p:nvPicPr>
          <p:cNvPr id="12" name="Picture 11" descr="CC-Logo.jpg">
            <a:hlinkClick r:id="rId2"/>
            <a:extLst>
              <a:ext uri="{FF2B5EF4-FFF2-40B4-BE49-F238E27FC236}">
                <a16:creationId xmlns:a16="http://schemas.microsoft.com/office/drawing/2014/main" id="{12DBF3A0-D54C-1649-B8E1-0F2217C3632D}"/>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22D9869E-B31D-4644-8D50-EF028211B40F}"/>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32118770-14E2-3F44-A74B-299F5DCDDC6F}"/>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4" name="Table 3">
            <a:extLst>
              <a:ext uri="{FF2B5EF4-FFF2-40B4-BE49-F238E27FC236}">
                <a16:creationId xmlns:a16="http://schemas.microsoft.com/office/drawing/2014/main" id="{70D61AB5-F54D-5746-A4DF-1CF61816E212}"/>
              </a:ext>
            </a:extLst>
          </p:cNvPr>
          <p:cNvGraphicFramePr>
            <a:graphicFrameLocks noGrp="1"/>
          </p:cNvGraphicFramePr>
          <p:nvPr>
            <p:extLst>
              <p:ext uri="{D42A27DB-BD31-4B8C-83A1-F6EECF244321}">
                <p14:modId xmlns:p14="http://schemas.microsoft.com/office/powerpoint/2010/main" val="1909799499"/>
              </p:ext>
            </p:extLst>
          </p:nvPr>
        </p:nvGraphicFramePr>
        <p:xfrm>
          <a:off x="5065711" y="1150938"/>
          <a:ext cx="6667476" cy="4680608"/>
        </p:xfrm>
        <a:graphic>
          <a:graphicData uri="http://schemas.openxmlformats.org/drawingml/2006/table">
            <a:tbl>
              <a:tblPr>
                <a:tableStyleId>{5C22544A-7EE6-4342-B048-85BDC9FD1C3A}</a:tableStyleId>
              </a:tblPr>
              <a:tblGrid>
                <a:gridCol w="2295788">
                  <a:extLst>
                    <a:ext uri="{9D8B030D-6E8A-4147-A177-3AD203B41FA5}">
                      <a16:colId xmlns:a16="http://schemas.microsoft.com/office/drawing/2014/main" val="2777761306"/>
                    </a:ext>
                  </a:extLst>
                </a:gridCol>
                <a:gridCol w="914400">
                  <a:extLst>
                    <a:ext uri="{9D8B030D-6E8A-4147-A177-3AD203B41FA5}">
                      <a16:colId xmlns:a16="http://schemas.microsoft.com/office/drawing/2014/main" val="2186160118"/>
                    </a:ext>
                  </a:extLst>
                </a:gridCol>
                <a:gridCol w="763929">
                  <a:extLst>
                    <a:ext uri="{9D8B030D-6E8A-4147-A177-3AD203B41FA5}">
                      <a16:colId xmlns:a16="http://schemas.microsoft.com/office/drawing/2014/main" val="3238337822"/>
                    </a:ext>
                  </a:extLst>
                </a:gridCol>
                <a:gridCol w="972273">
                  <a:extLst>
                    <a:ext uri="{9D8B030D-6E8A-4147-A177-3AD203B41FA5}">
                      <a16:colId xmlns:a16="http://schemas.microsoft.com/office/drawing/2014/main" val="1245879291"/>
                    </a:ext>
                  </a:extLst>
                </a:gridCol>
                <a:gridCol w="844952">
                  <a:extLst>
                    <a:ext uri="{9D8B030D-6E8A-4147-A177-3AD203B41FA5}">
                      <a16:colId xmlns:a16="http://schemas.microsoft.com/office/drawing/2014/main" val="264979916"/>
                    </a:ext>
                  </a:extLst>
                </a:gridCol>
                <a:gridCol w="876134">
                  <a:extLst>
                    <a:ext uri="{9D8B030D-6E8A-4147-A177-3AD203B41FA5}">
                      <a16:colId xmlns:a16="http://schemas.microsoft.com/office/drawing/2014/main" val="53039577"/>
                    </a:ext>
                  </a:extLst>
                </a:gridCol>
              </a:tblGrid>
              <a:tr h="310810">
                <a:tc>
                  <a:txBody>
                    <a:bodyPr/>
                    <a:lstStyle/>
                    <a:p>
                      <a:pPr algn="ctr" fontAlgn="ctr"/>
                      <a:r>
                        <a:rPr lang="en-GB" sz="1200" u="none" strike="noStrike">
                          <a:effectLst/>
                        </a:rPr>
                        <a:t> </a:t>
                      </a:r>
                      <a:endParaRPr lang="en-GB" sz="1200" b="1" i="0" u="none" strike="noStrike">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Definitely agree</a:t>
                      </a:r>
                      <a:endParaRPr lang="en-GB" sz="1200" b="1" i="0" u="none" strike="noStrike">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Mostly agree</a:t>
                      </a:r>
                      <a:endParaRPr lang="en-GB" sz="1200" b="1" i="0" u="none" strike="noStrike">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Neither agree nor disagree</a:t>
                      </a:r>
                      <a:endParaRPr lang="en-GB" sz="1200" b="1" i="0" u="none" strike="noStrike">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Mostly disagree</a:t>
                      </a:r>
                      <a:endParaRPr lang="en-GB" sz="1200" b="1" i="0" u="none" strike="noStrike">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Definitely disagree</a:t>
                      </a:r>
                      <a:endParaRPr lang="en-GB" sz="1200" b="1"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99383732"/>
                  </a:ext>
                </a:extLst>
              </a:tr>
              <a:tr h="1761256">
                <a:tc>
                  <a:txBody>
                    <a:bodyPr/>
                    <a:lstStyle/>
                    <a:p>
                      <a:pPr algn="l" fontAlgn="b"/>
                      <a:r>
                        <a:rPr lang="en-GB" sz="1200" u="none" strike="noStrike" dirty="0">
                          <a:effectLst/>
                        </a:rPr>
                        <a:t>Provision of learning and development content on video sharing platforms makes me question the value of more formal programmes</a:t>
                      </a:r>
                      <a:endParaRPr lang="en-GB"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200" u="none" strike="noStrike" dirty="0">
                          <a:effectLst/>
                        </a:rPr>
                        <a:t>41.96%</a:t>
                      </a:r>
                      <a:endParaRPr lang="en-GB"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37.06%</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13.29%</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6.29%</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1.40%</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391959325"/>
                  </a:ext>
                </a:extLst>
              </a:tr>
              <a:tr h="1139636">
                <a:tc>
                  <a:txBody>
                    <a:bodyPr/>
                    <a:lstStyle/>
                    <a:p>
                      <a:pPr algn="l" fontAlgn="b"/>
                      <a:r>
                        <a:rPr lang="en-GB" sz="1200" u="none" strike="noStrike" dirty="0">
                          <a:effectLst/>
                        </a:rPr>
                        <a:t>Face-to-face learning provides a richer and more effective experience than online learning</a:t>
                      </a:r>
                      <a:endParaRPr lang="en-GB"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200" u="none" strike="noStrike" dirty="0">
                          <a:effectLst/>
                        </a:rPr>
                        <a:t>35.66%</a:t>
                      </a:r>
                      <a:endParaRPr lang="en-GB"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39.86%</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15.38%</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8.39%</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0.70%</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573046333"/>
                  </a:ext>
                </a:extLst>
              </a:tr>
              <a:tr h="1139636">
                <a:tc>
                  <a:txBody>
                    <a:bodyPr/>
                    <a:lstStyle/>
                    <a:p>
                      <a:pPr algn="l" fontAlgn="b"/>
                      <a:r>
                        <a:rPr lang="en-GB" sz="1200" u="none" strike="noStrike" dirty="0">
                          <a:effectLst/>
                        </a:rPr>
                        <a:t>A blended model combining face-to-face and online learning is an ideal skills development path</a:t>
                      </a:r>
                      <a:endParaRPr lang="en-GB"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200" u="none" strike="noStrike" dirty="0">
                          <a:effectLst/>
                        </a:rPr>
                        <a:t>46.15%</a:t>
                      </a:r>
                      <a:endParaRPr lang="en-GB"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200" u="none" strike="noStrike" dirty="0">
                          <a:effectLst/>
                        </a:rPr>
                        <a:t>33.57%</a:t>
                      </a:r>
                      <a:endParaRPr lang="en-GB"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200" u="none" strike="noStrike" dirty="0">
                          <a:effectLst/>
                        </a:rPr>
                        <a:t>13.29%</a:t>
                      </a:r>
                      <a:endParaRPr lang="en-GB"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200" u="none" strike="noStrike" dirty="0">
                          <a:effectLst/>
                        </a:rPr>
                        <a:t>4.90%</a:t>
                      </a:r>
                      <a:endParaRPr lang="en-GB"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200" u="none" strike="noStrike" dirty="0">
                          <a:effectLst/>
                        </a:rPr>
                        <a:t>2.10%</a:t>
                      </a:r>
                      <a:endParaRPr lang="en-GB" sz="12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282293733"/>
                  </a:ext>
                </a:extLst>
              </a:tr>
            </a:tbl>
          </a:graphicData>
        </a:graphic>
      </p:graphicFrame>
    </p:spTree>
    <p:extLst>
      <p:ext uri="{BB962C8B-B14F-4D97-AF65-F5344CB8AC3E}">
        <p14:creationId xmlns:p14="http://schemas.microsoft.com/office/powerpoint/2010/main" val="2781045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6" y="1064828"/>
            <a:ext cx="3617175" cy="1444686"/>
          </a:xfrm>
        </p:spPr>
        <p:txBody>
          <a:bodyPr vert="horz" lIns="91440" tIns="45720" rIns="91440" bIns="45720" rtlCol="0" anchor="t">
            <a:normAutofit/>
          </a:bodyPr>
          <a:lstStyle/>
          <a:p>
            <a:r>
              <a:rPr lang="en-US" sz="3200" kern="1200" dirty="0">
                <a:solidFill>
                  <a:schemeClr val="tx1"/>
                </a:solidFill>
                <a:latin typeface="+mj-lt"/>
                <a:ea typeface="+mj-ea"/>
                <a:cs typeface="+mj-cs"/>
              </a:rPr>
              <a:t>The role of the SDGs in business education</a:t>
            </a:r>
          </a:p>
        </p:txBody>
      </p:sp>
      <p:sp>
        <p:nvSpPr>
          <p:cNvPr id="10" name="TextBox 9">
            <a:extLst>
              <a:ext uri="{FF2B5EF4-FFF2-40B4-BE49-F238E27FC236}">
                <a16:creationId xmlns:a16="http://schemas.microsoft.com/office/drawing/2014/main" id="{EC59D401-BFEA-AE41-9453-F9096482E4BC}"/>
              </a:ext>
            </a:extLst>
          </p:cNvPr>
          <p:cNvSpPr txBox="1"/>
          <p:nvPr/>
        </p:nvSpPr>
        <p:spPr>
          <a:xfrm>
            <a:off x="874816" y="2017987"/>
            <a:ext cx="3938922" cy="2400657"/>
          </a:xfrm>
          <a:prstGeom prst="rect">
            <a:avLst/>
          </a:prstGeom>
          <a:noFill/>
        </p:spPr>
        <p:txBody>
          <a:bodyPr wrap="square" rtlCol="0">
            <a:spAutoFit/>
          </a:bodyPr>
          <a:lstStyle/>
          <a:p>
            <a:r>
              <a:rPr lang="en-GB" sz="1500" dirty="0"/>
              <a:t>Only 10% of employers are unaware of the Sustainable Development Goals.</a:t>
            </a:r>
          </a:p>
          <a:p>
            <a:r>
              <a:rPr lang="en-GB" sz="1500" dirty="0"/>
              <a:t>Just over 4 out of 10 employers (39%) say ‘It's important for business schools to consider the Sustainable Development Goals in developing their programmes for students and employers</a:t>
            </a:r>
            <a:r>
              <a:rPr lang="en-US" sz="1500" dirty="0"/>
              <a:t>’, while 21% indicate that ‘</a:t>
            </a:r>
            <a:r>
              <a:rPr lang="en-GB" sz="1500" dirty="0"/>
              <a:t>The Sustainable Development Goals should be at the heart of every school's plans for the future</a:t>
            </a:r>
            <a:r>
              <a:rPr lang="en-GB" sz="1500" dirty="0">
                <a:solidFill>
                  <a:srgbClr val="000000"/>
                </a:solidFill>
              </a:rPr>
              <a:t>’.</a:t>
            </a:r>
          </a:p>
        </p:txBody>
      </p:sp>
      <p:pic>
        <p:nvPicPr>
          <p:cNvPr id="12" name="Picture 11" descr="CC-Logo.jpg">
            <a:hlinkClick r:id="rId2"/>
            <a:extLst>
              <a:ext uri="{FF2B5EF4-FFF2-40B4-BE49-F238E27FC236}">
                <a16:creationId xmlns:a16="http://schemas.microsoft.com/office/drawing/2014/main" id="{6A90EEDC-77D4-CF45-8E67-95D399B88524}"/>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DDFB7B25-FDB5-4447-BCB8-C78E00B8D8DB}"/>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D6FAF221-522C-CC47-84F9-6D7C22614C80}"/>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4" name="Table 3">
            <a:extLst>
              <a:ext uri="{FF2B5EF4-FFF2-40B4-BE49-F238E27FC236}">
                <a16:creationId xmlns:a16="http://schemas.microsoft.com/office/drawing/2014/main" id="{D7B29E50-79A4-5D4D-84F7-72185447682C}"/>
              </a:ext>
            </a:extLst>
          </p:cNvPr>
          <p:cNvGraphicFramePr>
            <a:graphicFrameLocks noGrp="1"/>
          </p:cNvGraphicFramePr>
          <p:nvPr>
            <p:extLst>
              <p:ext uri="{D42A27DB-BD31-4B8C-83A1-F6EECF244321}">
                <p14:modId xmlns:p14="http://schemas.microsoft.com/office/powerpoint/2010/main" val="3219604400"/>
              </p:ext>
            </p:extLst>
          </p:nvPr>
        </p:nvGraphicFramePr>
        <p:xfrm>
          <a:off x="5859462" y="1243013"/>
          <a:ext cx="5457722" cy="4066830"/>
        </p:xfrm>
        <a:graphic>
          <a:graphicData uri="http://schemas.openxmlformats.org/drawingml/2006/table">
            <a:tbl>
              <a:tblPr>
                <a:tableStyleId>{5C22544A-7EE6-4342-B048-85BDC9FD1C3A}</a:tableStyleId>
              </a:tblPr>
              <a:tblGrid>
                <a:gridCol w="4418857">
                  <a:extLst>
                    <a:ext uri="{9D8B030D-6E8A-4147-A177-3AD203B41FA5}">
                      <a16:colId xmlns:a16="http://schemas.microsoft.com/office/drawing/2014/main" val="319958020"/>
                    </a:ext>
                  </a:extLst>
                </a:gridCol>
                <a:gridCol w="1038865">
                  <a:extLst>
                    <a:ext uri="{9D8B030D-6E8A-4147-A177-3AD203B41FA5}">
                      <a16:colId xmlns:a16="http://schemas.microsoft.com/office/drawing/2014/main" val="501612553"/>
                    </a:ext>
                  </a:extLst>
                </a:gridCol>
              </a:tblGrid>
              <a:tr h="499334">
                <a:tc>
                  <a:txBody>
                    <a:bodyPr/>
                    <a:lstStyle/>
                    <a:p>
                      <a:pPr algn="l" fontAlgn="b"/>
                      <a:r>
                        <a:rPr lang="en-GB" sz="1400" u="none" strike="noStrike">
                          <a:effectLst/>
                        </a:rPr>
                        <a:t>I'm not aware of the Sustainable Development Goals</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10.49%</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311015649"/>
                  </a:ext>
                </a:extLst>
              </a:tr>
              <a:tr h="784667">
                <a:tc>
                  <a:txBody>
                    <a:bodyPr/>
                    <a:lstStyle/>
                    <a:p>
                      <a:pPr algn="l" fontAlgn="b"/>
                      <a:r>
                        <a:rPr lang="en-GB" sz="1400" u="none" strike="noStrike">
                          <a:effectLst/>
                        </a:rPr>
                        <a:t>I've heard of the Sustainable Development Goals, but don't know much about them</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22.38%</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720414241"/>
                  </a:ext>
                </a:extLst>
              </a:tr>
              <a:tr h="1123335">
                <a:tc>
                  <a:txBody>
                    <a:bodyPr/>
                    <a:lstStyle/>
                    <a:p>
                      <a:pPr algn="l" fontAlgn="b"/>
                      <a:r>
                        <a:rPr lang="en-GB" sz="1400" u="none" strike="noStrike">
                          <a:effectLst/>
                        </a:rPr>
                        <a:t>It's important for business schools to consider the Sustainable Development Goals in developing their programmes for students and employers</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39.16%</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165397298"/>
                  </a:ext>
                </a:extLst>
              </a:tr>
              <a:tr h="927334">
                <a:tc>
                  <a:txBody>
                    <a:bodyPr/>
                    <a:lstStyle/>
                    <a:p>
                      <a:pPr algn="l" fontAlgn="b"/>
                      <a:r>
                        <a:rPr lang="en-GB" sz="1400" u="none" strike="noStrike" dirty="0">
                          <a:effectLst/>
                        </a:rPr>
                        <a:t>The Sustainable Development Goals should be at the heart of every school’s plans for the future</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20.98%</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577572611"/>
                  </a:ext>
                </a:extLst>
              </a:tr>
              <a:tr h="713334">
                <a:tc>
                  <a:txBody>
                    <a:bodyPr/>
                    <a:lstStyle/>
                    <a:p>
                      <a:pPr algn="l" fontAlgn="b"/>
                      <a:r>
                        <a:rPr lang="en-GB" sz="1400" u="none" strike="noStrike">
                          <a:effectLst/>
                        </a:rPr>
                        <a:t>The Sustainable Development Goals should play no part in business education</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dirty="0">
                          <a:effectLst/>
                        </a:rPr>
                        <a:t>6.99%</a:t>
                      </a:r>
                      <a:endParaRPr lang="en-GB" sz="14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13819942"/>
                  </a:ext>
                </a:extLst>
              </a:tr>
            </a:tbl>
          </a:graphicData>
        </a:graphic>
      </p:graphicFrame>
    </p:spTree>
    <p:extLst>
      <p:ext uri="{BB962C8B-B14F-4D97-AF65-F5344CB8AC3E}">
        <p14:creationId xmlns:p14="http://schemas.microsoft.com/office/powerpoint/2010/main" val="1257917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514173"/>
            <a:ext cx="4937934" cy="965364"/>
          </a:xfrm>
        </p:spPr>
        <p:txBody>
          <a:bodyPr vert="horz" lIns="91440" tIns="45720" rIns="91440" bIns="45720" rtlCol="0" anchor="t">
            <a:normAutofit fontScale="90000"/>
          </a:bodyPr>
          <a:lstStyle/>
          <a:p>
            <a:r>
              <a:rPr lang="en-US" sz="3600" kern="1200" dirty="0">
                <a:solidFill>
                  <a:schemeClr val="tx1"/>
                </a:solidFill>
                <a:latin typeface="+mj-lt"/>
                <a:ea typeface="+mj-ea"/>
                <a:cs typeface="+mj-cs"/>
              </a:rPr>
              <a:t>Skills to ensure future career success</a:t>
            </a:r>
          </a:p>
        </p:txBody>
      </p:sp>
      <p:sp>
        <p:nvSpPr>
          <p:cNvPr id="9" name="TextBox 8">
            <a:extLst>
              <a:ext uri="{FF2B5EF4-FFF2-40B4-BE49-F238E27FC236}">
                <a16:creationId xmlns:a16="http://schemas.microsoft.com/office/drawing/2014/main" id="{FB4D531A-3700-9C47-ACF2-D9B6DDFC1B53}"/>
              </a:ext>
            </a:extLst>
          </p:cNvPr>
          <p:cNvSpPr txBox="1"/>
          <p:nvPr/>
        </p:nvSpPr>
        <p:spPr>
          <a:xfrm>
            <a:off x="874815" y="2075493"/>
            <a:ext cx="4742214" cy="2554545"/>
          </a:xfrm>
          <a:prstGeom prst="rect">
            <a:avLst/>
          </a:prstGeom>
          <a:noFill/>
        </p:spPr>
        <p:txBody>
          <a:bodyPr wrap="square" rtlCol="0">
            <a:spAutoFit/>
          </a:bodyPr>
          <a:lstStyle/>
          <a:p>
            <a:r>
              <a:rPr lang="en-GB" sz="1600" dirty="0"/>
              <a:t>For employers, the key skills to ensure career success are:</a:t>
            </a:r>
          </a:p>
          <a:p>
            <a:endParaRPr lang="en-GB" sz="1600" dirty="0"/>
          </a:p>
          <a:p>
            <a:pPr marL="285750" indent="-285750">
              <a:buFont typeface="Arial" panose="020B0604020202020204" pitchFamily="34" charset="0"/>
              <a:buChar char="•"/>
            </a:pPr>
            <a:r>
              <a:rPr lang="en-GB" sz="1600" dirty="0"/>
              <a:t>Creativity</a:t>
            </a:r>
          </a:p>
          <a:p>
            <a:pPr marL="285750" indent="-285750">
              <a:buFont typeface="Arial" panose="020B0604020202020204" pitchFamily="34" charset="0"/>
              <a:buChar char="•"/>
            </a:pPr>
            <a:r>
              <a:rPr lang="en-GB" sz="1600" dirty="0"/>
              <a:t>Leadership</a:t>
            </a:r>
          </a:p>
          <a:p>
            <a:pPr marL="285750" indent="-285750">
              <a:buFont typeface="Arial" panose="020B0604020202020204" pitchFamily="34" charset="0"/>
              <a:buChar char="•"/>
            </a:pPr>
            <a:r>
              <a:rPr lang="en-GB" sz="1600" dirty="0"/>
              <a:t>Communication skills</a:t>
            </a:r>
          </a:p>
          <a:p>
            <a:pPr marL="285750" indent="-285750">
              <a:buFont typeface="Arial" panose="020B0604020202020204" pitchFamily="34" charset="0"/>
              <a:buChar char="•"/>
            </a:pPr>
            <a:r>
              <a:rPr lang="en-GB" sz="1600" dirty="0"/>
              <a:t>Self-confidence</a:t>
            </a:r>
          </a:p>
          <a:p>
            <a:pPr marL="285750" indent="-285750">
              <a:buFont typeface="Arial" panose="020B0604020202020204" pitchFamily="34" charset="0"/>
              <a:buChar char="•"/>
            </a:pPr>
            <a:r>
              <a:rPr lang="en-GB" sz="1600" dirty="0"/>
              <a:t>Adaptability</a:t>
            </a:r>
          </a:p>
          <a:p>
            <a:endParaRPr lang="en-GB" sz="1600" dirty="0"/>
          </a:p>
          <a:p>
            <a:endParaRPr lang="en-US" sz="1600" dirty="0"/>
          </a:p>
        </p:txBody>
      </p:sp>
      <p:pic>
        <p:nvPicPr>
          <p:cNvPr id="11" name="Picture 10" descr="CC-Logo.jpg">
            <a:hlinkClick r:id="rId2"/>
            <a:extLst>
              <a:ext uri="{FF2B5EF4-FFF2-40B4-BE49-F238E27FC236}">
                <a16:creationId xmlns:a16="http://schemas.microsoft.com/office/drawing/2014/main" id="{B5F7836E-D791-6E4F-A4F3-3F46C396866D}"/>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78972EA8-E94B-254D-BC7D-2C45E99596F8}"/>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C6CD6DEF-5AF3-024A-A590-5D4BB20CB315}"/>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3" name="Table 2">
            <a:extLst>
              <a:ext uri="{FF2B5EF4-FFF2-40B4-BE49-F238E27FC236}">
                <a16:creationId xmlns:a16="http://schemas.microsoft.com/office/drawing/2014/main" id="{37DFBA95-C184-4542-8A91-119B5FC11E75}"/>
              </a:ext>
            </a:extLst>
          </p:cNvPr>
          <p:cNvGraphicFramePr>
            <a:graphicFrameLocks noGrp="1"/>
          </p:cNvGraphicFramePr>
          <p:nvPr>
            <p:extLst>
              <p:ext uri="{D42A27DB-BD31-4B8C-83A1-F6EECF244321}">
                <p14:modId xmlns:p14="http://schemas.microsoft.com/office/powerpoint/2010/main" val="3010607866"/>
              </p:ext>
            </p:extLst>
          </p:nvPr>
        </p:nvGraphicFramePr>
        <p:xfrm>
          <a:off x="5870575" y="514173"/>
          <a:ext cx="5446610" cy="5572385"/>
        </p:xfrm>
        <a:graphic>
          <a:graphicData uri="http://schemas.openxmlformats.org/drawingml/2006/table">
            <a:tbl>
              <a:tblPr>
                <a:tableStyleId>{5C22544A-7EE6-4342-B048-85BDC9FD1C3A}</a:tableStyleId>
              </a:tblPr>
              <a:tblGrid>
                <a:gridCol w="4546640">
                  <a:extLst>
                    <a:ext uri="{9D8B030D-6E8A-4147-A177-3AD203B41FA5}">
                      <a16:colId xmlns:a16="http://schemas.microsoft.com/office/drawing/2014/main" val="3260396459"/>
                    </a:ext>
                  </a:extLst>
                </a:gridCol>
                <a:gridCol w="899970">
                  <a:extLst>
                    <a:ext uri="{9D8B030D-6E8A-4147-A177-3AD203B41FA5}">
                      <a16:colId xmlns:a16="http://schemas.microsoft.com/office/drawing/2014/main" val="719886662"/>
                    </a:ext>
                  </a:extLst>
                </a:gridCol>
              </a:tblGrid>
              <a:tr h="250730">
                <a:tc>
                  <a:txBody>
                    <a:bodyPr/>
                    <a:lstStyle/>
                    <a:p>
                      <a:pPr algn="l" fontAlgn="b"/>
                      <a:r>
                        <a:rPr lang="en-GB" sz="1100" u="none" strike="noStrike">
                          <a:effectLst/>
                        </a:rPr>
                        <a:t>Persuasion skills</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11.89%</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487571759"/>
                  </a:ext>
                </a:extLst>
              </a:tr>
              <a:tr h="250730">
                <a:tc>
                  <a:txBody>
                    <a:bodyPr/>
                    <a:lstStyle/>
                    <a:p>
                      <a:pPr algn="l" fontAlgn="b"/>
                      <a:r>
                        <a:rPr lang="en-GB" sz="1100" u="none" strike="noStrike">
                          <a:effectLst/>
                        </a:rPr>
                        <a:t>Adaptability</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25.17%</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814427954"/>
                  </a:ext>
                </a:extLst>
              </a:tr>
              <a:tr h="250730">
                <a:tc>
                  <a:txBody>
                    <a:bodyPr/>
                    <a:lstStyle/>
                    <a:p>
                      <a:pPr algn="l" fontAlgn="b"/>
                      <a:r>
                        <a:rPr lang="en-GB" sz="1100" u="none" strike="noStrike">
                          <a:effectLst/>
                        </a:rPr>
                        <a:t>Capacity to motivate others</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12.59%</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957714039"/>
                  </a:ext>
                </a:extLst>
              </a:tr>
              <a:tr h="250730">
                <a:tc>
                  <a:txBody>
                    <a:bodyPr/>
                    <a:lstStyle/>
                    <a:p>
                      <a:pPr algn="l" fontAlgn="b"/>
                      <a:r>
                        <a:rPr lang="en-GB" sz="1100" u="none" strike="noStrike">
                          <a:effectLst/>
                        </a:rPr>
                        <a:t>Communication skills</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26.57%</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968734132"/>
                  </a:ext>
                </a:extLst>
              </a:tr>
              <a:tr h="250730">
                <a:tc>
                  <a:txBody>
                    <a:bodyPr/>
                    <a:lstStyle/>
                    <a:p>
                      <a:pPr algn="l" fontAlgn="b"/>
                      <a:r>
                        <a:rPr lang="en-GB" sz="1100" u="none" strike="noStrike">
                          <a:effectLst/>
                        </a:rPr>
                        <a:t>Conflict resolution skills</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15.38%</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649943498"/>
                  </a:ext>
                </a:extLst>
              </a:tr>
              <a:tr h="250730">
                <a:tc>
                  <a:txBody>
                    <a:bodyPr/>
                    <a:lstStyle/>
                    <a:p>
                      <a:pPr algn="l" fontAlgn="b"/>
                      <a:r>
                        <a:rPr lang="en-GB" sz="1100" u="none" strike="noStrike">
                          <a:effectLst/>
                        </a:rPr>
                        <a:t>Critical thinking skills</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22.38%</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329973273"/>
                  </a:ext>
                </a:extLst>
              </a:tr>
              <a:tr h="250730">
                <a:tc>
                  <a:txBody>
                    <a:bodyPr/>
                    <a:lstStyle/>
                    <a:p>
                      <a:pPr algn="l" fontAlgn="b"/>
                      <a:r>
                        <a:rPr lang="en-GB" sz="1100" u="none" strike="noStrike">
                          <a:effectLst/>
                        </a:rPr>
                        <a:t>Cross-cultural understanding</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16.78%</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487120394"/>
                  </a:ext>
                </a:extLst>
              </a:tr>
              <a:tr h="390785">
                <a:tc>
                  <a:txBody>
                    <a:bodyPr/>
                    <a:lstStyle/>
                    <a:p>
                      <a:pPr algn="l" fontAlgn="b"/>
                      <a:r>
                        <a:rPr lang="en-GB" sz="1100" u="none" strike="noStrike" dirty="0">
                          <a:effectLst/>
                        </a:rPr>
                        <a:t>Dealing with ambiguity and uncertainty</a:t>
                      </a:r>
                      <a:endParaRPr lang="en-GB" sz="110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9.79%</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836238296"/>
                  </a:ext>
                </a:extLst>
              </a:tr>
              <a:tr h="250730">
                <a:tc>
                  <a:txBody>
                    <a:bodyPr/>
                    <a:lstStyle/>
                    <a:p>
                      <a:pPr algn="l" fontAlgn="b"/>
                      <a:r>
                        <a:rPr lang="en-GB" sz="1100" u="none" strike="noStrike">
                          <a:effectLst/>
                        </a:rPr>
                        <a:t>Entrepreneurial mindset</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13.99%</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550090687"/>
                  </a:ext>
                </a:extLst>
              </a:tr>
              <a:tr h="250730">
                <a:tc>
                  <a:txBody>
                    <a:bodyPr/>
                    <a:lstStyle/>
                    <a:p>
                      <a:pPr algn="l" fontAlgn="b"/>
                      <a:r>
                        <a:rPr lang="en-GB" sz="1100" u="none" strike="noStrike">
                          <a:effectLst/>
                        </a:rPr>
                        <a:t>Judgment and intuition</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12.59%</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025335709"/>
                  </a:ext>
                </a:extLst>
              </a:tr>
              <a:tr h="250730">
                <a:tc>
                  <a:txBody>
                    <a:bodyPr/>
                    <a:lstStyle/>
                    <a:p>
                      <a:pPr algn="l" fontAlgn="b"/>
                      <a:r>
                        <a:rPr lang="en-GB" sz="1100" u="none" strike="noStrike">
                          <a:effectLst/>
                        </a:rPr>
                        <a:t>Leadership</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30.07%</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301530018"/>
                  </a:ext>
                </a:extLst>
              </a:tr>
              <a:tr h="250730">
                <a:tc>
                  <a:txBody>
                    <a:bodyPr/>
                    <a:lstStyle/>
                    <a:p>
                      <a:pPr algn="l" fontAlgn="b"/>
                      <a:r>
                        <a:rPr lang="en-GB" sz="1100" u="none" strike="noStrike">
                          <a:effectLst/>
                        </a:rPr>
                        <a:t>Managing the performance of others</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11.89%</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478295637"/>
                  </a:ext>
                </a:extLst>
              </a:tr>
              <a:tr h="250730">
                <a:tc>
                  <a:txBody>
                    <a:bodyPr/>
                    <a:lstStyle/>
                    <a:p>
                      <a:pPr algn="l" fontAlgn="b"/>
                      <a:r>
                        <a:rPr lang="en-GB" sz="1100" u="none" strike="noStrike">
                          <a:effectLst/>
                        </a:rPr>
                        <a:t>Negotiation skills</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18.18%</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010435358"/>
                  </a:ext>
                </a:extLst>
              </a:tr>
              <a:tr h="250730">
                <a:tc>
                  <a:txBody>
                    <a:bodyPr/>
                    <a:lstStyle/>
                    <a:p>
                      <a:pPr algn="l" fontAlgn="b"/>
                      <a:r>
                        <a:rPr lang="en-GB" sz="1100" u="none" strike="noStrike">
                          <a:effectLst/>
                        </a:rPr>
                        <a:t>Networking and collaboration</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16.78%</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288967409"/>
                  </a:ext>
                </a:extLst>
              </a:tr>
              <a:tr h="250730">
                <a:tc>
                  <a:txBody>
                    <a:bodyPr/>
                    <a:lstStyle/>
                    <a:p>
                      <a:pPr algn="l" fontAlgn="b"/>
                      <a:r>
                        <a:rPr lang="en-GB" sz="1100" u="none" strike="noStrike">
                          <a:effectLst/>
                        </a:rPr>
                        <a:t>Self-awareness</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18.88%</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624053770"/>
                  </a:ext>
                </a:extLst>
              </a:tr>
              <a:tr h="250730">
                <a:tc>
                  <a:txBody>
                    <a:bodyPr/>
                    <a:lstStyle/>
                    <a:p>
                      <a:pPr algn="l" fontAlgn="b"/>
                      <a:r>
                        <a:rPr lang="en-GB" sz="1100" u="none" strike="noStrike">
                          <a:effectLst/>
                        </a:rPr>
                        <a:t>Self-confidence</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25.87%</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859119075"/>
                  </a:ext>
                </a:extLst>
              </a:tr>
              <a:tr h="250730">
                <a:tc>
                  <a:txBody>
                    <a:bodyPr/>
                    <a:lstStyle/>
                    <a:p>
                      <a:pPr algn="l" fontAlgn="b"/>
                      <a:r>
                        <a:rPr lang="en-GB" sz="1100" u="none" strike="noStrike">
                          <a:effectLst/>
                        </a:rPr>
                        <a:t>Team building and team work</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23.08%</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200102192"/>
                  </a:ext>
                </a:extLst>
              </a:tr>
              <a:tr h="250730">
                <a:tc>
                  <a:txBody>
                    <a:bodyPr/>
                    <a:lstStyle/>
                    <a:p>
                      <a:pPr algn="l" fontAlgn="b"/>
                      <a:r>
                        <a:rPr lang="en-GB" sz="1100" u="none" strike="noStrike">
                          <a:effectLst/>
                        </a:rPr>
                        <a:t>Emotional intelligence</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18.88%</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950933327"/>
                  </a:ext>
                </a:extLst>
              </a:tr>
              <a:tr h="250730">
                <a:tc>
                  <a:txBody>
                    <a:bodyPr/>
                    <a:lstStyle/>
                    <a:p>
                      <a:pPr algn="l" fontAlgn="b"/>
                      <a:r>
                        <a:rPr lang="en-GB" sz="1100" u="none" strike="noStrike">
                          <a:effectLst/>
                        </a:rPr>
                        <a:t>Empathy</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17.48%</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001874983"/>
                  </a:ext>
                </a:extLst>
              </a:tr>
              <a:tr h="250730">
                <a:tc>
                  <a:txBody>
                    <a:bodyPr/>
                    <a:lstStyle/>
                    <a:p>
                      <a:pPr algn="l" fontAlgn="b"/>
                      <a:r>
                        <a:rPr lang="en-GB" sz="1100" u="none" strike="noStrike">
                          <a:effectLst/>
                        </a:rPr>
                        <a:t>Creativity</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a:effectLst/>
                        </a:rPr>
                        <a:t>35.66%</a:t>
                      </a:r>
                      <a:endParaRPr lang="en-GB" sz="110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419552385"/>
                  </a:ext>
                </a:extLst>
              </a:tr>
              <a:tr h="250730">
                <a:tc>
                  <a:txBody>
                    <a:bodyPr/>
                    <a:lstStyle/>
                    <a:p>
                      <a:pPr algn="l" fontAlgn="b"/>
                      <a:r>
                        <a:rPr lang="en-GB" sz="1100" u="none" strike="noStrike">
                          <a:effectLst/>
                        </a:rPr>
                        <a:t>Complex problem solving</a:t>
                      </a:r>
                      <a:endParaRPr lang="en-GB" sz="110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100" u="none" strike="noStrike" dirty="0">
                          <a:effectLst/>
                        </a:rPr>
                        <a:t>18.88%</a:t>
                      </a:r>
                      <a:endParaRPr lang="en-GB"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771728239"/>
                  </a:ext>
                </a:extLst>
              </a:tr>
            </a:tbl>
          </a:graphicData>
        </a:graphic>
      </p:graphicFrame>
    </p:spTree>
    <p:extLst>
      <p:ext uri="{BB962C8B-B14F-4D97-AF65-F5344CB8AC3E}">
        <p14:creationId xmlns:p14="http://schemas.microsoft.com/office/powerpoint/2010/main" val="312804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42753" y="726351"/>
            <a:ext cx="3601926" cy="1352389"/>
          </a:xfrm>
        </p:spPr>
        <p:txBody>
          <a:bodyPr vert="horz" lIns="91440" tIns="45720" rIns="91440" bIns="45720" rtlCol="0" anchor="t">
            <a:normAutofit/>
          </a:bodyPr>
          <a:lstStyle/>
          <a:p>
            <a:r>
              <a:rPr lang="en-US" sz="3600" kern="1200" dirty="0">
                <a:solidFill>
                  <a:schemeClr val="tx1"/>
                </a:solidFill>
                <a:latin typeface="+mj-lt"/>
                <a:ea typeface="+mj-ea"/>
                <a:cs typeface="+mj-cs"/>
              </a:rPr>
              <a:t>Looking ahead, business schools …</a:t>
            </a:r>
          </a:p>
        </p:txBody>
      </p:sp>
      <p:sp>
        <p:nvSpPr>
          <p:cNvPr id="9" name="TextBox 8">
            <a:extLst>
              <a:ext uri="{FF2B5EF4-FFF2-40B4-BE49-F238E27FC236}">
                <a16:creationId xmlns:a16="http://schemas.microsoft.com/office/drawing/2014/main" id="{1DCC8C62-B674-674D-984A-9694EB636405}"/>
              </a:ext>
            </a:extLst>
          </p:cNvPr>
          <p:cNvSpPr txBox="1"/>
          <p:nvPr/>
        </p:nvSpPr>
        <p:spPr>
          <a:xfrm>
            <a:off x="842752" y="2382715"/>
            <a:ext cx="3382007" cy="2554545"/>
          </a:xfrm>
          <a:prstGeom prst="rect">
            <a:avLst/>
          </a:prstGeom>
          <a:noFill/>
        </p:spPr>
        <p:txBody>
          <a:bodyPr wrap="square" rtlCol="0">
            <a:spAutoFit/>
          </a:bodyPr>
          <a:lstStyle/>
          <a:p>
            <a:r>
              <a:rPr lang="en-GB" sz="1600" dirty="0"/>
              <a:t>More than half of employers definitely agree that business schools need to introduce more experiential learning</a:t>
            </a:r>
            <a:r>
              <a:rPr lang="en-GB" sz="1600" dirty="0">
                <a:solidFill>
                  <a:srgbClr val="000000"/>
                </a:solidFill>
              </a:rPr>
              <a:t>.  </a:t>
            </a:r>
          </a:p>
          <a:p>
            <a:endParaRPr lang="en-GB" sz="1600" dirty="0">
              <a:solidFill>
                <a:srgbClr val="000000"/>
              </a:solidFill>
            </a:endParaRPr>
          </a:p>
          <a:p>
            <a:r>
              <a:rPr lang="en-GB" sz="1600" dirty="0">
                <a:solidFill>
                  <a:srgbClr val="000000"/>
                </a:solidFill>
              </a:rPr>
              <a:t>Just under half of employers definitely agree that business schools </a:t>
            </a:r>
            <a:r>
              <a:rPr lang="en-GB" sz="1600" dirty="0"/>
              <a:t>should educate students about global socioeconomic and environmental challenges</a:t>
            </a:r>
            <a:r>
              <a:rPr lang="en-GB" sz="1600" dirty="0">
                <a:solidFill>
                  <a:srgbClr val="000000"/>
                </a:solidFill>
                <a:latin typeface="Calibri" panose="020F0502020204030204" pitchFamily="34" charset="0"/>
              </a:rPr>
              <a:t>.</a:t>
            </a:r>
          </a:p>
        </p:txBody>
      </p:sp>
      <p:pic>
        <p:nvPicPr>
          <p:cNvPr id="11" name="Picture 10" descr="CC-Logo.jpg">
            <a:hlinkClick r:id="rId2"/>
            <a:extLst>
              <a:ext uri="{FF2B5EF4-FFF2-40B4-BE49-F238E27FC236}">
                <a16:creationId xmlns:a16="http://schemas.microsoft.com/office/drawing/2014/main" id="{BD586CD4-6690-5849-8D25-9F8E9E71C5C8}"/>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8369F8BA-0237-054D-A65F-7326567BE14C}"/>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39637019-10AF-A74C-96C3-2D00FF748A96}"/>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3" name="Table 2">
            <a:extLst>
              <a:ext uri="{FF2B5EF4-FFF2-40B4-BE49-F238E27FC236}">
                <a16:creationId xmlns:a16="http://schemas.microsoft.com/office/drawing/2014/main" id="{29D90E62-5A9E-8E4E-9B91-E7D111408927}"/>
              </a:ext>
            </a:extLst>
          </p:cNvPr>
          <p:cNvGraphicFramePr>
            <a:graphicFrameLocks noGrp="1"/>
          </p:cNvGraphicFramePr>
          <p:nvPr>
            <p:extLst>
              <p:ext uri="{D42A27DB-BD31-4B8C-83A1-F6EECF244321}">
                <p14:modId xmlns:p14="http://schemas.microsoft.com/office/powerpoint/2010/main" val="404851134"/>
              </p:ext>
            </p:extLst>
          </p:nvPr>
        </p:nvGraphicFramePr>
        <p:xfrm>
          <a:off x="4618299" y="599030"/>
          <a:ext cx="6773155" cy="5483427"/>
        </p:xfrm>
        <a:graphic>
          <a:graphicData uri="http://schemas.openxmlformats.org/drawingml/2006/table">
            <a:tbl>
              <a:tblPr>
                <a:tableStyleId>{5C22544A-7EE6-4342-B048-85BDC9FD1C3A}</a:tableStyleId>
              </a:tblPr>
              <a:tblGrid>
                <a:gridCol w="2407534">
                  <a:extLst>
                    <a:ext uri="{9D8B030D-6E8A-4147-A177-3AD203B41FA5}">
                      <a16:colId xmlns:a16="http://schemas.microsoft.com/office/drawing/2014/main" val="359189622"/>
                    </a:ext>
                  </a:extLst>
                </a:gridCol>
                <a:gridCol w="794561">
                  <a:extLst>
                    <a:ext uri="{9D8B030D-6E8A-4147-A177-3AD203B41FA5}">
                      <a16:colId xmlns:a16="http://schemas.microsoft.com/office/drawing/2014/main" val="276288275"/>
                    </a:ext>
                  </a:extLst>
                </a:gridCol>
                <a:gridCol w="879676">
                  <a:extLst>
                    <a:ext uri="{9D8B030D-6E8A-4147-A177-3AD203B41FA5}">
                      <a16:colId xmlns:a16="http://schemas.microsoft.com/office/drawing/2014/main" val="1314883159"/>
                    </a:ext>
                  </a:extLst>
                </a:gridCol>
                <a:gridCol w="902826">
                  <a:extLst>
                    <a:ext uri="{9D8B030D-6E8A-4147-A177-3AD203B41FA5}">
                      <a16:colId xmlns:a16="http://schemas.microsoft.com/office/drawing/2014/main" val="229848248"/>
                    </a:ext>
                  </a:extLst>
                </a:gridCol>
                <a:gridCol w="856526">
                  <a:extLst>
                    <a:ext uri="{9D8B030D-6E8A-4147-A177-3AD203B41FA5}">
                      <a16:colId xmlns:a16="http://schemas.microsoft.com/office/drawing/2014/main" val="3634437309"/>
                    </a:ext>
                  </a:extLst>
                </a:gridCol>
                <a:gridCol w="932032">
                  <a:extLst>
                    <a:ext uri="{9D8B030D-6E8A-4147-A177-3AD203B41FA5}">
                      <a16:colId xmlns:a16="http://schemas.microsoft.com/office/drawing/2014/main" val="879302028"/>
                    </a:ext>
                  </a:extLst>
                </a:gridCol>
              </a:tblGrid>
              <a:tr h="392003">
                <a:tc>
                  <a:txBody>
                    <a:bodyPr/>
                    <a:lstStyle/>
                    <a:p>
                      <a:pPr algn="ctr" fontAlgn="ctr"/>
                      <a:endParaRPr lang="en-GB" sz="1100" b="1" i="0" u="none" strike="noStrike" dirty="0">
                        <a:solidFill>
                          <a:srgbClr val="000000"/>
                        </a:solidFill>
                        <a:effectLst/>
                        <a:latin typeface="Calibri" panose="020F0502020204030204" pitchFamily="34" charset="0"/>
                      </a:endParaRPr>
                    </a:p>
                  </a:txBody>
                  <a:tcPr anchor="ctr"/>
                </a:tc>
                <a:tc>
                  <a:txBody>
                    <a:bodyPr/>
                    <a:lstStyle/>
                    <a:p>
                      <a:pPr algn="ctr" fontAlgn="ctr"/>
                      <a:r>
                        <a:rPr lang="en-GB" sz="1100" u="none" strike="noStrike" dirty="0">
                          <a:effectLst/>
                        </a:rPr>
                        <a:t>Definitely agree</a:t>
                      </a:r>
                      <a:endParaRPr lang="en-GB" sz="1100" b="1" i="0" u="none" strike="noStrike" dirty="0">
                        <a:solidFill>
                          <a:srgbClr val="000000"/>
                        </a:solidFill>
                        <a:effectLst/>
                        <a:latin typeface="Calibri" panose="020F0502020204030204" pitchFamily="34" charset="0"/>
                      </a:endParaRPr>
                    </a:p>
                  </a:txBody>
                  <a:tcPr anchor="ctr"/>
                </a:tc>
                <a:tc>
                  <a:txBody>
                    <a:bodyPr/>
                    <a:lstStyle/>
                    <a:p>
                      <a:pPr algn="ctr" fontAlgn="ctr"/>
                      <a:r>
                        <a:rPr lang="en-GB" sz="1100" u="none" strike="noStrike">
                          <a:effectLst/>
                        </a:rPr>
                        <a:t>Mostly agree</a:t>
                      </a:r>
                      <a:endParaRPr lang="en-GB" sz="1100" b="1" i="0" u="none" strike="noStrike">
                        <a:solidFill>
                          <a:srgbClr val="000000"/>
                        </a:solidFill>
                        <a:effectLst/>
                        <a:latin typeface="Calibri" panose="020F0502020204030204" pitchFamily="34" charset="0"/>
                      </a:endParaRPr>
                    </a:p>
                  </a:txBody>
                  <a:tcPr anchor="ctr"/>
                </a:tc>
                <a:tc>
                  <a:txBody>
                    <a:bodyPr/>
                    <a:lstStyle/>
                    <a:p>
                      <a:pPr algn="ctr" fontAlgn="ctr"/>
                      <a:r>
                        <a:rPr lang="en-GB" sz="1100" u="none" strike="noStrike">
                          <a:effectLst/>
                        </a:rPr>
                        <a:t>Neither agree nor disagree</a:t>
                      </a:r>
                      <a:endParaRPr lang="en-GB" sz="1100" b="1" i="0" u="none" strike="noStrike">
                        <a:solidFill>
                          <a:srgbClr val="000000"/>
                        </a:solidFill>
                        <a:effectLst/>
                        <a:latin typeface="Calibri" panose="020F0502020204030204" pitchFamily="34" charset="0"/>
                      </a:endParaRPr>
                    </a:p>
                  </a:txBody>
                  <a:tcPr anchor="ctr"/>
                </a:tc>
                <a:tc>
                  <a:txBody>
                    <a:bodyPr/>
                    <a:lstStyle/>
                    <a:p>
                      <a:pPr algn="ctr" fontAlgn="ctr"/>
                      <a:r>
                        <a:rPr lang="en-GB" sz="1100" u="none" strike="noStrike">
                          <a:effectLst/>
                        </a:rPr>
                        <a:t>Mostly disagree</a:t>
                      </a:r>
                      <a:endParaRPr lang="en-GB" sz="1100" b="1" i="0" u="none" strike="noStrike">
                        <a:solidFill>
                          <a:srgbClr val="000000"/>
                        </a:solidFill>
                        <a:effectLst/>
                        <a:latin typeface="Calibri" panose="020F0502020204030204" pitchFamily="34" charset="0"/>
                      </a:endParaRPr>
                    </a:p>
                  </a:txBody>
                  <a:tcPr anchor="ctr"/>
                </a:tc>
                <a:tc>
                  <a:txBody>
                    <a:bodyPr/>
                    <a:lstStyle/>
                    <a:p>
                      <a:pPr algn="ctr" fontAlgn="ctr"/>
                      <a:r>
                        <a:rPr lang="en-GB" sz="1100" u="none" strike="noStrike">
                          <a:effectLst/>
                        </a:rPr>
                        <a:t>Definitely disagree</a:t>
                      </a:r>
                      <a:endParaRPr lang="en-GB" sz="1100" b="1"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491393849"/>
                  </a:ext>
                </a:extLst>
              </a:tr>
              <a:tr h="414985">
                <a:tc>
                  <a:txBody>
                    <a:bodyPr/>
                    <a:lstStyle/>
                    <a:p>
                      <a:pPr algn="l" fontAlgn="b"/>
                      <a:r>
                        <a:rPr lang="en-GB" sz="1100" u="none" strike="noStrike" dirty="0">
                          <a:effectLst/>
                        </a:rPr>
                        <a:t>need to introduce more experiential learning</a:t>
                      </a:r>
                      <a:endParaRPr lang="en-GB" sz="11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dirty="0">
                          <a:effectLst/>
                        </a:rPr>
                        <a:t>51.05%</a:t>
                      </a:r>
                      <a:endParaRPr lang="en-GB" sz="11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34.27%</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10.49%</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3.50%</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0.70%</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426779499"/>
                  </a:ext>
                </a:extLst>
              </a:tr>
              <a:tr h="492969">
                <a:tc>
                  <a:txBody>
                    <a:bodyPr/>
                    <a:lstStyle/>
                    <a:p>
                      <a:pPr algn="l" fontAlgn="b"/>
                      <a:r>
                        <a:rPr lang="en-GB" sz="1100" u="none" strike="noStrike">
                          <a:effectLst/>
                        </a:rPr>
                        <a:t>need a broader curriculum including arts and sciences</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38.46%</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41.96%</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16.08%</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2.80%</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0.70%</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283669434"/>
                  </a:ext>
                </a:extLst>
              </a:tr>
              <a:tr h="512179">
                <a:tc>
                  <a:txBody>
                    <a:bodyPr/>
                    <a:lstStyle/>
                    <a:p>
                      <a:pPr algn="l" fontAlgn="b"/>
                      <a:r>
                        <a:rPr lang="en-GB" sz="1100" u="none" strike="noStrike" dirty="0">
                          <a:effectLst/>
                        </a:rPr>
                        <a:t>need to offer more flexible approaches to taking a degree</a:t>
                      </a:r>
                      <a:endParaRPr lang="en-GB" sz="11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42.66%</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39.86%</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11.89%</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4.90%</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0.70%</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59278632"/>
                  </a:ext>
                </a:extLst>
              </a:tr>
              <a:tr h="614611">
                <a:tc>
                  <a:txBody>
                    <a:bodyPr/>
                    <a:lstStyle/>
                    <a:p>
                      <a:pPr algn="l" fontAlgn="b"/>
                      <a:r>
                        <a:rPr lang="en-GB" sz="1100" u="none" strike="noStrike" dirty="0">
                          <a:effectLst/>
                        </a:rPr>
                        <a:t>need to offer a wider range of courses to enable lifelong learning</a:t>
                      </a:r>
                      <a:endParaRPr lang="en-GB" sz="11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42.66%</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39.16%</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13.99%</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3.50%</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0.70%</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36893095"/>
                  </a:ext>
                </a:extLst>
              </a:tr>
              <a:tr h="518580">
                <a:tc>
                  <a:txBody>
                    <a:bodyPr/>
                    <a:lstStyle/>
                    <a:p>
                      <a:pPr algn="l" fontAlgn="b"/>
                      <a:r>
                        <a:rPr lang="en-GB" sz="1100" u="none" strike="noStrike" dirty="0">
                          <a:effectLst/>
                        </a:rPr>
                        <a:t>need to develop ‘soft’ skills not just technical expertise in students</a:t>
                      </a:r>
                      <a:endParaRPr lang="en-GB" sz="11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40.56%</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39.86%</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13.99%</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4.90%</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0.70%</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371364164"/>
                  </a:ext>
                </a:extLst>
              </a:tr>
              <a:tr h="531387">
                <a:tc>
                  <a:txBody>
                    <a:bodyPr/>
                    <a:lstStyle/>
                    <a:p>
                      <a:pPr algn="l" fontAlgn="b"/>
                      <a:r>
                        <a:rPr lang="en-GB" sz="1100" u="none" strike="noStrike">
                          <a:effectLst/>
                        </a:rPr>
                        <a:t>should change more quickly to meet the needs of employers</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41.96%</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32.17%</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20.28%</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4.90%</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0.70%</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727342685"/>
                  </a:ext>
                </a:extLst>
              </a:tr>
              <a:tr h="569798">
                <a:tc>
                  <a:txBody>
                    <a:bodyPr/>
                    <a:lstStyle/>
                    <a:p>
                      <a:pPr algn="l" fontAlgn="b"/>
                      <a:r>
                        <a:rPr lang="en-GB" sz="1100" u="none" strike="noStrike" dirty="0">
                          <a:effectLst/>
                        </a:rPr>
                        <a:t>need to produce more relevant and practice-oriented research</a:t>
                      </a:r>
                      <a:endParaRPr lang="en-GB" sz="11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43.36%</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38.46%</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12.59%</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4.20%</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1.40%</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788012941"/>
                  </a:ext>
                </a:extLst>
              </a:tr>
              <a:tr h="563395">
                <a:tc>
                  <a:txBody>
                    <a:bodyPr/>
                    <a:lstStyle/>
                    <a:p>
                      <a:pPr algn="l" fontAlgn="b"/>
                      <a:r>
                        <a:rPr lang="en-GB" sz="1100" u="none" strike="noStrike">
                          <a:effectLst/>
                        </a:rPr>
                        <a:t>need to include more practitioners among their teaching staff</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40.56%</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41.96%</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15.38%</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2.10%</a:t>
                      </a:r>
                      <a:endParaRPr lang="en-GB" sz="1100" b="0" i="0" u="none" strike="noStrike">
                        <a:solidFill>
                          <a:srgbClr val="000000"/>
                        </a:solidFill>
                        <a:effectLst/>
                        <a:latin typeface="Calibri" panose="020F0502020204030204" pitchFamily="34" charset="0"/>
                      </a:endParaRPr>
                    </a:p>
                  </a:txBody>
                  <a:tcPr anchor="ctr"/>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68698925"/>
                  </a:ext>
                </a:extLst>
              </a:tr>
              <a:tr h="659428">
                <a:tc>
                  <a:txBody>
                    <a:bodyPr/>
                    <a:lstStyle/>
                    <a:p>
                      <a:pPr algn="l" fontAlgn="b"/>
                      <a:r>
                        <a:rPr lang="en-GB" sz="1100" u="none" strike="noStrike" dirty="0">
                          <a:effectLst/>
                        </a:rPr>
                        <a:t>should educate students about global socioeconomic and environmental challenges</a:t>
                      </a:r>
                      <a:endParaRPr lang="en-GB" sz="1100" b="0" i="0" u="none" strike="noStrike" dirty="0">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46.85%</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33.57%</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15.38%</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a:effectLst/>
                        </a:rPr>
                        <a:t>3.50%</a:t>
                      </a:r>
                      <a:endParaRPr lang="en-GB" sz="1100" b="0" i="0" u="none" strike="noStrike">
                        <a:solidFill>
                          <a:srgbClr val="000000"/>
                        </a:solidFill>
                        <a:effectLst/>
                        <a:latin typeface="Calibri" panose="020F0502020204030204" pitchFamily="34" charset="0"/>
                      </a:endParaRPr>
                    </a:p>
                  </a:txBody>
                  <a:tcPr anchor="ctr"/>
                </a:tc>
                <a:tc>
                  <a:txBody>
                    <a:bodyPr/>
                    <a:lstStyle/>
                    <a:p>
                      <a:pPr algn="r" fontAlgn="b"/>
                      <a:r>
                        <a:rPr lang="en-GB" sz="1100" u="none" strike="noStrike" dirty="0">
                          <a:effectLst/>
                        </a:rPr>
                        <a:t>0.70%</a:t>
                      </a:r>
                      <a:endParaRPr lang="en-GB" sz="11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408040153"/>
                  </a:ext>
                </a:extLst>
              </a:tr>
            </a:tbl>
          </a:graphicData>
        </a:graphic>
      </p:graphicFrame>
    </p:spTree>
    <p:extLst>
      <p:ext uri="{BB962C8B-B14F-4D97-AF65-F5344CB8AC3E}">
        <p14:creationId xmlns:p14="http://schemas.microsoft.com/office/powerpoint/2010/main" val="1543018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98450" y="709452"/>
            <a:ext cx="4083434" cy="1511592"/>
          </a:xfrm>
        </p:spPr>
        <p:txBody>
          <a:bodyPr vert="horz" lIns="91440" tIns="45720" rIns="91440" bIns="45720" rtlCol="0" anchor="t">
            <a:noAutofit/>
          </a:bodyPr>
          <a:lstStyle/>
          <a:p>
            <a:r>
              <a:rPr lang="en-US" sz="3200" dirty="0"/>
              <a:t>Topics most valuable for a prospective employee to study in the next five years</a:t>
            </a:r>
            <a:endParaRPr lang="en-US" sz="3200" kern="1200" dirty="0">
              <a:solidFill>
                <a:schemeClr val="tx1"/>
              </a:solidFill>
              <a:latin typeface="+mj-lt"/>
              <a:ea typeface="+mj-ea"/>
              <a:cs typeface="+mj-cs"/>
            </a:endParaRPr>
          </a:p>
        </p:txBody>
      </p:sp>
      <p:sp>
        <p:nvSpPr>
          <p:cNvPr id="9" name="TextBox 8">
            <a:extLst>
              <a:ext uri="{FF2B5EF4-FFF2-40B4-BE49-F238E27FC236}">
                <a16:creationId xmlns:a16="http://schemas.microsoft.com/office/drawing/2014/main" id="{76AE4A56-D805-1445-ACBA-1F2986D804A8}"/>
              </a:ext>
            </a:extLst>
          </p:cNvPr>
          <p:cNvSpPr txBox="1"/>
          <p:nvPr/>
        </p:nvSpPr>
        <p:spPr>
          <a:xfrm>
            <a:off x="898450" y="2767280"/>
            <a:ext cx="3858138" cy="1323439"/>
          </a:xfrm>
          <a:prstGeom prst="rect">
            <a:avLst/>
          </a:prstGeom>
          <a:noFill/>
        </p:spPr>
        <p:txBody>
          <a:bodyPr wrap="square" rtlCol="0">
            <a:spAutoFit/>
          </a:bodyPr>
          <a:lstStyle/>
          <a:p>
            <a:r>
              <a:rPr lang="en-GB" sz="1600" dirty="0"/>
              <a:t>Employers suggest its most valuable for a prospective employee to study digital transformation, technology management, innovation and creativity and design thinking.</a:t>
            </a:r>
            <a:endParaRPr lang="en-GB" sz="1600" dirty="0">
              <a:solidFill>
                <a:srgbClr val="000000"/>
              </a:solidFill>
            </a:endParaRPr>
          </a:p>
        </p:txBody>
      </p:sp>
      <p:pic>
        <p:nvPicPr>
          <p:cNvPr id="11" name="Picture 10" descr="CC-Logo.jpg">
            <a:hlinkClick r:id="rId2"/>
            <a:extLst>
              <a:ext uri="{FF2B5EF4-FFF2-40B4-BE49-F238E27FC236}">
                <a16:creationId xmlns:a16="http://schemas.microsoft.com/office/drawing/2014/main" id="{20572255-38AE-9640-8578-09439FA538DC}"/>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C7D00F84-64C3-A34C-A3EF-74A4602D5C52}"/>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25036DB9-6209-C044-A34E-EBDE2A29DCD4}"/>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3" name="Table 2">
            <a:extLst>
              <a:ext uri="{FF2B5EF4-FFF2-40B4-BE49-F238E27FC236}">
                <a16:creationId xmlns:a16="http://schemas.microsoft.com/office/drawing/2014/main" id="{EF80A7AD-43C4-2344-9481-EC1768E56F8F}"/>
              </a:ext>
            </a:extLst>
          </p:cNvPr>
          <p:cNvGraphicFramePr>
            <a:graphicFrameLocks noGrp="1"/>
          </p:cNvGraphicFramePr>
          <p:nvPr>
            <p:extLst>
              <p:ext uri="{D42A27DB-BD31-4B8C-83A1-F6EECF244321}">
                <p14:modId xmlns:p14="http://schemas.microsoft.com/office/powerpoint/2010/main" val="1264208255"/>
              </p:ext>
            </p:extLst>
          </p:nvPr>
        </p:nvGraphicFramePr>
        <p:xfrm>
          <a:off x="5683300" y="445463"/>
          <a:ext cx="6049885" cy="5649470"/>
        </p:xfrm>
        <a:graphic>
          <a:graphicData uri="http://schemas.openxmlformats.org/drawingml/2006/table">
            <a:tbl>
              <a:tblPr>
                <a:tableStyleId>{5C22544A-7EE6-4342-B048-85BDC9FD1C3A}</a:tableStyleId>
              </a:tblPr>
              <a:tblGrid>
                <a:gridCol w="5059075">
                  <a:extLst>
                    <a:ext uri="{9D8B030D-6E8A-4147-A177-3AD203B41FA5}">
                      <a16:colId xmlns:a16="http://schemas.microsoft.com/office/drawing/2014/main" val="1684951908"/>
                    </a:ext>
                  </a:extLst>
                </a:gridCol>
                <a:gridCol w="990810">
                  <a:extLst>
                    <a:ext uri="{9D8B030D-6E8A-4147-A177-3AD203B41FA5}">
                      <a16:colId xmlns:a16="http://schemas.microsoft.com/office/drawing/2014/main" val="1435862737"/>
                    </a:ext>
                  </a:extLst>
                </a:gridCol>
              </a:tblGrid>
              <a:tr h="244761">
                <a:tc>
                  <a:txBody>
                    <a:bodyPr/>
                    <a:lstStyle/>
                    <a:p>
                      <a:pPr algn="l" fontAlgn="b"/>
                      <a:r>
                        <a:rPr lang="en-GB" sz="1050" u="none" strike="noStrike">
                          <a:effectLst/>
                        </a:rPr>
                        <a:t>Change management</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21.13%</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330507534"/>
                  </a:ext>
                </a:extLst>
              </a:tr>
              <a:tr h="244761">
                <a:tc>
                  <a:txBody>
                    <a:bodyPr/>
                    <a:lstStyle/>
                    <a:p>
                      <a:pPr algn="l" fontAlgn="b"/>
                      <a:r>
                        <a:rPr lang="en-GB" sz="1050" u="none" strike="noStrike">
                          <a:effectLst/>
                        </a:rPr>
                        <a:t>Creativity and design thinking</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26.76%</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005082585"/>
                  </a:ext>
                </a:extLst>
              </a:tr>
              <a:tr h="244761">
                <a:tc>
                  <a:txBody>
                    <a:bodyPr/>
                    <a:lstStyle/>
                    <a:p>
                      <a:pPr algn="l" fontAlgn="b"/>
                      <a:r>
                        <a:rPr lang="en-GB" sz="1050" u="none" strike="noStrike">
                          <a:effectLst/>
                        </a:rPr>
                        <a:t>Data analytics and data-driven decision making</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24.65%</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138616399"/>
                  </a:ext>
                </a:extLst>
              </a:tr>
              <a:tr h="244761">
                <a:tc>
                  <a:txBody>
                    <a:bodyPr/>
                    <a:lstStyle/>
                    <a:p>
                      <a:pPr algn="l" fontAlgn="b"/>
                      <a:r>
                        <a:rPr lang="en-GB" sz="1050" u="none" strike="noStrike">
                          <a:effectLst/>
                        </a:rPr>
                        <a:t>Innovation</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28.87%</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163427961"/>
                  </a:ext>
                </a:extLst>
              </a:tr>
              <a:tr h="275675">
                <a:tc>
                  <a:txBody>
                    <a:bodyPr/>
                    <a:lstStyle/>
                    <a:p>
                      <a:pPr algn="l" fontAlgn="b"/>
                      <a:r>
                        <a:rPr lang="en-GB" sz="1050" u="none" strike="noStrike">
                          <a:effectLst/>
                        </a:rPr>
                        <a:t>Collaboration across virtual teams, alliances and partners</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9.15%</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870472326"/>
                  </a:ext>
                </a:extLst>
              </a:tr>
              <a:tr h="244761">
                <a:tc>
                  <a:txBody>
                    <a:bodyPr/>
                    <a:lstStyle/>
                    <a:p>
                      <a:pPr algn="l" fontAlgn="b"/>
                      <a:r>
                        <a:rPr lang="en-GB" sz="1050" u="none" strike="noStrike">
                          <a:effectLst/>
                        </a:rPr>
                        <a:t>Social impact</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19.72%</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719059241"/>
                  </a:ext>
                </a:extLst>
              </a:tr>
              <a:tr h="244761">
                <a:tc>
                  <a:txBody>
                    <a:bodyPr/>
                    <a:lstStyle/>
                    <a:p>
                      <a:pPr algn="l" fontAlgn="b"/>
                      <a:r>
                        <a:rPr lang="en-GB" sz="1050" u="none" strike="noStrike">
                          <a:effectLst/>
                        </a:rPr>
                        <a:t>Other (please specify)</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0.00%</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174844968"/>
                  </a:ext>
                </a:extLst>
              </a:tr>
              <a:tr h="244761">
                <a:tc>
                  <a:txBody>
                    <a:bodyPr/>
                    <a:lstStyle/>
                    <a:p>
                      <a:pPr algn="l" fontAlgn="b"/>
                      <a:r>
                        <a:rPr lang="en-GB" sz="1050" u="none" strike="noStrike">
                          <a:effectLst/>
                        </a:rPr>
                        <a:t>Business model innovation</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17.61%</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933669772"/>
                  </a:ext>
                </a:extLst>
              </a:tr>
              <a:tr h="244761">
                <a:tc>
                  <a:txBody>
                    <a:bodyPr/>
                    <a:lstStyle/>
                    <a:p>
                      <a:pPr algn="l" fontAlgn="b"/>
                      <a:r>
                        <a:rPr lang="en-GB" sz="1050" u="none" strike="noStrike" dirty="0">
                          <a:effectLst/>
                        </a:rPr>
                        <a:t>Managing across cultures</a:t>
                      </a:r>
                      <a:endParaRPr lang="en-GB" sz="105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12.68%</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893080328"/>
                  </a:ext>
                </a:extLst>
              </a:tr>
              <a:tr h="244761">
                <a:tc>
                  <a:txBody>
                    <a:bodyPr/>
                    <a:lstStyle/>
                    <a:p>
                      <a:pPr algn="l" fontAlgn="b"/>
                      <a:r>
                        <a:rPr lang="en-GB" sz="1050" u="none" strike="noStrike" dirty="0">
                          <a:effectLst/>
                        </a:rPr>
                        <a:t>Digital transformation</a:t>
                      </a:r>
                      <a:endParaRPr lang="en-GB" sz="105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30.28%</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924136175"/>
                  </a:ext>
                </a:extLst>
              </a:tr>
              <a:tr h="244761">
                <a:tc>
                  <a:txBody>
                    <a:bodyPr/>
                    <a:lstStyle/>
                    <a:p>
                      <a:pPr algn="l" fontAlgn="b"/>
                      <a:r>
                        <a:rPr lang="en-GB" sz="1050" u="none" strike="noStrike">
                          <a:effectLst/>
                        </a:rPr>
                        <a:t>Resilience/mindfulness</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7.75%</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99736256"/>
                  </a:ext>
                </a:extLst>
              </a:tr>
              <a:tr h="244761">
                <a:tc>
                  <a:txBody>
                    <a:bodyPr/>
                    <a:lstStyle/>
                    <a:p>
                      <a:pPr algn="l" fontAlgn="b"/>
                      <a:r>
                        <a:rPr lang="en-GB" sz="1050" u="none" strike="noStrike">
                          <a:effectLst/>
                        </a:rPr>
                        <a:t>Growth and scalability</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15.49%</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664718778"/>
                  </a:ext>
                </a:extLst>
              </a:tr>
              <a:tr h="244761">
                <a:tc>
                  <a:txBody>
                    <a:bodyPr/>
                    <a:lstStyle/>
                    <a:p>
                      <a:pPr algn="l" fontAlgn="b"/>
                      <a:r>
                        <a:rPr lang="en-GB" sz="1050" u="none" strike="noStrike">
                          <a:effectLst/>
                        </a:rPr>
                        <a:t>Technology management</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28.17%</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476645196"/>
                  </a:ext>
                </a:extLst>
              </a:tr>
              <a:tr h="244761">
                <a:tc>
                  <a:txBody>
                    <a:bodyPr/>
                    <a:lstStyle/>
                    <a:p>
                      <a:pPr algn="l" fontAlgn="b"/>
                      <a:r>
                        <a:rPr lang="en-GB" sz="1050" u="none" strike="noStrike">
                          <a:effectLst/>
                        </a:rPr>
                        <a:t>Sustainability</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23.24%</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067608094"/>
                  </a:ext>
                </a:extLst>
              </a:tr>
              <a:tr h="244761">
                <a:tc>
                  <a:txBody>
                    <a:bodyPr/>
                    <a:lstStyle/>
                    <a:p>
                      <a:pPr algn="l" fontAlgn="b"/>
                      <a:r>
                        <a:rPr lang="en-GB" sz="1050" u="none" strike="noStrike">
                          <a:effectLst/>
                        </a:rPr>
                        <a:t>Responsible management</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21.83%</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51791035"/>
                  </a:ext>
                </a:extLst>
              </a:tr>
              <a:tr h="244761">
                <a:tc>
                  <a:txBody>
                    <a:bodyPr/>
                    <a:lstStyle/>
                    <a:p>
                      <a:pPr algn="l" fontAlgn="b"/>
                      <a:r>
                        <a:rPr lang="en-GB" sz="1050" u="none" strike="noStrike">
                          <a:effectLst/>
                        </a:rPr>
                        <a:t>Ethics</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17.61%</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139113181"/>
                  </a:ext>
                </a:extLst>
              </a:tr>
              <a:tr h="244761">
                <a:tc>
                  <a:txBody>
                    <a:bodyPr/>
                    <a:lstStyle/>
                    <a:p>
                      <a:pPr algn="l" fontAlgn="b"/>
                      <a:r>
                        <a:rPr lang="en-GB" sz="1050" u="none" strike="noStrike">
                          <a:effectLst/>
                        </a:rPr>
                        <a:t>Artificial intelligence</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14.79%</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816724692"/>
                  </a:ext>
                </a:extLst>
              </a:tr>
              <a:tr h="244761">
                <a:tc>
                  <a:txBody>
                    <a:bodyPr/>
                    <a:lstStyle/>
                    <a:p>
                      <a:pPr algn="l" fontAlgn="b"/>
                      <a:r>
                        <a:rPr lang="en-GB" sz="1050" u="none" strike="noStrike">
                          <a:effectLst/>
                        </a:rPr>
                        <a:t>Decision making in uncertain and complex times</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19.01%</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118100115"/>
                  </a:ext>
                </a:extLst>
              </a:tr>
              <a:tr h="244761">
                <a:tc>
                  <a:txBody>
                    <a:bodyPr/>
                    <a:lstStyle/>
                    <a:p>
                      <a:pPr algn="l" fontAlgn="b"/>
                      <a:r>
                        <a:rPr lang="en-GB" sz="1050" u="none" strike="noStrike">
                          <a:effectLst/>
                        </a:rPr>
                        <a:t>Geopolitics and government</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11.27%</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057448173"/>
                  </a:ext>
                </a:extLst>
              </a:tr>
              <a:tr h="344595">
                <a:tc>
                  <a:txBody>
                    <a:bodyPr/>
                    <a:lstStyle/>
                    <a:p>
                      <a:pPr algn="l" fontAlgn="b"/>
                      <a:r>
                        <a:rPr lang="en-GB" sz="1050" u="none" strike="noStrike" dirty="0">
                          <a:effectLst/>
                        </a:rPr>
                        <a:t>Leading collaboration across a network of virtual teams, alliances &amp; partners</a:t>
                      </a:r>
                      <a:endParaRPr lang="en-GB" sz="1050" b="0" i="0" u="none" strike="noStrike" dirty="0">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18.31%</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473472838"/>
                  </a:ext>
                </a:extLst>
              </a:tr>
              <a:tr h="244761">
                <a:tc>
                  <a:txBody>
                    <a:bodyPr/>
                    <a:lstStyle/>
                    <a:p>
                      <a:pPr algn="l" fontAlgn="b"/>
                      <a:r>
                        <a:rPr lang="en-GB" sz="1050" u="none" strike="noStrike">
                          <a:effectLst/>
                        </a:rPr>
                        <a:t>Managing a multi-generational, diverse workforce</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a:effectLst/>
                        </a:rPr>
                        <a:t>20.42%</a:t>
                      </a:r>
                      <a:endParaRPr lang="en-GB" sz="1050" b="0" i="0" u="none" strike="noStrike">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345574954"/>
                  </a:ext>
                </a:extLst>
              </a:tr>
              <a:tr h="244761">
                <a:tc>
                  <a:txBody>
                    <a:bodyPr/>
                    <a:lstStyle/>
                    <a:p>
                      <a:pPr algn="l" fontAlgn="b"/>
                      <a:r>
                        <a:rPr lang="en-GB" sz="1050" u="none" strike="noStrike">
                          <a:effectLst/>
                        </a:rPr>
                        <a:t>Robotics</a:t>
                      </a:r>
                      <a:endParaRPr lang="en-GB" sz="1050" b="0" i="0" u="none" strike="noStrike">
                        <a:solidFill>
                          <a:srgbClr val="000000"/>
                        </a:solidFill>
                        <a:effectLst/>
                        <a:latin typeface="Calibri" panose="020F0502020204030204" pitchFamily="34" charset="0"/>
                      </a:endParaRPr>
                    </a:p>
                  </a:txBody>
                  <a:tcPr marL="45720" marR="45720" anchor="ctr"/>
                </a:tc>
                <a:tc>
                  <a:txBody>
                    <a:bodyPr/>
                    <a:lstStyle/>
                    <a:p>
                      <a:pPr algn="r" fontAlgn="b"/>
                      <a:r>
                        <a:rPr lang="en-GB" sz="1050" u="none" strike="noStrike" dirty="0">
                          <a:effectLst/>
                        </a:rPr>
                        <a:t>14.79%</a:t>
                      </a:r>
                      <a:endParaRPr lang="en-GB" sz="105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232838946"/>
                  </a:ext>
                </a:extLst>
              </a:tr>
            </a:tbl>
          </a:graphicData>
        </a:graphic>
      </p:graphicFrame>
    </p:spTree>
    <p:extLst>
      <p:ext uri="{BB962C8B-B14F-4D97-AF65-F5344CB8AC3E}">
        <p14:creationId xmlns:p14="http://schemas.microsoft.com/office/powerpoint/2010/main" val="2737143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device&#10;&#10;Description automatically generated">
            <a:extLst>
              <a:ext uri="{FF2B5EF4-FFF2-40B4-BE49-F238E27FC236}">
                <a16:creationId xmlns:a16="http://schemas.microsoft.com/office/drawing/2014/main" id="{EBD75FF1-6BA2-1D4B-B27F-EF7DFD14F81E}"/>
              </a:ext>
            </a:extLst>
          </p:cNvPr>
          <p:cNvPicPr>
            <a:picLocks noChangeAspect="1"/>
          </p:cNvPicPr>
          <p:nvPr/>
        </p:nvPicPr>
        <p:blipFill rotWithShape="1">
          <a:blip r:embed="rId2"/>
          <a:srcRect t="5423" b="19577"/>
          <a:stretch/>
        </p:blipFill>
        <p:spPr>
          <a:xfrm>
            <a:off x="0" y="0"/>
            <a:ext cx="12192000" cy="6858000"/>
          </a:xfrm>
          <a:prstGeom prst="rect">
            <a:avLst/>
          </a:prstGeom>
        </p:spPr>
      </p:pic>
      <p:sp>
        <p:nvSpPr>
          <p:cNvPr id="4" name="Title 1">
            <a:extLst>
              <a:ext uri="{FF2B5EF4-FFF2-40B4-BE49-F238E27FC236}">
                <a16:creationId xmlns:a16="http://schemas.microsoft.com/office/drawing/2014/main" id="{C1CE4795-E8DE-714C-8049-C483FC715BA7}"/>
              </a:ext>
            </a:extLst>
          </p:cNvPr>
          <p:cNvSpPr txBox="1">
            <a:spLocks/>
          </p:cNvSpPr>
          <p:nvPr/>
        </p:nvSpPr>
        <p:spPr>
          <a:xfrm>
            <a:off x="477981" y="1122362"/>
            <a:ext cx="3376567" cy="280221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Women and men</a:t>
            </a:r>
          </a:p>
        </p:txBody>
      </p:sp>
      <p:sp>
        <p:nvSpPr>
          <p:cNvPr id="5" name="Text Placeholder 2">
            <a:extLst>
              <a:ext uri="{FF2B5EF4-FFF2-40B4-BE49-F238E27FC236}">
                <a16:creationId xmlns:a16="http://schemas.microsoft.com/office/drawing/2014/main" id="{8291DE17-DD1F-5640-A908-2843BF9BA080}"/>
              </a:ext>
            </a:extLst>
          </p:cNvPr>
          <p:cNvSpPr txBox="1">
            <a:spLocks/>
          </p:cNvSpPr>
          <p:nvPr/>
        </p:nvSpPr>
        <p:spPr>
          <a:xfrm>
            <a:off x="477981" y="3924581"/>
            <a:ext cx="2220839" cy="770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Data splits</a:t>
            </a:r>
          </a:p>
        </p:txBody>
      </p:sp>
    </p:spTree>
    <p:extLst>
      <p:ext uri="{BB962C8B-B14F-4D97-AF65-F5344CB8AC3E}">
        <p14:creationId xmlns:p14="http://schemas.microsoft.com/office/powerpoint/2010/main" val="3996925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925361"/>
            <a:ext cx="4737315" cy="3785103"/>
          </a:xfrm>
        </p:spPr>
        <p:txBody>
          <a:bodyPr vert="horz" lIns="91440" tIns="45720" rIns="91440" bIns="45720" rtlCol="0" anchor="t">
            <a:normAutofit/>
          </a:bodyPr>
          <a:lstStyle/>
          <a:p>
            <a:r>
              <a:rPr lang="en-US" sz="4000" kern="1200" dirty="0">
                <a:solidFill>
                  <a:schemeClr val="tx1"/>
                </a:solidFill>
                <a:latin typeface="+mj-lt"/>
                <a:ea typeface="+mj-ea"/>
                <a:cs typeface="+mj-cs"/>
              </a:rPr>
              <a:t>Status of respondents</a:t>
            </a:r>
          </a:p>
        </p:txBody>
      </p:sp>
      <p:sp>
        <p:nvSpPr>
          <p:cNvPr id="17" name="Rectangle 16">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AB103B17-8509-3745-A084-2AF9D0BE60F4}"/>
              </a:ext>
            </a:extLst>
          </p:cNvPr>
          <p:cNvGraphicFramePr>
            <a:graphicFrameLocks noGrp="1"/>
          </p:cNvGraphicFramePr>
          <p:nvPr>
            <p:extLst>
              <p:ext uri="{D42A27DB-BD31-4B8C-83A1-F6EECF244321}">
                <p14:modId xmlns:p14="http://schemas.microsoft.com/office/powerpoint/2010/main" val="791369833"/>
              </p:ext>
            </p:extLst>
          </p:nvPr>
        </p:nvGraphicFramePr>
        <p:xfrm>
          <a:off x="5795011" y="925361"/>
          <a:ext cx="5792006" cy="4049230"/>
        </p:xfrm>
        <a:graphic>
          <a:graphicData uri="http://schemas.openxmlformats.org/drawingml/2006/table">
            <a:tbl>
              <a:tblPr firstRow="1" bandRow="1">
                <a:tableStyleId>{5C22544A-7EE6-4342-B048-85BDC9FD1C3A}</a:tableStyleId>
              </a:tblPr>
              <a:tblGrid>
                <a:gridCol w="4086110">
                  <a:extLst>
                    <a:ext uri="{9D8B030D-6E8A-4147-A177-3AD203B41FA5}">
                      <a16:colId xmlns:a16="http://schemas.microsoft.com/office/drawing/2014/main" val="4214278521"/>
                    </a:ext>
                  </a:extLst>
                </a:gridCol>
                <a:gridCol w="852948">
                  <a:extLst>
                    <a:ext uri="{9D8B030D-6E8A-4147-A177-3AD203B41FA5}">
                      <a16:colId xmlns:a16="http://schemas.microsoft.com/office/drawing/2014/main" val="343266323"/>
                    </a:ext>
                  </a:extLst>
                </a:gridCol>
                <a:gridCol w="852948">
                  <a:extLst>
                    <a:ext uri="{9D8B030D-6E8A-4147-A177-3AD203B41FA5}">
                      <a16:colId xmlns:a16="http://schemas.microsoft.com/office/drawing/2014/main" val="1737081625"/>
                    </a:ext>
                  </a:extLst>
                </a:gridCol>
              </a:tblGrid>
              <a:tr h="363452">
                <a:tc>
                  <a:txBody>
                    <a:bodyPr/>
                    <a:lstStyle/>
                    <a:p>
                      <a:pPr algn="l" fontAlgn="b"/>
                      <a:endParaRPr lang="en-GB" sz="1400" b="0" i="0" u="none" strike="noStrike">
                        <a:solidFill>
                          <a:srgbClr val="000000"/>
                        </a:solidFill>
                        <a:effectLst/>
                        <a:latin typeface="Calibri" panose="020F0502020204030204" pitchFamily="34" charset="0"/>
                      </a:endParaRPr>
                    </a:p>
                  </a:txBody>
                  <a:tcPr marL="7264" marR="7264" marT="7264" marB="0" anchor="b"/>
                </a:tc>
                <a:tc>
                  <a:txBody>
                    <a:bodyPr/>
                    <a:lstStyle/>
                    <a:p>
                      <a:pPr algn="ctr" fontAlgn="ctr"/>
                      <a:r>
                        <a:rPr lang="en-GB" sz="1400" u="none" strike="noStrike">
                          <a:effectLst/>
                        </a:rPr>
                        <a:t>Female</a:t>
                      </a:r>
                      <a:endParaRPr lang="en-GB" sz="1400" b="1" i="0" u="none" strike="noStrike">
                        <a:solidFill>
                          <a:srgbClr val="000000"/>
                        </a:solidFill>
                        <a:effectLst/>
                        <a:latin typeface="Calibri" panose="020F0502020204030204" pitchFamily="34" charset="0"/>
                      </a:endParaRPr>
                    </a:p>
                  </a:txBody>
                  <a:tcPr marL="7264" marR="7264" marT="7264" marB="0" anchor="ctr"/>
                </a:tc>
                <a:tc>
                  <a:txBody>
                    <a:bodyPr/>
                    <a:lstStyle/>
                    <a:p>
                      <a:pPr algn="ctr" fontAlgn="ctr"/>
                      <a:r>
                        <a:rPr lang="en-GB" sz="1400" u="none" strike="noStrike">
                          <a:effectLst/>
                        </a:rPr>
                        <a:t>Male</a:t>
                      </a:r>
                      <a:endParaRPr lang="en-GB" sz="1400" b="1" i="0" u="none" strike="noStrike">
                        <a:solidFill>
                          <a:srgbClr val="000000"/>
                        </a:solidFill>
                        <a:effectLst/>
                        <a:latin typeface="Calibri" panose="020F0502020204030204" pitchFamily="34" charset="0"/>
                      </a:endParaRPr>
                    </a:p>
                  </a:txBody>
                  <a:tcPr marL="7264" marR="7264" marT="7264" marB="0" anchor="ctr"/>
                </a:tc>
                <a:extLst>
                  <a:ext uri="{0D108BD9-81ED-4DB2-BD59-A6C34878D82A}">
                    <a16:rowId xmlns:a16="http://schemas.microsoft.com/office/drawing/2014/main" val="1449346960"/>
                  </a:ext>
                </a:extLst>
              </a:tr>
              <a:tr h="363452">
                <a:tc>
                  <a:txBody>
                    <a:bodyPr/>
                    <a:lstStyle/>
                    <a:p>
                      <a:pPr algn="l" fontAlgn="b"/>
                      <a:r>
                        <a:rPr lang="en-GB" sz="1400" u="none" strike="noStrike">
                          <a:effectLst/>
                        </a:rPr>
                        <a:t>I'm at school before university</a:t>
                      </a:r>
                      <a:endParaRPr lang="en-GB" sz="1400" b="0" i="0" u="none" strike="noStrike">
                        <a:solidFill>
                          <a:srgbClr val="000000"/>
                        </a:solidFill>
                        <a:effectLst/>
                        <a:latin typeface="Calibri" panose="020F0502020204030204" pitchFamily="34" charset="0"/>
                      </a:endParaRPr>
                    </a:p>
                  </a:txBody>
                  <a:tcPr marL="7264" marR="7264" marT="7264" marB="0" anchor="b"/>
                </a:tc>
                <a:tc>
                  <a:txBody>
                    <a:bodyPr/>
                    <a:lstStyle/>
                    <a:p>
                      <a:pPr algn="r" fontAlgn="b"/>
                      <a:r>
                        <a:rPr lang="en-GB" sz="1400" u="none" strike="noStrike">
                          <a:effectLst/>
                        </a:rPr>
                        <a:t>7.69%</a:t>
                      </a:r>
                      <a:endParaRPr lang="en-GB" sz="1400" b="0" i="0" u="none" strike="noStrike">
                        <a:solidFill>
                          <a:srgbClr val="000000"/>
                        </a:solidFill>
                        <a:effectLst/>
                        <a:latin typeface="Calibri" panose="020F0502020204030204" pitchFamily="34" charset="0"/>
                      </a:endParaRPr>
                    </a:p>
                  </a:txBody>
                  <a:tcPr marL="7264" marR="7264" marT="7264" marB="0" anchor="b"/>
                </a:tc>
                <a:tc>
                  <a:txBody>
                    <a:bodyPr/>
                    <a:lstStyle/>
                    <a:p>
                      <a:pPr algn="r" fontAlgn="b"/>
                      <a:r>
                        <a:rPr lang="en-GB" sz="1400" u="none" strike="noStrike">
                          <a:effectLst/>
                        </a:rPr>
                        <a:t>11.54%</a:t>
                      </a:r>
                      <a:endParaRPr lang="en-GB" sz="1400" b="0" i="0" u="none" strike="noStrike">
                        <a:solidFill>
                          <a:srgbClr val="000000"/>
                        </a:solidFill>
                        <a:effectLst/>
                        <a:latin typeface="Calibri" panose="020F0502020204030204" pitchFamily="34" charset="0"/>
                      </a:endParaRPr>
                    </a:p>
                  </a:txBody>
                  <a:tcPr marL="7264" marR="7264" marT="7264" marB="0" anchor="b"/>
                </a:tc>
                <a:extLst>
                  <a:ext uri="{0D108BD9-81ED-4DB2-BD59-A6C34878D82A}">
                    <a16:rowId xmlns:a16="http://schemas.microsoft.com/office/drawing/2014/main" val="3667457151"/>
                  </a:ext>
                </a:extLst>
              </a:tr>
              <a:tr h="648855">
                <a:tc>
                  <a:txBody>
                    <a:bodyPr/>
                    <a:lstStyle/>
                    <a:p>
                      <a:pPr algn="l" fontAlgn="b"/>
                      <a:r>
                        <a:rPr lang="en-GB" sz="1400" u="none" strike="noStrike">
                          <a:effectLst/>
                        </a:rPr>
                        <a:t>Studying for an undergraduate degree (BA/BSc/BComm/BEc/etc)</a:t>
                      </a:r>
                      <a:endParaRPr lang="en-GB" sz="1400" b="0" i="0" u="none" strike="noStrike">
                        <a:solidFill>
                          <a:srgbClr val="000000"/>
                        </a:solidFill>
                        <a:effectLst/>
                        <a:latin typeface="Calibri" panose="020F0502020204030204" pitchFamily="34" charset="0"/>
                      </a:endParaRPr>
                    </a:p>
                  </a:txBody>
                  <a:tcPr marL="7264" marR="7264" marT="7264" marB="0" anchor="b"/>
                </a:tc>
                <a:tc>
                  <a:txBody>
                    <a:bodyPr/>
                    <a:lstStyle/>
                    <a:p>
                      <a:pPr algn="r" fontAlgn="b"/>
                      <a:r>
                        <a:rPr lang="en-GB" sz="1400" u="none" strike="noStrike">
                          <a:effectLst/>
                        </a:rPr>
                        <a:t>69.23%</a:t>
                      </a:r>
                      <a:endParaRPr lang="en-GB" sz="1400" b="0" i="0" u="none" strike="noStrike">
                        <a:solidFill>
                          <a:srgbClr val="000000"/>
                        </a:solidFill>
                        <a:effectLst/>
                        <a:latin typeface="Calibri" panose="020F0502020204030204" pitchFamily="34" charset="0"/>
                      </a:endParaRPr>
                    </a:p>
                  </a:txBody>
                  <a:tcPr marL="7264" marR="7264" marT="7264" marB="0" anchor="b"/>
                </a:tc>
                <a:tc>
                  <a:txBody>
                    <a:bodyPr/>
                    <a:lstStyle/>
                    <a:p>
                      <a:pPr algn="r" fontAlgn="b"/>
                      <a:r>
                        <a:rPr lang="en-GB" sz="1400" u="none" strike="noStrike">
                          <a:effectLst/>
                        </a:rPr>
                        <a:t>56.97%</a:t>
                      </a:r>
                      <a:endParaRPr lang="en-GB" sz="1400" b="0" i="0" u="none" strike="noStrike">
                        <a:solidFill>
                          <a:srgbClr val="000000"/>
                        </a:solidFill>
                        <a:effectLst/>
                        <a:latin typeface="Calibri" panose="020F0502020204030204" pitchFamily="34" charset="0"/>
                      </a:endParaRPr>
                    </a:p>
                  </a:txBody>
                  <a:tcPr marL="7264" marR="7264" marT="7264" marB="0" anchor="b"/>
                </a:tc>
                <a:extLst>
                  <a:ext uri="{0D108BD9-81ED-4DB2-BD59-A6C34878D82A}">
                    <a16:rowId xmlns:a16="http://schemas.microsoft.com/office/drawing/2014/main" val="2168886242"/>
                  </a:ext>
                </a:extLst>
              </a:tr>
              <a:tr h="648855">
                <a:tc>
                  <a:txBody>
                    <a:bodyPr/>
                    <a:lstStyle/>
                    <a:p>
                      <a:pPr algn="l" fontAlgn="b"/>
                      <a:r>
                        <a:rPr lang="en-GB" sz="1400" u="none" strike="noStrike" dirty="0">
                          <a:effectLst/>
                        </a:rPr>
                        <a:t>Studying for a specialist Masters (MA/MSc/</a:t>
                      </a:r>
                      <a:r>
                        <a:rPr lang="en-GB" sz="1400" u="none" strike="noStrike" dirty="0" err="1">
                          <a:effectLst/>
                        </a:rPr>
                        <a:t>MCom</a:t>
                      </a:r>
                      <a:r>
                        <a:rPr lang="en-GB" sz="1400" u="none" strike="noStrike" dirty="0">
                          <a:effectLst/>
                        </a:rPr>
                        <a:t>/</a:t>
                      </a:r>
                      <a:r>
                        <a:rPr lang="en-GB" sz="1400" u="none" strike="noStrike" dirty="0" err="1">
                          <a:effectLst/>
                        </a:rPr>
                        <a:t>MFin</a:t>
                      </a:r>
                      <a:r>
                        <a:rPr lang="en-GB" sz="1400" u="none" strike="noStrike" dirty="0">
                          <a:effectLst/>
                        </a:rPr>
                        <a:t>/etc)</a:t>
                      </a:r>
                      <a:endParaRPr lang="en-GB" sz="1400" b="0" i="0" u="none" strike="noStrike" dirty="0">
                        <a:solidFill>
                          <a:srgbClr val="000000"/>
                        </a:solidFill>
                        <a:effectLst/>
                        <a:latin typeface="Calibri" panose="020F0502020204030204" pitchFamily="34" charset="0"/>
                      </a:endParaRPr>
                    </a:p>
                  </a:txBody>
                  <a:tcPr marL="7264" marR="7264" marT="7264" marB="0" anchor="b"/>
                </a:tc>
                <a:tc>
                  <a:txBody>
                    <a:bodyPr/>
                    <a:lstStyle/>
                    <a:p>
                      <a:pPr algn="r" fontAlgn="b"/>
                      <a:r>
                        <a:rPr lang="en-GB" sz="1400" u="none" strike="noStrike">
                          <a:effectLst/>
                        </a:rPr>
                        <a:t>10.14%</a:t>
                      </a:r>
                      <a:endParaRPr lang="en-GB" sz="1400" b="0" i="0" u="none" strike="noStrike">
                        <a:solidFill>
                          <a:srgbClr val="000000"/>
                        </a:solidFill>
                        <a:effectLst/>
                        <a:latin typeface="Calibri" panose="020F0502020204030204" pitchFamily="34" charset="0"/>
                      </a:endParaRPr>
                    </a:p>
                  </a:txBody>
                  <a:tcPr marL="7264" marR="7264" marT="7264" marB="0" anchor="b"/>
                </a:tc>
                <a:tc>
                  <a:txBody>
                    <a:bodyPr/>
                    <a:lstStyle/>
                    <a:p>
                      <a:pPr algn="r" fontAlgn="b"/>
                      <a:r>
                        <a:rPr lang="en-GB" sz="1400" u="none" strike="noStrike">
                          <a:effectLst/>
                        </a:rPr>
                        <a:t>12.26%</a:t>
                      </a:r>
                      <a:endParaRPr lang="en-GB" sz="1400" b="0" i="0" u="none" strike="noStrike">
                        <a:solidFill>
                          <a:srgbClr val="000000"/>
                        </a:solidFill>
                        <a:effectLst/>
                        <a:latin typeface="Calibri" panose="020F0502020204030204" pitchFamily="34" charset="0"/>
                      </a:endParaRPr>
                    </a:p>
                  </a:txBody>
                  <a:tcPr marL="7264" marR="7264" marT="7264" marB="0" anchor="b"/>
                </a:tc>
                <a:extLst>
                  <a:ext uri="{0D108BD9-81ED-4DB2-BD59-A6C34878D82A}">
                    <a16:rowId xmlns:a16="http://schemas.microsoft.com/office/drawing/2014/main" val="3954063662"/>
                  </a:ext>
                </a:extLst>
              </a:tr>
              <a:tr h="363452">
                <a:tc>
                  <a:txBody>
                    <a:bodyPr/>
                    <a:lstStyle/>
                    <a:p>
                      <a:pPr algn="l" fontAlgn="b"/>
                      <a:r>
                        <a:rPr lang="en-GB" sz="1400" u="none" strike="noStrike">
                          <a:effectLst/>
                        </a:rPr>
                        <a:t>Studying for an MBA</a:t>
                      </a:r>
                      <a:endParaRPr lang="en-GB" sz="1400" b="0" i="0" u="none" strike="noStrike">
                        <a:solidFill>
                          <a:srgbClr val="000000"/>
                        </a:solidFill>
                        <a:effectLst/>
                        <a:latin typeface="Calibri" panose="020F0502020204030204" pitchFamily="34" charset="0"/>
                      </a:endParaRPr>
                    </a:p>
                  </a:txBody>
                  <a:tcPr marL="7264" marR="7264" marT="7264" marB="0" anchor="b"/>
                </a:tc>
                <a:tc>
                  <a:txBody>
                    <a:bodyPr/>
                    <a:lstStyle/>
                    <a:p>
                      <a:pPr algn="r" fontAlgn="b"/>
                      <a:r>
                        <a:rPr lang="en-GB" sz="1400" u="none" strike="noStrike">
                          <a:effectLst/>
                        </a:rPr>
                        <a:t>6.47%</a:t>
                      </a:r>
                      <a:endParaRPr lang="en-GB" sz="1400" b="0" i="0" u="none" strike="noStrike">
                        <a:solidFill>
                          <a:srgbClr val="000000"/>
                        </a:solidFill>
                        <a:effectLst/>
                        <a:latin typeface="Calibri" panose="020F0502020204030204" pitchFamily="34" charset="0"/>
                      </a:endParaRPr>
                    </a:p>
                  </a:txBody>
                  <a:tcPr marL="7264" marR="7264" marT="7264" marB="0" anchor="b"/>
                </a:tc>
                <a:tc>
                  <a:txBody>
                    <a:bodyPr/>
                    <a:lstStyle/>
                    <a:p>
                      <a:pPr algn="r" fontAlgn="b"/>
                      <a:r>
                        <a:rPr lang="en-GB" sz="1400" u="none" strike="noStrike">
                          <a:effectLst/>
                        </a:rPr>
                        <a:t>9.13%</a:t>
                      </a:r>
                      <a:endParaRPr lang="en-GB" sz="1400" b="0" i="0" u="none" strike="noStrike">
                        <a:solidFill>
                          <a:srgbClr val="000000"/>
                        </a:solidFill>
                        <a:effectLst/>
                        <a:latin typeface="Calibri" panose="020F0502020204030204" pitchFamily="34" charset="0"/>
                      </a:endParaRPr>
                    </a:p>
                  </a:txBody>
                  <a:tcPr marL="7264" marR="7264" marT="7264" marB="0" anchor="b"/>
                </a:tc>
                <a:extLst>
                  <a:ext uri="{0D108BD9-81ED-4DB2-BD59-A6C34878D82A}">
                    <a16:rowId xmlns:a16="http://schemas.microsoft.com/office/drawing/2014/main" val="4223802536"/>
                  </a:ext>
                </a:extLst>
              </a:tr>
              <a:tr h="363452">
                <a:tc>
                  <a:txBody>
                    <a:bodyPr/>
                    <a:lstStyle/>
                    <a:p>
                      <a:pPr algn="l" fontAlgn="b"/>
                      <a:r>
                        <a:rPr lang="en-GB" sz="1400" u="none" strike="noStrike">
                          <a:effectLst/>
                        </a:rPr>
                        <a:t>Studying for a PhD/DBA</a:t>
                      </a:r>
                      <a:endParaRPr lang="en-GB" sz="1400" b="0" i="0" u="none" strike="noStrike">
                        <a:solidFill>
                          <a:srgbClr val="000000"/>
                        </a:solidFill>
                        <a:effectLst/>
                        <a:latin typeface="Calibri" panose="020F0502020204030204" pitchFamily="34" charset="0"/>
                      </a:endParaRPr>
                    </a:p>
                  </a:txBody>
                  <a:tcPr marL="7264" marR="7264" marT="7264" marB="0" anchor="b"/>
                </a:tc>
                <a:tc>
                  <a:txBody>
                    <a:bodyPr/>
                    <a:lstStyle/>
                    <a:p>
                      <a:pPr algn="r" fontAlgn="b"/>
                      <a:r>
                        <a:rPr lang="en-GB" sz="1400" u="none" strike="noStrike">
                          <a:effectLst/>
                        </a:rPr>
                        <a:t>1.22%</a:t>
                      </a:r>
                      <a:endParaRPr lang="en-GB" sz="1400" b="0" i="0" u="none" strike="noStrike">
                        <a:solidFill>
                          <a:srgbClr val="000000"/>
                        </a:solidFill>
                        <a:effectLst/>
                        <a:latin typeface="Calibri" panose="020F0502020204030204" pitchFamily="34" charset="0"/>
                      </a:endParaRPr>
                    </a:p>
                  </a:txBody>
                  <a:tcPr marL="7264" marR="7264" marT="7264" marB="0" anchor="b"/>
                </a:tc>
                <a:tc>
                  <a:txBody>
                    <a:bodyPr/>
                    <a:lstStyle/>
                    <a:p>
                      <a:pPr algn="r" fontAlgn="b"/>
                      <a:r>
                        <a:rPr lang="en-GB" sz="1400" u="none" strike="noStrike">
                          <a:effectLst/>
                        </a:rPr>
                        <a:t>1.92%</a:t>
                      </a:r>
                      <a:endParaRPr lang="en-GB" sz="1400" b="0" i="0" u="none" strike="noStrike">
                        <a:solidFill>
                          <a:srgbClr val="000000"/>
                        </a:solidFill>
                        <a:effectLst/>
                        <a:latin typeface="Calibri" panose="020F0502020204030204" pitchFamily="34" charset="0"/>
                      </a:endParaRPr>
                    </a:p>
                  </a:txBody>
                  <a:tcPr marL="7264" marR="7264" marT="7264" marB="0" anchor="b"/>
                </a:tc>
                <a:extLst>
                  <a:ext uri="{0D108BD9-81ED-4DB2-BD59-A6C34878D82A}">
                    <a16:rowId xmlns:a16="http://schemas.microsoft.com/office/drawing/2014/main" val="3637101202"/>
                  </a:ext>
                </a:extLst>
              </a:tr>
              <a:tr h="363452">
                <a:tc>
                  <a:txBody>
                    <a:bodyPr/>
                    <a:lstStyle/>
                    <a:p>
                      <a:pPr algn="l" fontAlgn="b"/>
                      <a:r>
                        <a:rPr lang="en-GB" sz="1400" u="none" strike="noStrike">
                          <a:effectLst/>
                        </a:rPr>
                        <a:t>Other (please specify)</a:t>
                      </a:r>
                      <a:endParaRPr lang="en-GB" sz="1400" b="0" i="0" u="none" strike="noStrike">
                        <a:solidFill>
                          <a:srgbClr val="000000"/>
                        </a:solidFill>
                        <a:effectLst/>
                        <a:latin typeface="Calibri" panose="020F0502020204030204" pitchFamily="34" charset="0"/>
                      </a:endParaRPr>
                    </a:p>
                  </a:txBody>
                  <a:tcPr marL="7264" marR="7264" marT="7264" marB="0" anchor="b"/>
                </a:tc>
                <a:tc>
                  <a:txBody>
                    <a:bodyPr/>
                    <a:lstStyle/>
                    <a:p>
                      <a:pPr algn="r" fontAlgn="b"/>
                      <a:r>
                        <a:rPr lang="en-GB" sz="1400" u="none" strike="noStrike">
                          <a:effectLst/>
                        </a:rPr>
                        <a:t>2.80%</a:t>
                      </a:r>
                      <a:endParaRPr lang="en-GB" sz="1400" b="0" i="0" u="none" strike="noStrike">
                        <a:solidFill>
                          <a:srgbClr val="000000"/>
                        </a:solidFill>
                        <a:effectLst/>
                        <a:latin typeface="Calibri" panose="020F0502020204030204" pitchFamily="34" charset="0"/>
                      </a:endParaRPr>
                    </a:p>
                  </a:txBody>
                  <a:tcPr marL="7264" marR="7264" marT="7264" marB="0" anchor="b"/>
                </a:tc>
                <a:tc>
                  <a:txBody>
                    <a:bodyPr/>
                    <a:lstStyle/>
                    <a:p>
                      <a:pPr algn="r" fontAlgn="b"/>
                      <a:r>
                        <a:rPr lang="en-GB" sz="1400" u="none" strike="noStrike">
                          <a:effectLst/>
                        </a:rPr>
                        <a:t>6.25%</a:t>
                      </a:r>
                      <a:endParaRPr lang="en-GB" sz="1400" b="0" i="0" u="none" strike="noStrike">
                        <a:solidFill>
                          <a:srgbClr val="000000"/>
                        </a:solidFill>
                        <a:effectLst/>
                        <a:latin typeface="Calibri" panose="020F0502020204030204" pitchFamily="34" charset="0"/>
                      </a:endParaRPr>
                    </a:p>
                  </a:txBody>
                  <a:tcPr marL="7264" marR="7264" marT="7264" marB="0" anchor="b"/>
                </a:tc>
                <a:extLst>
                  <a:ext uri="{0D108BD9-81ED-4DB2-BD59-A6C34878D82A}">
                    <a16:rowId xmlns:a16="http://schemas.microsoft.com/office/drawing/2014/main" val="3585027223"/>
                  </a:ext>
                </a:extLst>
              </a:tr>
              <a:tr h="934260">
                <a:tc>
                  <a:txBody>
                    <a:bodyPr/>
                    <a:lstStyle/>
                    <a:p>
                      <a:pPr algn="l" fontAlgn="b"/>
                      <a:r>
                        <a:rPr lang="en-GB" sz="1400" u="none" strike="noStrike">
                          <a:effectLst/>
                        </a:rPr>
                        <a:t>Studying for a non-degree qualification (e.g. certificate, diploma, executive education programme)</a:t>
                      </a:r>
                      <a:endParaRPr lang="en-GB" sz="1400" b="0" i="0" u="none" strike="noStrike">
                        <a:solidFill>
                          <a:srgbClr val="000000"/>
                        </a:solidFill>
                        <a:effectLst/>
                        <a:latin typeface="Calibri" panose="020F0502020204030204" pitchFamily="34" charset="0"/>
                      </a:endParaRPr>
                    </a:p>
                  </a:txBody>
                  <a:tcPr marL="7264" marR="7264" marT="7264" marB="0" anchor="b"/>
                </a:tc>
                <a:tc>
                  <a:txBody>
                    <a:bodyPr/>
                    <a:lstStyle/>
                    <a:p>
                      <a:pPr algn="r" fontAlgn="b"/>
                      <a:r>
                        <a:rPr lang="en-GB" sz="1400" u="none" strike="noStrike">
                          <a:effectLst/>
                        </a:rPr>
                        <a:t>2.45%</a:t>
                      </a:r>
                      <a:endParaRPr lang="en-GB" sz="1400" b="0" i="0" u="none" strike="noStrike">
                        <a:solidFill>
                          <a:srgbClr val="000000"/>
                        </a:solidFill>
                        <a:effectLst/>
                        <a:latin typeface="Calibri" panose="020F0502020204030204" pitchFamily="34" charset="0"/>
                      </a:endParaRPr>
                    </a:p>
                  </a:txBody>
                  <a:tcPr marL="7264" marR="7264" marT="7264" marB="0" anchor="b"/>
                </a:tc>
                <a:tc>
                  <a:txBody>
                    <a:bodyPr/>
                    <a:lstStyle/>
                    <a:p>
                      <a:pPr algn="r" fontAlgn="b"/>
                      <a:r>
                        <a:rPr lang="en-GB" sz="1400" u="none" strike="noStrike" dirty="0">
                          <a:effectLst/>
                        </a:rPr>
                        <a:t>1.92%</a:t>
                      </a:r>
                      <a:endParaRPr lang="en-GB" sz="1400" b="0" i="0" u="none" strike="noStrike" dirty="0">
                        <a:solidFill>
                          <a:srgbClr val="000000"/>
                        </a:solidFill>
                        <a:effectLst/>
                        <a:latin typeface="Calibri" panose="020F0502020204030204" pitchFamily="34" charset="0"/>
                      </a:endParaRPr>
                    </a:p>
                  </a:txBody>
                  <a:tcPr marL="7264" marR="7264" marT="7264" marB="0" anchor="b"/>
                </a:tc>
                <a:extLst>
                  <a:ext uri="{0D108BD9-81ED-4DB2-BD59-A6C34878D82A}">
                    <a16:rowId xmlns:a16="http://schemas.microsoft.com/office/drawing/2014/main" val="2629968342"/>
                  </a:ext>
                </a:extLst>
              </a:tr>
            </a:tbl>
          </a:graphicData>
        </a:graphic>
      </p:graphicFrame>
      <p:pic>
        <p:nvPicPr>
          <p:cNvPr id="10" name="Picture 9" descr="CC-Logo.jpg">
            <a:hlinkClick r:id="rId2"/>
            <a:extLst>
              <a:ext uri="{FF2B5EF4-FFF2-40B4-BE49-F238E27FC236}">
                <a16:creationId xmlns:a16="http://schemas.microsoft.com/office/drawing/2014/main" id="{980E5D7E-2067-1243-8114-15C1660363F8}"/>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2" name="Picture 11" descr="EFMDLogo2013.jpg">
            <a:extLst>
              <a:ext uri="{FF2B5EF4-FFF2-40B4-BE49-F238E27FC236}">
                <a16:creationId xmlns:a16="http://schemas.microsoft.com/office/drawing/2014/main" id="{B81FE955-3A21-8E45-8EBA-5EAE62A8C7AE}"/>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4" name="Picture 13" descr="A close up of a logo&#10;&#10;Description automatically generated">
            <a:extLst>
              <a:ext uri="{FF2B5EF4-FFF2-40B4-BE49-F238E27FC236}">
                <a16:creationId xmlns:a16="http://schemas.microsoft.com/office/drawing/2014/main" id="{2C46050B-7E5D-B840-8CA4-888F170821A8}"/>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40710533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3" name="Rectangle 3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rc 3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kern="1200" dirty="0">
                <a:solidFill>
                  <a:schemeClr val="tx1"/>
                </a:solidFill>
                <a:latin typeface="+mj-lt"/>
                <a:ea typeface="+mj-ea"/>
                <a:cs typeface="+mj-cs"/>
              </a:rPr>
              <a:t>Describe yourself</a:t>
            </a:r>
          </a:p>
        </p:txBody>
      </p:sp>
      <p:sp>
        <p:nvSpPr>
          <p:cNvPr id="37" name="Freeform: Shape 3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1B92B6E-F9F9-B54F-80B7-4EDE3F34F976}"/>
              </a:ext>
            </a:extLst>
          </p:cNvPr>
          <p:cNvSpPr txBox="1"/>
          <p:nvPr/>
        </p:nvSpPr>
        <p:spPr>
          <a:xfrm>
            <a:off x="5894962" y="1984443"/>
            <a:ext cx="5458838" cy="41925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a:t>Women are more likely than men to describe themselves as eager to explore their potential and ambitious to achieve positive change.</a:t>
            </a:r>
          </a:p>
          <a:p>
            <a:pPr indent="-228600">
              <a:lnSpc>
                <a:spcPct val="90000"/>
              </a:lnSpc>
              <a:spcAft>
                <a:spcPts val="600"/>
              </a:spcAft>
              <a:buFont typeface="Arial" panose="020B0604020202020204" pitchFamily="34" charset="0"/>
              <a:buChar char="•"/>
            </a:pPr>
            <a:r>
              <a:rPr lang="en-US" sz="2400"/>
              <a:t>Men are more likely to describe themselves as highly analytical and are twice as likely as women to say they like to take risks.</a:t>
            </a:r>
          </a:p>
        </p:txBody>
      </p:sp>
      <p:graphicFrame>
        <p:nvGraphicFramePr>
          <p:cNvPr id="3" name="Table 2">
            <a:extLst>
              <a:ext uri="{FF2B5EF4-FFF2-40B4-BE49-F238E27FC236}">
                <a16:creationId xmlns:a16="http://schemas.microsoft.com/office/drawing/2014/main" id="{081AFD25-90D1-D34E-922B-0E94F8AAF69C}"/>
              </a:ext>
            </a:extLst>
          </p:cNvPr>
          <p:cNvGraphicFramePr>
            <a:graphicFrameLocks noGrp="1"/>
          </p:cNvGraphicFramePr>
          <p:nvPr>
            <p:extLst>
              <p:ext uri="{D42A27DB-BD31-4B8C-83A1-F6EECF244321}">
                <p14:modId xmlns:p14="http://schemas.microsoft.com/office/powerpoint/2010/main" val="3665180328"/>
              </p:ext>
            </p:extLst>
          </p:nvPr>
        </p:nvGraphicFramePr>
        <p:xfrm>
          <a:off x="703182" y="1322519"/>
          <a:ext cx="4777383" cy="4043224"/>
        </p:xfrm>
        <a:graphic>
          <a:graphicData uri="http://schemas.openxmlformats.org/drawingml/2006/table">
            <a:tbl>
              <a:tblPr firstRow="1" bandRow="1">
                <a:tableStyleId>{5C22544A-7EE6-4342-B048-85BDC9FD1C3A}</a:tableStyleId>
              </a:tblPr>
              <a:tblGrid>
                <a:gridCol w="3400493">
                  <a:extLst>
                    <a:ext uri="{9D8B030D-6E8A-4147-A177-3AD203B41FA5}">
                      <a16:colId xmlns:a16="http://schemas.microsoft.com/office/drawing/2014/main" val="364267091"/>
                    </a:ext>
                  </a:extLst>
                </a:gridCol>
                <a:gridCol w="688445">
                  <a:extLst>
                    <a:ext uri="{9D8B030D-6E8A-4147-A177-3AD203B41FA5}">
                      <a16:colId xmlns:a16="http://schemas.microsoft.com/office/drawing/2014/main" val="2896657613"/>
                    </a:ext>
                  </a:extLst>
                </a:gridCol>
                <a:gridCol w="688445">
                  <a:extLst>
                    <a:ext uri="{9D8B030D-6E8A-4147-A177-3AD203B41FA5}">
                      <a16:colId xmlns:a16="http://schemas.microsoft.com/office/drawing/2014/main" val="2406196314"/>
                    </a:ext>
                  </a:extLst>
                </a:gridCol>
              </a:tblGrid>
              <a:tr h="245609">
                <a:tc>
                  <a:txBody>
                    <a:bodyPr/>
                    <a:lstStyle/>
                    <a:p>
                      <a:pPr algn="l" fontAlgn="b"/>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ctr" fontAlgn="ctr"/>
                      <a:r>
                        <a:rPr lang="en-GB" sz="1300" u="none" strike="noStrike">
                          <a:effectLst/>
                        </a:rPr>
                        <a:t>Female</a:t>
                      </a:r>
                      <a:endParaRPr lang="en-GB" sz="1300" b="1"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en-GB" sz="1300" u="none" strike="noStrike">
                          <a:effectLst/>
                        </a:rPr>
                        <a:t>Male</a:t>
                      </a:r>
                      <a:endParaRPr lang="en-GB" sz="1300" b="1" i="0" u="none" strike="noStrike">
                        <a:solidFill>
                          <a:srgbClr val="000000"/>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244880710"/>
                  </a:ext>
                </a:extLst>
              </a:tr>
              <a:tr h="447175">
                <a:tc>
                  <a:txBody>
                    <a:bodyPr/>
                    <a:lstStyle/>
                    <a:p>
                      <a:pPr algn="l" fontAlgn="b"/>
                      <a:r>
                        <a:rPr lang="en-GB" sz="1300" u="none" strike="noStrike">
                          <a:effectLst/>
                        </a:rPr>
                        <a:t>I like to challenge assumptions and seek alternatives</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19.76%</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20.67%</a:t>
                      </a:r>
                      <a:endParaRPr lang="en-GB" sz="1300" b="0" i="0" u="none" strike="noStrike">
                        <a:solidFill>
                          <a:srgbClr val="000000"/>
                        </a:solidFill>
                        <a:effectLst/>
                        <a:latin typeface="Calibri" panose="020F0502020204030204" pitchFamily="34" charset="0"/>
                      </a:endParaRPr>
                    </a:p>
                  </a:txBody>
                  <a:tcPr marL="3729" marR="3729" marT="3729" marB="0" anchor="b"/>
                </a:tc>
                <a:extLst>
                  <a:ext uri="{0D108BD9-81ED-4DB2-BD59-A6C34878D82A}">
                    <a16:rowId xmlns:a16="http://schemas.microsoft.com/office/drawing/2014/main" val="3745440096"/>
                  </a:ext>
                </a:extLst>
              </a:tr>
              <a:tr h="245609">
                <a:tc>
                  <a:txBody>
                    <a:bodyPr/>
                    <a:lstStyle/>
                    <a:p>
                      <a:pPr algn="l" fontAlgn="b"/>
                      <a:r>
                        <a:rPr lang="en-GB" sz="1300" u="none" strike="noStrike">
                          <a:effectLst/>
                        </a:rPr>
                        <a:t>I am a highly analytical person</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27.80%</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34.13%</a:t>
                      </a:r>
                      <a:endParaRPr lang="en-GB" sz="1300" b="0" i="0" u="none" strike="noStrike">
                        <a:solidFill>
                          <a:srgbClr val="000000"/>
                        </a:solidFill>
                        <a:effectLst/>
                        <a:latin typeface="Calibri" panose="020F0502020204030204" pitchFamily="34" charset="0"/>
                      </a:endParaRPr>
                    </a:p>
                  </a:txBody>
                  <a:tcPr marL="3729" marR="3729" marT="3729" marB="0" anchor="b"/>
                </a:tc>
                <a:extLst>
                  <a:ext uri="{0D108BD9-81ED-4DB2-BD59-A6C34878D82A}">
                    <a16:rowId xmlns:a16="http://schemas.microsoft.com/office/drawing/2014/main" val="1033571055"/>
                  </a:ext>
                </a:extLst>
              </a:tr>
              <a:tr h="245609">
                <a:tc>
                  <a:txBody>
                    <a:bodyPr/>
                    <a:lstStyle/>
                    <a:p>
                      <a:pPr algn="l" fontAlgn="b"/>
                      <a:r>
                        <a:rPr lang="en-GB" sz="1300" u="none" strike="noStrike">
                          <a:effectLst/>
                        </a:rPr>
                        <a:t>I am a creative person</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31.29%</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22.12%</a:t>
                      </a:r>
                      <a:endParaRPr lang="en-GB" sz="1300" b="0" i="0" u="none" strike="noStrike">
                        <a:solidFill>
                          <a:srgbClr val="000000"/>
                        </a:solidFill>
                        <a:effectLst/>
                        <a:latin typeface="Calibri" panose="020F0502020204030204" pitchFamily="34" charset="0"/>
                      </a:endParaRPr>
                    </a:p>
                  </a:txBody>
                  <a:tcPr marL="3729" marR="3729" marT="3729" marB="0" anchor="b"/>
                </a:tc>
                <a:extLst>
                  <a:ext uri="{0D108BD9-81ED-4DB2-BD59-A6C34878D82A}">
                    <a16:rowId xmlns:a16="http://schemas.microsoft.com/office/drawing/2014/main" val="964242096"/>
                  </a:ext>
                </a:extLst>
              </a:tr>
              <a:tr h="245609">
                <a:tc>
                  <a:txBody>
                    <a:bodyPr/>
                    <a:lstStyle/>
                    <a:p>
                      <a:pPr algn="l" fontAlgn="b"/>
                      <a:r>
                        <a:rPr lang="en-GB" sz="1300" u="none" strike="noStrike">
                          <a:effectLst/>
                        </a:rPr>
                        <a:t>I am resilient and resourceful</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29.90%</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23.56%</a:t>
                      </a:r>
                      <a:endParaRPr lang="en-GB" sz="1300" b="0" i="0" u="none" strike="noStrike">
                        <a:solidFill>
                          <a:srgbClr val="000000"/>
                        </a:solidFill>
                        <a:effectLst/>
                        <a:latin typeface="Calibri" panose="020F0502020204030204" pitchFamily="34" charset="0"/>
                      </a:endParaRPr>
                    </a:p>
                  </a:txBody>
                  <a:tcPr marL="3729" marR="3729" marT="3729" marB="0" anchor="b"/>
                </a:tc>
                <a:extLst>
                  <a:ext uri="{0D108BD9-81ED-4DB2-BD59-A6C34878D82A}">
                    <a16:rowId xmlns:a16="http://schemas.microsoft.com/office/drawing/2014/main" val="190391552"/>
                  </a:ext>
                </a:extLst>
              </a:tr>
              <a:tr h="245609">
                <a:tc>
                  <a:txBody>
                    <a:bodyPr/>
                    <a:lstStyle/>
                    <a:p>
                      <a:pPr algn="l" fontAlgn="b"/>
                      <a:r>
                        <a:rPr lang="en-GB" sz="1300" u="none" strike="noStrike">
                          <a:effectLst/>
                        </a:rPr>
                        <a:t>I like to take risks</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11.71%</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23.56%</a:t>
                      </a:r>
                      <a:endParaRPr lang="en-GB" sz="1300" b="0" i="0" u="none" strike="noStrike">
                        <a:solidFill>
                          <a:srgbClr val="000000"/>
                        </a:solidFill>
                        <a:effectLst/>
                        <a:latin typeface="Calibri" panose="020F0502020204030204" pitchFamily="34" charset="0"/>
                      </a:endParaRPr>
                    </a:p>
                  </a:txBody>
                  <a:tcPr marL="3729" marR="3729" marT="3729" marB="0" anchor="b"/>
                </a:tc>
                <a:extLst>
                  <a:ext uri="{0D108BD9-81ED-4DB2-BD59-A6C34878D82A}">
                    <a16:rowId xmlns:a16="http://schemas.microsoft.com/office/drawing/2014/main" val="3212902595"/>
                  </a:ext>
                </a:extLst>
              </a:tr>
              <a:tr h="245609">
                <a:tc>
                  <a:txBody>
                    <a:bodyPr/>
                    <a:lstStyle/>
                    <a:p>
                      <a:pPr algn="l" fontAlgn="b"/>
                      <a:r>
                        <a:rPr lang="en-GB" sz="1300" u="none" strike="noStrike">
                          <a:effectLst/>
                        </a:rPr>
                        <a:t>I am curious to find new ways to create value</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25.00%</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25.48%</a:t>
                      </a:r>
                      <a:endParaRPr lang="en-GB" sz="1300" b="0" i="0" u="none" strike="noStrike">
                        <a:solidFill>
                          <a:srgbClr val="000000"/>
                        </a:solidFill>
                        <a:effectLst/>
                        <a:latin typeface="Calibri" panose="020F0502020204030204" pitchFamily="34" charset="0"/>
                      </a:endParaRPr>
                    </a:p>
                  </a:txBody>
                  <a:tcPr marL="3729" marR="3729" marT="3729" marB="0" anchor="b"/>
                </a:tc>
                <a:extLst>
                  <a:ext uri="{0D108BD9-81ED-4DB2-BD59-A6C34878D82A}">
                    <a16:rowId xmlns:a16="http://schemas.microsoft.com/office/drawing/2014/main" val="2052964751"/>
                  </a:ext>
                </a:extLst>
              </a:tr>
              <a:tr h="245609">
                <a:tc>
                  <a:txBody>
                    <a:bodyPr/>
                    <a:lstStyle/>
                    <a:p>
                      <a:pPr algn="l" fontAlgn="b"/>
                      <a:r>
                        <a:rPr lang="en-GB" sz="1300" u="none" strike="noStrike">
                          <a:effectLst/>
                        </a:rPr>
                        <a:t>I am eager to explore my potential</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48.08%</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35.10%</a:t>
                      </a:r>
                      <a:endParaRPr lang="en-GB" sz="1300" b="0" i="0" u="none" strike="noStrike">
                        <a:solidFill>
                          <a:srgbClr val="000000"/>
                        </a:solidFill>
                        <a:effectLst/>
                        <a:latin typeface="Calibri" panose="020F0502020204030204" pitchFamily="34" charset="0"/>
                      </a:endParaRPr>
                    </a:p>
                  </a:txBody>
                  <a:tcPr marL="3729" marR="3729" marT="3729" marB="0" anchor="b"/>
                </a:tc>
                <a:extLst>
                  <a:ext uri="{0D108BD9-81ED-4DB2-BD59-A6C34878D82A}">
                    <a16:rowId xmlns:a16="http://schemas.microsoft.com/office/drawing/2014/main" val="3098458035"/>
                  </a:ext>
                </a:extLst>
              </a:tr>
              <a:tr h="245609">
                <a:tc>
                  <a:txBody>
                    <a:bodyPr/>
                    <a:lstStyle/>
                    <a:p>
                      <a:pPr algn="l" fontAlgn="b"/>
                      <a:r>
                        <a:rPr lang="en-GB" sz="1300" u="none" strike="noStrike">
                          <a:effectLst/>
                        </a:rPr>
                        <a:t>I am concerned about our shared future</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25.00%</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19.23%</a:t>
                      </a:r>
                      <a:endParaRPr lang="en-GB" sz="1300" b="0" i="0" u="none" strike="noStrike">
                        <a:solidFill>
                          <a:srgbClr val="000000"/>
                        </a:solidFill>
                        <a:effectLst/>
                        <a:latin typeface="Calibri" panose="020F0502020204030204" pitchFamily="34" charset="0"/>
                      </a:endParaRPr>
                    </a:p>
                  </a:txBody>
                  <a:tcPr marL="3729" marR="3729" marT="3729" marB="0" anchor="b"/>
                </a:tc>
                <a:extLst>
                  <a:ext uri="{0D108BD9-81ED-4DB2-BD59-A6C34878D82A}">
                    <a16:rowId xmlns:a16="http://schemas.microsoft.com/office/drawing/2014/main" val="439662753"/>
                  </a:ext>
                </a:extLst>
              </a:tr>
              <a:tr h="447175">
                <a:tc>
                  <a:txBody>
                    <a:bodyPr/>
                    <a:lstStyle/>
                    <a:p>
                      <a:pPr algn="l" fontAlgn="b"/>
                      <a:r>
                        <a:rPr lang="en-GB" sz="1300" u="none" strike="noStrike">
                          <a:effectLst/>
                        </a:rPr>
                        <a:t>I am fascinated by the interplay of business, organisations and society</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26.22%</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26.92%</a:t>
                      </a:r>
                      <a:endParaRPr lang="en-GB" sz="1300" b="0" i="0" u="none" strike="noStrike">
                        <a:solidFill>
                          <a:srgbClr val="000000"/>
                        </a:solidFill>
                        <a:effectLst/>
                        <a:latin typeface="Calibri" panose="020F0502020204030204" pitchFamily="34" charset="0"/>
                      </a:endParaRPr>
                    </a:p>
                  </a:txBody>
                  <a:tcPr marL="3729" marR="3729" marT="3729" marB="0" anchor="b"/>
                </a:tc>
                <a:extLst>
                  <a:ext uri="{0D108BD9-81ED-4DB2-BD59-A6C34878D82A}">
                    <a16:rowId xmlns:a16="http://schemas.microsoft.com/office/drawing/2014/main" val="1017031441"/>
                  </a:ext>
                </a:extLst>
              </a:tr>
              <a:tr h="245609">
                <a:tc>
                  <a:txBody>
                    <a:bodyPr/>
                    <a:lstStyle/>
                    <a:p>
                      <a:pPr algn="l" fontAlgn="b"/>
                      <a:r>
                        <a:rPr lang="en-GB" sz="1300" u="none" strike="noStrike">
                          <a:effectLst/>
                        </a:rPr>
                        <a:t>I am ambitious to achieve positive change</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40.73%</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31.49%</a:t>
                      </a:r>
                      <a:endParaRPr lang="en-GB" sz="1300" b="0" i="0" u="none" strike="noStrike">
                        <a:solidFill>
                          <a:srgbClr val="000000"/>
                        </a:solidFill>
                        <a:effectLst/>
                        <a:latin typeface="Calibri" panose="020F0502020204030204" pitchFamily="34" charset="0"/>
                      </a:endParaRPr>
                    </a:p>
                  </a:txBody>
                  <a:tcPr marL="3729" marR="3729" marT="3729" marB="0" anchor="b"/>
                </a:tc>
                <a:extLst>
                  <a:ext uri="{0D108BD9-81ED-4DB2-BD59-A6C34878D82A}">
                    <a16:rowId xmlns:a16="http://schemas.microsoft.com/office/drawing/2014/main" val="4055650944"/>
                  </a:ext>
                </a:extLst>
              </a:tr>
              <a:tr h="245609">
                <a:tc>
                  <a:txBody>
                    <a:bodyPr/>
                    <a:lstStyle/>
                    <a:p>
                      <a:pPr algn="l" fontAlgn="b"/>
                      <a:r>
                        <a:rPr lang="en-GB" sz="1300" u="none" strike="noStrike">
                          <a:effectLst/>
                        </a:rPr>
                        <a:t>I want to build sought-after expertise</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13.29%</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14.18%</a:t>
                      </a:r>
                      <a:endParaRPr lang="en-GB" sz="1300" b="0" i="0" u="none" strike="noStrike">
                        <a:solidFill>
                          <a:srgbClr val="000000"/>
                        </a:solidFill>
                        <a:effectLst/>
                        <a:latin typeface="Calibri" panose="020F0502020204030204" pitchFamily="34" charset="0"/>
                      </a:endParaRPr>
                    </a:p>
                  </a:txBody>
                  <a:tcPr marL="3729" marR="3729" marT="3729" marB="0" anchor="b"/>
                </a:tc>
                <a:extLst>
                  <a:ext uri="{0D108BD9-81ED-4DB2-BD59-A6C34878D82A}">
                    <a16:rowId xmlns:a16="http://schemas.microsoft.com/office/drawing/2014/main" val="1232980118"/>
                  </a:ext>
                </a:extLst>
              </a:tr>
              <a:tr h="447175">
                <a:tc>
                  <a:txBody>
                    <a:bodyPr/>
                    <a:lstStyle/>
                    <a:p>
                      <a:pPr algn="l" fontAlgn="b"/>
                      <a:r>
                        <a:rPr lang="en-GB" sz="1300" u="none" strike="noStrike">
                          <a:effectLst/>
                        </a:rPr>
                        <a:t>I am determined to become an effective and inspiring leader</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32.52%</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31.73%</a:t>
                      </a:r>
                      <a:endParaRPr lang="en-GB" sz="1300" b="0" i="0" u="none" strike="noStrike">
                        <a:solidFill>
                          <a:srgbClr val="000000"/>
                        </a:solidFill>
                        <a:effectLst/>
                        <a:latin typeface="Calibri" panose="020F0502020204030204" pitchFamily="34" charset="0"/>
                      </a:endParaRPr>
                    </a:p>
                  </a:txBody>
                  <a:tcPr marL="3729" marR="3729" marT="3729" marB="0" anchor="b"/>
                </a:tc>
                <a:extLst>
                  <a:ext uri="{0D108BD9-81ED-4DB2-BD59-A6C34878D82A}">
                    <a16:rowId xmlns:a16="http://schemas.microsoft.com/office/drawing/2014/main" val="2939703396"/>
                  </a:ext>
                </a:extLst>
              </a:tr>
              <a:tr h="245609">
                <a:tc>
                  <a:txBody>
                    <a:bodyPr/>
                    <a:lstStyle/>
                    <a:p>
                      <a:pPr algn="l" fontAlgn="b"/>
                      <a:r>
                        <a:rPr lang="en-GB" sz="1300" u="none" strike="noStrike">
                          <a:effectLst/>
                        </a:rPr>
                        <a:t>I am committed to challenge the status quo</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11.36%</a:t>
                      </a:r>
                      <a:endParaRPr lang="en-GB" sz="1300" b="0" i="0" u="none" strike="noStrike">
                        <a:solidFill>
                          <a:srgbClr val="000000"/>
                        </a:solidFill>
                        <a:effectLst/>
                        <a:latin typeface="Calibri" panose="020F0502020204030204" pitchFamily="34" charset="0"/>
                      </a:endParaRPr>
                    </a:p>
                  </a:txBody>
                  <a:tcPr marL="3729" marR="3729" marT="3729" marB="0" anchor="b"/>
                </a:tc>
                <a:tc>
                  <a:txBody>
                    <a:bodyPr/>
                    <a:lstStyle/>
                    <a:p>
                      <a:pPr algn="r" fontAlgn="b"/>
                      <a:r>
                        <a:rPr lang="en-GB" sz="1300" u="none" strike="noStrike">
                          <a:effectLst/>
                        </a:rPr>
                        <a:t>15.87%</a:t>
                      </a:r>
                      <a:endParaRPr lang="en-GB" sz="1300" b="0" i="0" u="none" strike="noStrike">
                        <a:solidFill>
                          <a:srgbClr val="000000"/>
                        </a:solidFill>
                        <a:effectLst/>
                        <a:latin typeface="Calibri" panose="020F0502020204030204" pitchFamily="34" charset="0"/>
                      </a:endParaRPr>
                    </a:p>
                  </a:txBody>
                  <a:tcPr marL="3729" marR="3729" marT="3729" marB="0" anchor="b"/>
                </a:tc>
                <a:extLst>
                  <a:ext uri="{0D108BD9-81ED-4DB2-BD59-A6C34878D82A}">
                    <a16:rowId xmlns:a16="http://schemas.microsoft.com/office/drawing/2014/main" val="3048657119"/>
                  </a:ext>
                </a:extLst>
              </a:tr>
            </a:tbl>
          </a:graphicData>
        </a:graphic>
      </p:graphicFrame>
      <p:pic>
        <p:nvPicPr>
          <p:cNvPr id="19" name="Picture 18" descr="CC-Logo.jpg">
            <a:hlinkClick r:id="rId2"/>
            <a:extLst>
              <a:ext uri="{FF2B5EF4-FFF2-40B4-BE49-F238E27FC236}">
                <a16:creationId xmlns:a16="http://schemas.microsoft.com/office/drawing/2014/main" id="{959CD849-5B38-574D-831B-ABD7C9A6D059}"/>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21" name="Picture 20" descr="EFMDLogo2013.jpg">
            <a:extLst>
              <a:ext uri="{FF2B5EF4-FFF2-40B4-BE49-F238E27FC236}">
                <a16:creationId xmlns:a16="http://schemas.microsoft.com/office/drawing/2014/main" id="{EE94DB7F-9BBE-0948-82DA-4D017FDC8194}"/>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23" name="Picture 22" descr="A close up of a logo&#10;&#10;Description automatically generated">
            <a:extLst>
              <a:ext uri="{FF2B5EF4-FFF2-40B4-BE49-F238E27FC236}">
                <a16:creationId xmlns:a16="http://schemas.microsoft.com/office/drawing/2014/main" id="{6A740C12-11D8-A642-8A56-F54E1786C985}"/>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7311009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111163"/>
            <a:ext cx="4320037" cy="3599301"/>
          </a:xfrm>
        </p:spPr>
        <p:txBody>
          <a:bodyPr vert="horz" lIns="91440" tIns="45720" rIns="91440" bIns="45720" rtlCol="0" anchor="t">
            <a:normAutofit/>
          </a:bodyPr>
          <a:lstStyle/>
          <a:p>
            <a:r>
              <a:rPr lang="en-US" sz="4000" kern="1200" dirty="0">
                <a:solidFill>
                  <a:schemeClr val="tx1"/>
                </a:solidFill>
                <a:latin typeface="+mj-lt"/>
                <a:ea typeface="+mj-ea"/>
                <a:cs typeface="+mj-cs"/>
              </a:rPr>
              <a:t>I want to study at a business school …</a:t>
            </a:r>
          </a:p>
        </p:txBody>
      </p:sp>
      <p:sp>
        <p:nvSpPr>
          <p:cNvPr id="17" name="Rectangle 16">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7CC5F4A2-EA2B-6E4E-A3E2-9B0A5549761D}"/>
              </a:ext>
            </a:extLst>
          </p:cNvPr>
          <p:cNvGraphicFramePr>
            <a:graphicFrameLocks noGrp="1"/>
          </p:cNvGraphicFramePr>
          <p:nvPr>
            <p:extLst>
              <p:ext uri="{D42A27DB-BD31-4B8C-83A1-F6EECF244321}">
                <p14:modId xmlns:p14="http://schemas.microsoft.com/office/powerpoint/2010/main" val="2891322629"/>
              </p:ext>
            </p:extLst>
          </p:nvPr>
        </p:nvGraphicFramePr>
        <p:xfrm>
          <a:off x="5513958" y="1111163"/>
          <a:ext cx="6073060" cy="4646774"/>
        </p:xfrm>
        <a:graphic>
          <a:graphicData uri="http://schemas.openxmlformats.org/drawingml/2006/table">
            <a:tbl>
              <a:tblPr firstRow="1" bandRow="1">
                <a:tableStyleId>{5C22544A-7EE6-4342-B048-85BDC9FD1C3A}</a:tableStyleId>
              </a:tblPr>
              <a:tblGrid>
                <a:gridCol w="4591662">
                  <a:extLst>
                    <a:ext uri="{9D8B030D-6E8A-4147-A177-3AD203B41FA5}">
                      <a16:colId xmlns:a16="http://schemas.microsoft.com/office/drawing/2014/main" val="414228490"/>
                    </a:ext>
                  </a:extLst>
                </a:gridCol>
                <a:gridCol w="740699">
                  <a:extLst>
                    <a:ext uri="{9D8B030D-6E8A-4147-A177-3AD203B41FA5}">
                      <a16:colId xmlns:a16="http://schemas.microsoft.com/office/drawing/2014/main" val="3603161148"/>
                    </a:ext>
                  </a:extLst>
                </a:gridCol>
                <a:gridCol w="740699">
                  <a:extLst>
                    <a:ext uri="{9D8B030D-6E8A-4147-A177-3AD203B41FA5}">
                      <a16:colId xmlns:a16="http://schemas.microsoft.com/office/drawing/2014/main" val="671375931"/>
                    </a:ext>
                  </a:extLst>
                </a:gridCol>
              </a:tblGrid>
              <a:tr h="227913">
                <a:tc>
                  <a:txBody>
                    <a:bodyPr/>
                    <a:lstStyle/>
                    <a:p>
                      <a:pPr algn="l" fontAlgn="b"/>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ctr" fontAlgn="ctr"/>
                      <a:r>
                        <a:rPr lang="en-GB" sz="1200" u="none" strike="noStrike">
                          <a:effectLst/>
                        </a:rPr>
                        <a:t>Female</a:t>
                      </a:r>
                      <a:endParaRPr lang="en-GB" sz="1200" b="1" i="0" u="none" strike="noStrike">
                        <a:solidFill>
                          <a:srgbClr val="000000"/>
                        </a:solidFill>
                        <a:effectLst/>
                        <a:latin typeface="Calibri" panose="020F0502020204030204" pitchFamily="34" charset="0"/>
                      </a:endParaRPr>
                    </a:p>
                  </a:txBody>
                  <a:tcPr marL="2234" marR="2234" marT="2234" marB="0" anchor="ctr"/>
                </a:tc>
                <a:tc>
                  <a:txBody>
                    <a:bodyPr/>
                    <a:lstStyle/>
                    <a:p>
                      <a:pPr algn="ctr" fontAlgn="ctr"/>
                      <a:r>
                        <a:rPr lang="en-GB" sz="1200" u="none" strike="noStrike">
                          <a:effectLst/>
                        </a:rPr>
                        <a:t>Male</a:t>
                      </a:r>
                      <a:endParaRPr lang="en-GB" sz="1200" b="1" i="0" u="none" strike="noStrike">
                        <a:solidFill>
                          <a:srgbClr val="000000"/>
                        </a:solidFill>
                        <a:effectLst/>
                        <a:latin typeface="Calibri" panose="020F0502020204030204" pitchFamily="34" charset="0"/>
                      </a:endParaRPr>
                    </a:p>
                  </a:txBody>
                  <a:tcPr marL="2234" marR="2234" marT="2234" marB="0" anchor="ctr"/>
                </a:tc>
                <a:extLst>
                  <a:ext uri="{0D108BD9-81ED-4DB2-BD59-A6C34878D82A}">
                    <a16:rowId xmlns:a16="http://schemas.microsoft.com/office/drawing/2014/main" val="150304199"/>
                  </a:ext>
                </a:extLst>
              </a:tr>
              <a:tr h="409912">
                <a:tc>
                  <a:txBody>
                    <a:bodyPr/>
                    <a:lstStyle/>
                    <a:p>
                      <a:pPr algn="l" fontAlgn="b"/>
                      <a:r>
                        <a:rPr lang="en-GB" sz="1200" u="none" strike="noStrike">
                          <a:effectLst/>
                        </a:rPr>
                        <a:t>that challenges world views by combining innovative and critical thinking</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33.74%</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30.77%</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4069006033"/>
                  </a:ext>
                </a:extLst>
              </a:tr>
              <a:tr h="227913">
                <a:tc>
                  <a:txBody>
                    <a:bodyPr/>
                    <a:lstStyle/>
                    <a:p>
                      <a:pPr algn="l" fontAlgn="b"/>
                      <a:r>
                        <a:rPr lang="en-GB" sz="1200" u="none" strike="noStrike">
                          <a:effectLst/>
                        </a:rPr>
                        <a:t>with a focus on social responsibility</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24.30%</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18.99%</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340775870"/>
                  </a:ext>
                </a:extLst>
              </a:tr>
              <a:tr h="409912">
                <a:tc>
                  <a:txBody>
                    <a:bodyPr/>
                    <a:lstStyle/>
                    <a:p>
                      <a:pPr algn="l" fontAlgn="b"/>
                      <a:r>
                        <a:rPr lang="en-GB" sz="1200" u="none" strike="noStrike">
                          <a:effectLst/>
                        </a:rPr>
                        <a:t>that allows me to question the status quo and think differently</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18.53%</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22.12%</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3384074825"/>
                  </a:ext>
                </a:extLst>
              </a:tr>
              <a:tr h="409912">
                <a:tc>
                  <a:txBody>
                    <a:bodyPr/>
                    <a:lstStyle/>
                    <a:p>
                      <a:pPr algn="l" fontAlgn="b"/>
                      <a:r>
                        <a:rPr lang="en-GB" sz="1200" u="none" strike="noStrike" dirty="0">
                          <a:effectLst/>
                        </a:rPr>
                        <a:t>with a culture of enterprise, engaging with start-ups and social entrepreneurs</a:t>
                      </a:r>
                      <a:endParaRPr lang="en-GB" sz="1200" b="0" i="0" u="none" strike="noStrike" dirty="0">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22.38%</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23.80%</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377615942"/>
                  </a:ext>
                </a:extLst>
              </a:tr>
              <a:tr h="409912">
                <a:tc>
                  <a:txBody>
                    <a:bodyPr/>
                    <a:lstStyle/>
                    <a:p>
                      <a:pPr algn="l" fontAlgn="b"/>
                      <a:r>
                        <a:rPr lang="en-GB" sz="1200" u="none" strike="noStrike">
                          <a:effectLst/>
                        </a:rPr>
                        <a:t>that allows me to accelerate and transform my career prospects</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45.80%</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40.38%</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502012065"/>
                  </a:ext>
                </a:extLst>
              </a:tr>
              <a:tr h="227913">
                <a:tc>
                  <a:txBody>
                    <a:bodyPr/>
                    <a:lstStyle/>
                    <a:p>
                      <a:pPr algn="l" fontAlgn="b"/>
                      <a:r>
                        <a:rPr lang="en-GB" sz="1200" u="none" strike="noStrike">
                          <a:effectLst/>
                        </a:rPr>
                        <a:t>that attracts an international class of students</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15.91%</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21.63%</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3498447423"/>
                  </a:ext>
                </a:extLst>
              </a:tr>
              <a:tr h="409912">
                <a:tc>
                  <a:txBody>
                    <a:bodyPr/>
                    <a:lstStyle/>
                    <a:p>
                      <a:pPr algn="l" fontAlgn="b"/>
                      <a:r>
                        <a:rPr lang="en-GB" sz="1200" u="none" strike="noStrike">
                          <a:effectLst/>
                        </a:rPr>
                        <a:t>that embraces digital transformation, bringing together technology and management skills</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29.55%</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31.73%</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2142078784"/>
                  </a:ext>
                </a:extLst>
              </a:tr>
              <a:tr h="409912">
                <a:tc>
                  <a:txBody>
                    <a:bodyPr/>
                    <a:lstStyle/>
                    <a:p>
                      <a:pPr algn="l" fontAlgn="b"/>
                      <a:r>
                        <a:rPr lang="en-GB" sz="1200" u="none" strike="noStrike">
                          <a:effectLst/>
                        </a:rPr>
                        <a:t>that offers scholarships to ensure a diverse class of students</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15.73%</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14.90%</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77914822"/>
                  </a:ext>
                </a:extLst>
              </a:tr>
              <a:tr h="409912">
                <a:tc>
                  <a:txBody>
                    <a:bodyPr/>
                    <a:lstStyle/>
                    <a:p>
                      <a:pPr algn="l" fontAlgn="b"/>
                      <a:r>
                        <a:rPr lang="en-GB" sz="1200" u="none" strike="noStrike" dirty="0">
                          <a:effectLst/>
                        </a:rPr>
                        <a:t>that offers flexible ways of teaching &amp; learning, including face-to face and online provision</a:t>
                      </a:r>
                      <a:endParaRPr lang="en-GB" sz="1200" b="0" i="0" u="none" strike="noStrike" dirty="0">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34.27%</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26.68%</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1503322374"/>
                  </a:ext>
                </a:extLst>
              </a:tr>
              <a:tr h="227913">
                <a:tc>
                  <a:txBody>
                    <a:bodyPr/>
                    <a:lstStyle/>
                    <a:p>
                      <a:pPr algn="l" fontAlgn="b"/>
                      <a:r>
                        <a:rPr lang="en-GB" sz="1200" u="none" strike="noStrike">
                          <a:effectLst/>
                        </a:rPr>
                        <a:t>that incorporates arts and sciences into its curriculum</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14.34%</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10.58%</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3382044319"/>
                  </a:ext>
                </a:extLst>
              </a:tr>
              <a:tr h="409912">
                <a:tc>
                  <a:txBody>
                    <a:bodyPr/>
                    <a:lstStyle/>
                    <a:p>
                      <a:pPr algn="l" fontAlgn="b"/>
                      <a:r>
                        <a:rPr lang="en-GB" sz="1200" u="none" strike="noStrike" dirty="0">
                          <a:effectLst/>
                        </a:rPr>
                        <a:t>that promotes diverse career development paths for its students, including private and public sector</a:t>
                      </a:r>
                      <a:endParaRPr lang="en-GB" sz="1200" b="0" i="0" u="none" strike="noStrike" dirty="0">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40.73%</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31.25%</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1172572774"/>
                  </a:ext>
                </a:extLst>
              </a:tr>
              <a:tr h="227913">
                <a:tc>
                  <a:txBody>
                    <a:bodyPr/>
                    <a:lstStyle/>
                    <a:p>
                      <a:pPr algn="l" fontAlgn="b"/>
                      <a:r>
                        <a:rPr lang="en-GB" sz="1200" u="none" strike="noStrike">
                          <a:effectLst/>
                        </a:rPr>
                        <a:t>that can deliver tangible impact in local communities</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10.31%</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11.78%</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3474804287"/>
                  </a:ext>
                </a:extLst>
              </a:tr>
              <a:tr h="227913">
                <a:tc>
                  <a:txBody>
                    <a:bodyPr/>
                    <a:lstStyle/>
                    <a:p>
                      <a:pPr algn="l" fontAlgn="b"/>
                      <a:r>
                        <a:rPr lang="en-GB" sz="1200" u="none" strike="noStrike">
                          <a:effectLst/>
                        </a:rPr>
                        <a:t>that is highly ranked</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29.72%</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dirty="0">
                          <a:effectLst/>
                        </a:rPr>
                        <a:t>31.25%</a:t>
                      </a:r>
                      <a:endParaRPr lang="en-GB" sz="1200" b="0" i="0" u="none" strike="noStrike" dirty="0">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997975553"/>
                  </a:ext>
                </a:extLst>
              </a:tr>
            </a:tbl>
          </a:graphicData>
        </a:graphic>
      </p:graphicFrame>
      <p:sp>
        <p:nvSpPr>
          <p:cNvPr id="10" name="TextBox 9">
            <a:extLst>
              <a:ext uri="{FF2B5EF4-FFF2-40B4-BE49-F238E27FC236}">
                <a16:creationId xmlns:a16="http://schemas.microsoft.com/office/drawing/2014/main" id="{C974CCED-06CE-204B-93EC-D5BC15B95434}"/>
              </a:ext>
            </a:extLst>
          </p:cNvPr>
          <p:cNvSpPr txBox="1"/>
          <p:nvPr/>
        </p:nvSpPr>
        <p:spPr>
          <a:xfrm>
            <a:off x="874816" y="2424280"/>
            <a:ext cx="4083433" cy="3046988"/>
          </a:xfrm>
          <a:prstGeom prst="rect">
            <a:avLst/>
          </a:prstGeom>
          <a:noFill/>
        </p:spPr>
        <p:txBody>
          <a:bodyPr wrap="square" rtlCol="0">
            <a:spAutoFit/>
          </a:bodyPr>
          <a:lstStyle/>
          <a:p>
            <a:r>
              <a:rPr lang="en-GB" sz="1600" dirty="0"/>
              <a:t>Both women and men are most likely to want  to study at a business school that allows them to accelerate and transform their career prospects.</a:t>
            </a:r>
          </a:p>
          <a:p>
            <a:endParaRPr lang="en-GB" sz="1600" dirty="0"/>
          </a:p>
          <a:p>
            <a:r>
              <a:rPr lang="en-GB" sz="1600" dirty="0"/>
              <a:t>Women are notably more likely than men to want to study at a school that offers flexible ways of teaching &amp; learning, including face-to face and online provision and that promotes diverse career development paths for its students, including private and public sector</a:t>
            </a:r>
            <a:r>
              <a:rPr lang="en-GB" sz="1600" dirty="0">
                <a:solidFill>
                  <a:srgbClr val="000000"/>
                </a:solidFill>
                <a:latin typeface="Calibri" panose="020F0502020204030204" pitchFamily="34" charset="0"/>
              </a:rPr>
              <a:t>.</a:t>
            </a:r>
          </a:p>
        </p:txBody>
      </p:sp>
      <p:pic>
        <p:nvPicPr>
          <p:cNvPr id="12" name="Picture 11" descr="CC-Logo.jpg">
            <a:hlinkClick r:id="rId2"/>
            <a:extLst>
              <a:ext uri="{FF2B5EF4-FFF2-40B4-BE49-F238E27FC236}">
                <a16:creationId xmlns:a16="http://schemas.microsoft.com/office/drawing/2014/main" id="{6C062585-CCB4-4A45-8D20-2754BA801DF1}"/>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019C0F47-6E02-B448-AEB4-6827FF18C888}"/>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26C76657-BD0C-C141-A840-1354F562CD82}"/>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3380053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925360"/>
            <a:ext cx="4611585" cy="1634960"/>
          </a:xfrm>
        </p:spPr>
        <p:txBody>
          <a:bodyPr vert="horz" lIns="91440" tIns="45720" rIns="91440" bIns="45720" rtlCol="0" anchor="t">
            <a:normAutofit/>
          </a:bodyPr>
          <a:lstStyle/>
          <a:p>
            <a:r>
              <a:rPr lang="en-US" sz="3200" kern="1200" dirty="0">
                <a:solidFill>
                  <a:schemeClr val="tx1"/>
                </a:solidFill>
                <a:latin typeface="+mj-lt"/>
                <a:ea typeface="+mj-ea"/>
                <a:cs typeface="+mj-cs"/>
              </a:rPr>
              <a:t>Which features would add most to your student experience?</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58BB140B-00DE-2C4F-9EF6-F230C6FB5CC3}"/>
              </a:ext>
            </a:extLst>
          </p:cNvPr>
          <p:cNvGraphicFramePr>
            <a:graphicFrameLocks noGrp="1"/>
          </p:cNvGraphicFramePr>
          <p:nvPr>
            <p:extLst>
              <p:ext uri="{D42A27DB-BD31-4B8C-83A1-F6EECF244321}">
                <p14:modId xmlns:p14="http://schemas.microsoft.com/office/powerpoint/2010/main" val="663627463"/>
              </p:ext>
            </p:extLst>
          </p:nvPr>
        </p:nvGraphicFramePr>
        <p:xfrm>
          <a:off x="5805507" y="925360"/>
          <a:ext cx="5781510" cy="4286166"/>
        </p:xfrm>
        <a:graphic>
          <a:graphicData uri="http://schemas.openxmlformats.org/drawingml/2006/table">
            <a:tbl>
              <a:tblPr firstRow="1" bandRow="1">
                <a:tableStyleId>{5C22544A-7EE6-4342-B048-85BDC9FD1C3A}</a:tableStyleId>
              </a:tblPr>
              <a:tblGrid>
                <a:gridCol w="4372608">
                  <a:extLst>
                    <a:ext uri="{9D8B030D-6E8A-4147-A177-3AD203B41FA5}">
                      <a16:colId xmlns:a16="http://schemas.microsoft.com/office/drawing/2014/main" val="1830092389"/>
                    </a:ext>
                  </a:extLst>
                </a:gridCol>
                <a:gridCol w="704451">
                  <a:extLst>
                    <a:ext uri="{9D8B030D-6E8A-4147-A177-3AD203B41FA5}">
                      <a16:colId xmlns:a16="http://schemas.microsoft.com/office/drawing/2014/main" val="1408842317"/>
                    </a:ext>
                  </a:extLst>
                </a:gridCol>
                <a:gridCol w="704451">
                  <a:extLst>
                    <a:ext uri="{9D8B030D-6E8A-4147-A177-3AD203B41FA5}">
                      <a16:colId xmlns:a16="http://schemas.microsoft.com/office/drawing/2014/main" val="3758125185"/>
                    </a:ext>
                  </a:extLst>
                </a:gridCol>
              </a:tblGrid>
              <a:tr h="274925">
                <a:tc>
                  <a:txBody>
                    <a:bodyPr/>
                    <a:lstStyle/>
                    <a:p>
                      <a:pPr algn="l" fontAlgn="b"/>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ctr" fontAlgn="ctr"/>
                      <a:r>
                        <a:rPr lang="en-GB" sz="1200" u="none" strike="noStrike">
                          <a:effectLst/>
                        </a:rPr>
                        <a:t>Female</a:t>
                      </a:r>
                      <a:endParaRPr lang="en-GB" sz="1200" b="1" i="0" u="none" strike="noStrike">
                        <a:solidFill>
                          <a:srgbClr val="000000"/>
                        </a:solidFill>
                        <a:effectLst/>
                        <a:latin typeface="Calibri" panose="020F0502020204030204" pitchFamily="34" charset="0"/>
                      </a:endParaRPr>
                    </a:p>
                  </a:txBody>
                  <a:tcPr marL="3192" marR="3192" marT="3192" marB="0" anchor="ctr"/>
                </a:tc>
                <a:tc>
                  <a:txBody>
                    <a:bodyPr/>
                    <a:lstStyle/>
                    <a:p>
                      <a:pPr algn="ctr" fontAlgn="ctr"/>
                      <a:r>
                        <a:rPr lang="en-GB" sz="1200" u="none" strike="noStrike">
                          <a:effectLst/>
                        </a:rPr>
                        <a:t>Male</a:t>
                      </a:r>
                      <a:endParaRPr lang="en-GB" sz="1200" b="1" i="0" u="none" strike="noStrike">
                        <a:solidFill>
                          <a:srgbClr val="000000"/>
                        </a:solidFill>
                        <a:effectLst/>
                        <a:latin typeface="Calibri" panose="020F0502020204030204" pitchFamily="34" charset="0"/>
                      </a:endParaRPr>
                    </a:p>
                  </a:txBody>
                  <a:tcPr marL="3192" marR="3192" marT="3192" marB="0" anchor="ctr"/>
                </a:tc>
                <a:extLst>
                  <a:ext uri="{0D108BD9-81ED-4DB2-BD59-A6C34878D82A}">
                    <a16:rowId xmlns:a16="http://schemas.microsoft.com/office/drawing/2014/main" val="1775215846"/>
                  </a:ext>
                </a:extLst>
              </a:tr>
              <a:tr h="274925">
                <a:tc>
                  <a:txBody>
                    <a:bodyPr/>
                    <a:lstStyle/>
                    <a:p>
                      <a:pPr algn="l" fontAlgn="b"/>
                      <a:r>
                        <a:rPr lang="en-GB" sz="1200" u="none" strike="noStrike">
                          <a:effectLst/>
                        </a:rPr>
                        <a:t>International study trip</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34.34%</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23.90%</a:t>
                      </a:r>
                      <a:endParaRPr lang="en-GB" sz="1200" b="0" i="0" u="none" strike="noStrike">
                        <a:solidFill>
                          <a:srgbClr val="000000"/>
                        </a:solidFill>
                        <a:effectLst/>
                        <a:latin typeface="Calibri" panose="020F0502020204030204" pitchFamily="34" charset="0"/>
                      </a:endParaRPr>
                    </a:p>
                  </a:txBody>
                  <a:tcPr marL="3192" marR="3192" marT="3192" marB="0" anchor="b"/>
                </a:tc>
                <a:extLst>
                  <a:ext uri="{0D108BD9-81ED-4DB2-BD59-A6C34878D82A}">
                    <a16:rowId xmlns:a16="http://schemas.microsoft.com/office/drawing/2014/main" val="2519777604"/>
                  </a:ext>
                </a:extLst>
              </a:tr>
              <a:tr h="274925">
                <a:tc>
                  <a:txBody>
                    <a:bodyPr/>
                    <a:lstStyle/>
                    <a:p>
                      <a:pPr algn="l" fontAlgn="b"/>
                      <a:r>
                        <a:rPr lang="en-GB" sz="1200" u="none" strike="noStrike">
                          <a:effectLst/>
                        </a:rPr>
                        <a:t>Mental health support for students</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26.02%</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17.07%</a:t>
                      </a:r>
                      <a:endParaRPr lang="en-GB" sz="1200" b="0" i="0" u="none" strike="noStrike">
                        <a:solidFill>
                          <a:srgbClr val="000000"/>
                        </a:solidFill>
                        <a:effectLst/>
                        <a:latin typeface="Calibri" panose="020F0502020204030204" pitchFamily="34" charset="0"/>
                      </a:endParaRPr>
                    </a:p>
                  </a:txBody>
                  <a:tcPr marL="3192" marR="3192" marT="3192" marB="0" anchor="b"/>
                </a:tc>
                <a:extLst>
                  <a:ext uri="{0D108BD9-81ED-4DB2-BD59-A6C34878D82A}">
                    <a16:rowId xmlns:a16="http://schemas.microsoft.com/office/drawing/2014/main" val="2924200323"/>
                  </a:ext>
                </a:extLst>
              </a:tr>
              <a:tr h="274925">
                <a:tc>
                  <a:txBody>
                    <a:bodyPr/>
                    <a:lstStyle/>
                    <a:p>
                      <a:pPr algn="l" fontAlgn="b"/>
                      <a:r>
                        <a:rPr lang="en-GB" sz="1200" u="none" strike="noStrike">
                          <a:effectLst/>
                        </a:rPr>
                        <a:t>Entrepreneurship bootcamp</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15.04%</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22.44%</a:t>
                      </a:r>
                      <a:endParaRPr lang="en-GB" sz="1200" b="0" i="0" u="none" strike="noStrike">
                        <a:solidFill>
                          <a:srgbClr val="000000"/>
                        </a:solidFill>
                        <a:effectLst/>
                        <a:latin typeface="Calibri" panose="020F0502020204030204" pitchFamily="34" charset="0"/>
                      </a:endParaRPr>
                    </a:p>
                  </a:txBody>
                  <a:tcPr marL="3192" marR="3192" marT="3192" marB="0" anchor="b"/>
                </a:tc>
                <a:extLst>
                  <a:ext uri="{0D108BD9-81ED-4DB2-BD59-A6C34878D82A}">
                    <a16:rowId xmlns:a16="http://schemas.microsoft.com/office/drawing/2014/main" val="3886294641"/>
                  </a:ext>
                </a:extLst>
              </a:tr>
              <a:tr h="274925">
                <a:tc>
                  <a:txBody>
                    <a:bodyPr/>
                    <a:lstStyle/>
                    <a:p>
                      <a:pPr algn="l" fontAlgn="b"/>
                      <a:r>
                        <a:rPr lang="en-GB" sz="1200" u="none" strike="noStrike" dirty="0">
                          <a:effectLst/>
                        </a:rPr>
                        <a:t>Engage with alumni from day one of study</a:t>
                      </a:r>
                      <a:endParaRPr lang="en-GB" sz="1200" b="0" i="0" u="none" strike="noStrike" dirty="0">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13.98%</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15.85%</a:t>
                      </a:r>
                      <a:endParaRPr lang="en-GB" sz="1200" b="0" i="0" u="none" strike="noStrike">
                        <a:solidFill>
                          <a:srgbClr val="000000"/>
                        </a:solidFill>
                        <a:effectLst/>
                        <a:latin typeface="Calibri" panose="020F0502020204030204" pitchFamily="34" charset="0"/>
                      </a:endParaRPr>
                    </a:p>
                  </a:txBody>
                  <a:tcPr marL="3192" marR="3192" marT="3192" marB="0" anchor="b"/>
                </a:tc>
                <a:extLst>
                  <a:ext uri="{0D108BD9-81ED-4DB2-BD59-A6C34878D82A}">
                    <a16:rowId xmlns:a16="http://schemas.microsoft.com/office/drawing/2014/main" val="3039779562"/>
                  </a:ext>
                </a:extLst>
              </a:tr>
              <a:tr h="274925">
                <a:tc>
                  <a:txBody>
                    <a:bodyPr/>
                    <a:lstStyle/>
                    <a:p>
                      <a:pPr algn="l" fontAlgn="b"/>
                      <a:r>
                        <a:rPr lang="en-GB" sz="1200" u="none" strike="noStrike">
                          <a:effectLst/>
                        </a:rPr>
                        <a:t>Business start-up/small business accelerator programme</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21.24%</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27.32%</a:t>
                      </a:r>
                      <a:endParaRPr lang="en-GB" sz="1200" b="0" i="0" u="none" strike="noStrike">
                        <a:solidFill>
                          <a:srgbClr val="000000"/>
                        </a:solidFill>
                        <a:effectLst/>
                        <a:latin typeface="Calibri" panose="020F0502020204030204" pitchFamily="34" charset="0"/>
                      </a:endParaRPr>
                    </a:p>
                  </a:txBody>
                  <a:tcPr marL="3192" marR="3192" marT="3192" marB="0" anchor="b"/>
                </a:tc>
                <a:extLst>
                  <a:ext uri="{0D108BD9-81ED-4DB2-BD59-A6C34878D82A}">
                    <a16:rowId xmlns:a16="http://schemas.microsoft.com/office/drawing/2014/main" val="484444596"/>
                  </a:ext>
                </a:extLst>
              </a:tr>
              <a:tr h="274925">
                <a:tc>
                  <a:txBody>
                    <a:bodyPr/>
                    <a:lstStyle/>
                    <a:p>
                      <a:pPr algn="l" fontAlgn="b"/>
                      <a:r>
                        <a:rPr lang="en-GB" sz="1200" u="none" strike="noStrike">
                          <a:effectLst/>
                        </a:rPr>
                        <a:t>Mentor programme</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24.96%</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21.71%</a:t>
                      </a:r>
                      <a:endParaRPr lang="en-GB" sz="1200" b="0" i="0" u="none" strike="noStrike">
                        <a:solidFill>
                          <a:srgbClr val="000000"/>
                        </a:solidFill>
                        <a:effectLst/>
                        <a:latin typeface="Calibri" panose="020F0502020204030204" pitchFamily="34" charset="0"/>
                      </a:endParaRPr>
                    </a:p>
                  </a:txBody>
                  <a:tcPr marL="3192" marR="3192" marT="3192" marB="0" anchor="b"/>
                </a:tc>
                <a:extLst>
                  <a:ext uri="{0D108BD9-81ED-4DB2-BD59-A6C34878D82A}">
                    <a16:rowId xmlns:a16="http://schemas.microsoft.com/office/drawing/2014/main" val="2249670502"/>
                  </a:ext>
                </a:extLst>
              </a:tr>
              <a:tr h="493533">
                <a:tc>
                  <a:txBody>
                    <a:bodyPr/>
                    <a:lstStyle/>
                    <a:p>
                      <a:pPr algn="l" fontAlgn="b"/>
                      <a:r>
                        <a:rPr lang="en-GB" sz="1200" u="none" strike="noStrike">
                          <a:effectLst/>
                        </a:rPr>
                        <a:t>Working on projects to help charities and social enterprises</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26.19%</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20.73%</a:t>
                      </a:r>
                      <a:endParaRPr lang="en-GB" sz="1200" b="0" i="0" u="none" strike="noStrike">
                        <a:solidFill>
                          <a:srgbClr val="000000"/>
                        </a:solidFill>
                        <a:effectLst/>
                        <a:latin typeface="Calibri" panose="020F0502020204030204" pitchFamily="34" charset="0"/>
                      </a:endParaRPr>
                    </a:p>
                  </a:txBody>
                  <a:tcPr marL="3192" marR="3192" marT="3192" marB="0" anchor="b"/>
                </a:tc>
                <a:extLst>
                  <a:ext uri="{0D108BD9-81ED-4DB2-BD59-A6C34878D82A}">
                    <a16:rowId xmlns:a16="http://schemas.microsoft.com/office/drawing/2014/main" val="4119003251"/>
                  </a:ext>
                </a:extLst>
              </a:tr>
              <a:tr h="274925">
                <a:tc>
                  <a:txBody>
                    <a:bodyPr/>
                    <a:lstStyle/>
                    <a:p>
                      <a:pPr algn="l" fontAlgn="b"/>
                      <a:r>
                        <a:rPr lang="en-GB" sz="1200" u="none" strike="noStrike">
                          <a:effectLst/>
                        </a:rPr>
                        <a:t>Learning a new language</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25.31%</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21.95%</a:t>
                      </a:r>
                      <a:endParaRPr lang="en-GB" sz="1200" b="0" i="0" u="none" strike="noStrike">
                        <a:solidFill>
                          <a:srgbClr val="000000"/>
                        </a:solidFill>
                        <a:effectLst/>
                        <a:latin typeface="Calibri" panose="020F0502020204030204" pitchFamily="34" charset="0"/>
                      </a:endParaRPr>
                    </a:p>
                  </a:txBody>
                  <a:tcPr marL="3192" marR="3192" marT="3192" marB="0" anchor="b"/>
                </a:tc>
                <a:extLst>
                  <a:ext uri="{0D108BD9-81ED-4DB2-BD59-A6C34878D82A}">
                    <a16:rowId xmlns:a16="http://schemas.microsoft.com/office/drawing/2014/main" val="3401801528"/>
                  </a:ext>
                </a:extLst>
              </a:tr>
              <a:tr h="493533">
                <a:tc>
                  <a:txBody>
                    <a:bodyPr/>
                    <a:lstStyle/>
                    <a:p>
                      <a:pPr algn="l" fontAlgn="b"/>
                      <a:r>
                        <a:rPr lang="en-GB" sz="1200" u="none" strike="noStrike">
                          <a:effectLst/>
                        </a:rPr>
                        <a:t>Tackling projects on society&amp;apos;s grand challenges (e.g. climate change, poverty, etc.)</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22.83%</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19.76%</a:t>
                      </a:r>
                      <a:endParaRPr lang="en-GB" sz="1200" b="0" i="0" u="none" strike="noStrike">
                        <a:solidFill>
                          <a:srgbClr val="000000"/>
                        </a:solidFill>
                        <a:effectLst/>
                        <a:latin typeface="Calibri" panose="020F0502020204030204" pitchFamily="34" charset="0"/>
                      </a:endParaRPr>
                    </a:p>
                  </a:txBody>
                  <a:tcPr marL="3192" marR="3192" marT="3192" marB="0" anchor="b"/>
                </a:tc>
                <a:extLst>
                  <a:ext uri="{0D108BD9-81ED-4DB2-BD59-A6C34878D82A}">
                    <a16:rowId xmlns:a16="http://schemas.microsoft.com/office/drawing/2014/main" val="80002954"/>
                  </a:ext>
                </a:extLst>
              </a:tr>
              <a:tr h="274925">
                <a:tc>
                  <a:txBody>
                    <a:bodyPr/>
                    <a:lstStyle/>
                    <a:p>
                      <a:pPr algn="l" fontAlgn="b"/>
                      <a:r>
                        <a:rPr lang="en-GB" sz="1200" u="none" strike="noStrike">
                          <a:effectLst/>
                        </a:rPr>
                        <a:t>Working on live consulting projects with businesses</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34.16%</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30.49%</a:t>
                      </a:r>
                      <a:endParaRPr lang="en-GB" sz="1200" b="0" i="0" u="none" strike="noStrike">
                        <a:solidFill>
                          <a:srgbClr val="000000"/>
                        </a:solidFill>
                        <a:effectLst/>
                        <a:latin typeface="Calibri" panose="020F0502020204030204" pitchFamily="34" charset="0"/>
                      </a:endParaRPr>
                    </a:p>
                  </a:txBody>
                  <a:tcPr marL="3192" marR="3192" marT="3192" marB="0" anchor="b"/>
                </a:tc>
                <a:extLst>
                  <a:ext uri="{0D108BD9-81ED-4DB2-BD59-A6C34878D82A}">
                    <a16:rowId xmlns:a16="http://schemas.microsoft.com/office/drawing/2014/main" val="3217587979"/>
                  </a:ext>
                </a:extLst>
              </a:tr>
              <a:tr h="274925">
                <a:tc>
                  <a:txBody>
                    <a:bodyPr/>
                    <a:lstStyle/>
                    <a:p>
                      <a:pPr algn="l" fontAlgn="b"/>
                      <a:r>
                        <a:rPr lang="en-GB" sz="1200" u="none" strike="noStrike">
                          <a:effectLst/>
                        </a:rPr>
                        <a:t>Start-up investment pitching competition</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11.50%</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19.02%</a:t>
                      </a:r>
                      <a:endParaRPr lang="en-GB" sz="1200" b="0" i="0" u="none" strike="noStrike">
                        <a:solidFill>
                          <a:srgbClr val="000000"/>
                        </a:solidFill>
                        <a:effectLst/>
                        <a:latin typeface="Calibri" panose="020F0502020204030204" pitchFamily="34" charset="0"/>
                      </a:endParaRPr>
                    </a:p>
                  </a:txBody>
                  <a:tcPr marL="3192" marR="3192" marT="3192" marB="0" anchor="b"/>
                </a:tc>
                <a:extLst>
                  <a:ext uri="{0D108BD9-81ED-4DB2-BD59-A6C34878D82A}">
                    <a16:rowId xmlns:a16="http://schemas.microsoft.com/office/drawing/2014/main" val="252459110"/>
                  </a:ext>
                </a:extLst>
              </a:tr>
              <a:tr h="274925">
                <a:tc>
                  <a:txBody>
                    <a:bodyPr/>
                    <a:lstStyle/>
                    <a:p>
                      <a:pPr algn="l" fontAlgn="b"/>
                      <a:r>
                        <a:rPr lang="en-GB" sz="1200" u="none" strike="noStrike">
                          <a:effectLst/>
                        </a:rPr>
                        <a:t>Undertaking an internship/work experience</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52.57%</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40.73%</a:t>
                      </a:r>
                      <a:endParaRPr lang="en-GB" sz="1200" b="0" i="0" u="none" strike="noStrike">
                        <a:solidFill>
                          <a:srgbClr val="000000"/>
                        </a:solidFill>
                        <a:effectLst/>
                        <a:latin typeface="Calibri" panose="020F0502020204030204" pitchFamily="34" charset="0"/>
                      </a:endParaRPr>
                    </a:p>
                  </a:txBody>
                  <a:tcPr marL="3192" marR="3192" marT="3192" marB="0" anchor="b"/>
                </a:tc>
                <a:extLst>
                  <a:ext uri="{0D108BD9-81ED-4DB2-BD59-A6C34878D82A}">
                    <a16:rowId xmlns:a16="http://schemas.microsoft.com/office/drawing/2014/main" val="2990518550"/>
                  </a:ext>
                </a:extLst>
              </a:tr>
              <a:tr h="274925">
                <a:tc>
                  <a:txBody>
                    <a:bodyPr/>
                    <a:lstStyle/>
                    <a:p>
                      <a:pPr algn="l" fontAlgn="b"/>
                      <a:r>
                        <a:rPr lang="en-GB" sz="1200" u="none" strike="noStrike">
                          <a:effectLst/>
                        </a:rPr>
                        <a:t>Acquiring digital skills such as coding</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a:effectLst/>
                        </a:rPr>
                        <a:t>19.82%</a:t>
                      </a:r>
                      <a:endParaRPr lang="en-GB" sz="1200" b="0" i="0" u="none" strike="noStrike">
                        <a:solidFill>
                          <a:srgbClr val="000000"/>
                        </a:solidFill>
                        <a:effectLst/>
                        <a:latin typeface="Calibri" panose="020F0502020204030204" pitchFamily="34" charset="0"/>
                      </a:endParaRPr>
                    </a:p>
                  </a:txBody>
                  <a:tcPr marL="3192" marR="3192" marT="3192" marB="0" anchor="b"/>
                </a:tc>
                <a:tc>
                  <a:txBody>
                    <a:bodyPr/>
                    <a:lstStyle/>
                    <a:p>
                      <a:pPr algn="r" fontAlgn="b"/>
                      <a:r>
                        <a:rPr lang="en-GB" sz="1200" u="none" strike="noStrike" dirty="0">
                          <a:effectLst/>
                        </a:rPr>
                        <a:t>23.90%</a:t>
                      </a:r>
                      <a:endParaRPr lang="en-GB" sz="1200" b="0" i="0" u="none" strike="noStrike" dirty="0">
                        <a:solidFill>
                          <a:srgbClr val="000000"/>
                        </a:solidFill>
                        <a:effectLst/>
                        <a:latin typeface="Calibri" panose="020F0502020204030204" pitchFamily="34" charset="0"/>
                      </a:endParaRPr>
                    </a:p>
                  </a:txBody>
                  <a:tcPr marL="3192" marR="3192" marT="3192" marB="0" anchor="b"/>
                </a:tc>
                <a:extLst>
                  <a:ext uri="{0D108BD9-81ED-4DB2-BD59-A6C34878D82A}">
                    <a16:rowId xmlns:a16="http://schemas.microsoft.com/office/drawing/2014/main" val="2843114291"/>
                  </a:ext>
                </a:extLst>
              </a:tr>
            </a:tbl>
          </a:graphicData>
        </a:graphic>
      </p:graphicFrame>
      <p:sp>
        <p:nvSpPr>
          <p:cNvPr id="9" name="TextBox 8">
            <a:extLst>
              <a:ext uri="{FF2B5EF4-FFF2-40B4-BE49-F238E27FC236}">
                <a16:creationId xmlns:a16="http://schemas.microsoft.com/office/drawing/2014/main" id="{AB5E2BE1-7E19-C44D-96E0-89F4A0BFC24C}"/>
              </a:ext>
            </a:extLst>
          </p:cNvPr>
          <p:cNvSpPr txBox="1"/>
          <p:nvPr/>
        </p:nvSpPr>
        <p:spPr>
          <a:xfrm>
            <a:off x="874815" y="3067746"/>
            <a:ext cx="4742214" cy="2308324"/>
          </a:xfrm>
          <a:prstGeom prst="rect">
            <a:avLst/>
          </a:prstGeom>
          <a:noFill/>
        </p:spPr>
        <p:txBody>
          <a:bodyPr wrap="square" rtlCol="0">
            <a:spAutoFit/>
          </a:bodyPr>
          <a:lstStyle/>
          <a:p>
            <a:r>
              <a:rPr lang="en-GB" sz="1600" dirty="0"/>
              <a:t>Both women and men are most likely to believe that an internship would add most to their student experience.  Women are more likely than men to see the value of an international study trip and mental health support for students.  Men see more benefit than women from an entrepreneurship bootcamp, an accelerator programme and an investment pitching competition.</a:t>
            </a:r>
            <a:endParaRPr lang="en-US" sz="1600" dirty="0"/>
          </a:p>
        </p:txBody>
      </p:sp>
      <p:pic>
        <p:nvPicPr>
          <p:cNvPr id="11" name="Picture 10" descr="CC-Logo.jpg">
            <a:hlinkClick r:id="rId2"/>
            <a:extLst>
              <a:ext uri="{FF2B5EF4-FFF2-40B4-BE49-F238E27FC236}">
                <a16:creationId xmlns:a16="http://schemas.microsoft.com/office/drawing/2014/main" id="{5CF01ED2-CD9C-6A43-B8DD-0967840E738C}"/>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0C93707D-6F9A-0B48-BC33-1D524818B204}"/>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62C63E47-F93E-374E-BD33-34D7DD646834}"/>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79722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835261"/>
            <a:ext cx="4083434" cy="3875203"/>
          </a:xfrm>
        </p:spPr>
        <p:txBody>
          <a:bodyPr vert="horz" lIns="91440" tIns="45720" rIns="91440" bIns="45720" rtlCol="0" anchor="t">
            <a:normAutofit/>
          </a:bodyPr>
          <a:lstStyle/>
          <a:p>
            <a:r>
              <a:rPr lang="en-US" kern="1200" dirty="0">
                <a:solidFill>
                  <a:schemeClr val="tx1"/>
                </a:solidFill>
                <a:latin typeface="+mj-lt"/>
                <a:ea typeface="+mj-ea"/>
                <a:cs typeface="+mj-cs"/>
              </a:rPr>
              <a:t>Describe yourself</a:t>
            </a:r>
          </a:p>
        </p:txBody>
      </p:sp>
      <p:sp>
        <p:nvSpPr>
          <p:cNvPr id="9" name="TextBox 8">
            <a:extLst>
              <a:ext uri="{FF2B5EF4-FFF2-40B4-BE49-F238E27FC236}">
                <a16:creationId xmlns:a16="http://schemas.microsoft.com/office/drawing/2014/main" id="{036DE2D1-1E20-B046-88B3-09CF71786078}"/>
              </a:ext>
            </a:extLst>
          </p:cNvPr>
          <p:cNvSpPr txBox="1"/>
          <p:nvPr/>
        </p:nvSpPr>
        <p:spPr>
          <a:xfrm>
            <a:off x="874816" y="2017986"/>
            <a:ext cx="4083433" cy="1815882"/>
          </a:xfrm>
          <a:prstGeom prst="rect">
            <a:avLst/>
          </a:prstGeom>
          <a:noFill/>
        </p:spPr>
        <p:txBody>
          <a:bodyPr wrap="square" rtlCol="0">
            <a:spAutoFit/>
          </a:bodyPr>
          <a:lstStyle/>
          <a:p>
            <a:r>
              <a:rPr lang="en-GB" sz="1600" dirty="0"/>
              <a:t>Students are most likely to describe themselves as eager to explore their potential, ambitious to achieve positive change and determined to become an effective and inspiring leader.  However, they are least likely to suggest they are committed to challenge the status quo.</a:t>
            </a:r>
            <a:endParaRPr lang="en-US" sz="1600" dirty="0"/>
          </a:p>
        </p:txBody>
      </p:sp>
      <p:pic>
        <p:nvPicPr>
          <p:cNvPr id="11" name="Picture 10" descr="CC-Logo.jpg">
            <a:hlinkClick r:id="rId2"/>
            <a:extLst>
              <a:ext uri="{FF2B5EF4-FFF2-40B4-BE49-F238E27FC236}">
                <a16:creationId xmlns:a16="http://schemas.microsoft.com/office/drawing/2014/main" id="{B1F2C301-5869-5E4D-BC99-DF297239BBCB}"/>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2" name="Picture 11" descr="EFMDLogo2013.jpg">
            <a:extLst>
              <a:ext uri="{FF2B5EF4-FFF2-40B4-BE49-F238E27FC236}">
                <a16:creationId xmlns:a16="http://schemas.microsoft.com/office/drawing/2014/main" id="{DBC08600-C84D-214A-8686-2EB3D2890079}"/>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3" name="Picture 12" descr="A close up of a logo&#10;&#10;Description automatically generated">
            <a:extLst>
              <a:ext uri="{FF2B5EF4-FFF2-40B4-BE49-F238E27FC236}">
                <a16:creationId xmlns:a16="http://schemas.microsoft.com/office/drawing/2014/main" id="{04154F22-BA98-F343-9EAC-89B56D492DAF}"/>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3" name="Table 2">
            <a:extLst>
              <a:ext uri="{FF2B5EF4-FFF2-40B4-BE49-F238E27FC236}">
                <a16:creationId xmlns:a16="http://schemas.microsoft.com/office/drawing/2014/main" id="{E2A050CF-3DC9-ED42-AF90-2BE46C5D26E8}"/>
              </a:ext>
            </a:extLst>
          </p:cNvPr>
          <p:cNvGraphicFramePr>
            <a:graphicFrameLocks noGrp="1"/>
          </p:cNvGraphicFramePr>
          <p:nvPr>
            <p:extLst>
              <p:ext uri="{D42A27DB-BD31-4B8C-83A1-F6EECF244321}">
                <p14:modId xmlns:p14="http://schemas.microsoft.com/office/powerpoint/2010/main" val="438388793"/>
              </p:ext>
            </p:extLst>
          </p:nvPr>
        </p:nvGraphicFramePr>
        <p:xfrm>
          <a:off x="5357074" y="835261"/>
          <a:ext cx="5960110" cy="5187477"/>
        </p:xfrm>
        <a:graphic>
          <a:graphicData uri="http://schemas.openxmlformats.org/drawingml/2006/table">
            <a:tbl>
              <a:tblPr>
                <a:tableStyleId>{5C22544A-7EE6-4342-B048-85BDC9FD1C3A}</a:tableStyleId>
              </a:tblPr>
              <a:tblGrid>
                <a:gridCol w="5004006">
                  <a:extLst>
                    <a:ext uri="{9D8B030D-6E8A-4147-A177-3AD203B41FA5}">
                      <a16:colId xmlns:a16="http://schemas.microsoft.com/office/drawing/2014/main" val="878999023"/>
                    </a:ext>
                  </a:extLst>
                </a:gridCol>
                <a:gridCol w="956104">
                  <a:extLst>
                    <a:ext uri="{9D8B030D-6E8A-4147-A177-3AD203B41FA5}">
                      <a16:colId xmlns:a16="http://schemas.microsoft.com/office/drawing/2014/main" val="3729250208"/>
                    </a:ext>
                  </a:extLst>
                </a:gridCol>
              </a:tblGrid>
              <a:tr h="429005">
                <a:tc>
                  <a:txBody>
                    <a:bodyPr/>
                    <a:lstStyle/>
                    <a:p>
                      <a:pPr algn="l" fontAlgn="b"/>
                      <a:r>
                        <a:rPr lang="en-GB" sz="1600" u="none" strike="noStrike" dirty="0">
                          <a:effectLst/>
                        </a:rPr>
                        <a:t>I like to challenge assumptions and seek alternatives</a:t>
                      </a:r>
                      <a:endParaRPr lang="en-GB" sz="16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u="none" strike="noStrike">
                          <a:effectLst/>
                        </a:rPr>
                        <a:t>19.45%</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535742"/>
                  </a:ext>
                </a:extLst>
              </a:tr>
              <a:tr h="245146">
                <a:tc>
                  <a:txBody>
                    <a:bodyPr/>
                    <a:lstStyle/>
                    <a:p>
                      <a:pPr algn="l" fontAlgn="b"/>
                      <a:r>
                        <a:rPr lang="en-GB" sz="1600" u="none" strike="noStrike">
                          <a:effectLst/>
                        </a:rPr>
                        <a:t>I am a highly analytical person</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u="none" strike="noStrike">
                          <a:effectLst/>
                        </a:rPr>
                        <a:t>29.73%</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7318619"/>
                  </a:ext>
                </a:extLst>
              </a:tr>
              <a:tr h="183859">
                <a:tc>
                  <a:txBody>
                    <a:bodyPr/>
                    <a:lstStyle/>
                    <a:p>
                      <a:pPr algn="l" fontAlgn="b"/>
                      <a:r>
                        <a:rPr lang="en-GB" sz="1600" u="none" strike="noStrike">
                          <a:effectLst/>
                        </a:rPr>
                        <a:t>I am a creative person</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u="none" strike="noStrike">
                          <a:effectLst/>
                        </a:rPr>
                        <a:t>27.57%</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566615"/>
                  </a:ext>
                </a:extLst>
              </a:tr>
              <a:tr h="306432">
                <a:tc>
                  <a:txBody>
                    <a:bodyPr/>
                    <a:lstStyle/>
                    <a:p>
                      <a:pPr algn="l" fontAlgn="b"/>
                      <a:r>
                        <a:rPr lang="en-GB" sz="1600" u="none" strike="noStrike">
                          <a:effectLst/>
                        </a:rPr>
                        <a:t>I am resilient and resourceful</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u="none" strike="noStrike">
                          <a:effectLst/>
                        </a:rPr>
                        <a:t>27.57%</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2459153"/>
                  </a:ext>
                </a:extLst>
              </a:tr>
              <a:tr h="122573">
                <a:tc>
                  <a:txBody>
                    <a:bodyPr/>
                    <a:lstStyle/>
                    <a:p>
                      <a:pPr algn="l" fontAlgn="b"/>
                      <a:r>
                        <a:rPr lang="en-GB" sz="1600" u="none" strike="noStrike">
                          <a:effectLst/>
                        </a:rPr>
                        <a:t>I like to take risks</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u="none" strike="noStrike">
                          <a:effectLst/>
                        </a:rPr>
                        <a:t>16.85%</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36161"/>
                  </a:ext>
                </a:extLst>
              </a:tr>
              <a:tr h="367719">
                <a:tc>
                  <a:txBody>
                    <a:bodyPr/>
                    <a:lstStyle/>
                    <a:p>
                      <a:pPr algn="l" fontAlgn="b"/>
                      <a:r>
                        <a:rPr lang="en-GB" sz="1600" u="none" strike="noStrike" dirty="0">
                          <a:effectLst/>
                        </a:rPr>
                        <a:t>I am curious to find new ways to create value</a:t>
                      </a:r>
                      <a:endParaRPr lang="en-GB" sz="16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u="none" strike="noStrike" dirty="0">
                          <a:effectLst/>
                        </a:rPr>
                        <a:t>25.06%</a:t>
                      </a:r>
                      <a:endParaRPr lang="en-GB" sz="16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046241"/>
                  </a:ext>
                </a:extLst>
              </a:tr>
              <a:tr h="245146">
                <a:tc>
                  <a:txBody>
                    <a:bodyPr/>
                    <a:lstStyle/>
                    <a:p>
                      <a:pPr algn="l" fontAlgn="b"/>
                      <a:r>
                        <a:rPr lang="en-GB" sz="1600" u="none" strike="noStrike">
                          <a:effectLst/>
                        </a:rPr>
                        <a:t>I am eager to explore my potential</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u="none" strike="noStrike">
                          <a:effectLst/>
                        </a:rPr>
                        <a:t>43.22%</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9647562"/>
                  </a:ext>
                </a:extLst>
              </a:tr>
              <a:tr h="367719">
                <a:tc>
                  <a:txBody>
                    <a:bodyPr/>
                    <a:lstStyle/>
                    <a:p>
                      <a:pPr algn="l" fontAlgn="b"/>
                      <a:r>
                        <a:rPr lang="en-GB" sz="1600" u="none" strike="noStrike">
                          <a:effectLst/>
                        </a:rPr>
                        <a:t>I am concerned about our shared future</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u="none" strike="noStrike">
                          <a:effectLst/>
                        </a:rPr>
                        <a:t>22.13%</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1418465"/>
                  </a:ext>
                </a:extLst>
              </a:tr>
              <a:tr h="551578">
                <a:tc>
                  <a:txBody>
                    <a:bodyPr/>
                    <a:lstStyle/>
                    <a:p>
                      <a:pPr algn="l" fontAlgn="b"/>
                      <a:r>
                        <a:rPr lang="en-GB" sz="1600" u="none" strike="noStrike">
                          <a:effectLst/>
                        </a:rPr>
                        <a:t>I am fascinated by the interplay of business, organisations and society</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u="none" strike="noStrike">
                          <a:effectLst/>
                        </a:rPr>
                        <a:t>25.24%</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8875844"/>
                  </a:ext>
                </a:extLst>
              </a:tr>
              <a:tr h="306432">
                <a:tc>
                  <a:txBody>
                    <a:bodyPr/>
                    <a:lstStyle/>
                    <a:p>
                      <a:pPr algn="l" fontAlgn="b"/>
                      <a:r>
                        <a:rPr lang="en-GB" sz="1600" u="none" strike="noStrike">
                          <a:effectLst/>
                        </a:rPr>
                        <a:t>I am ambitious to achieve positive change</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u="none" strike="noStrike">
                          <a:effectLst/>
                        </a:rPr>
                        <a:t>37.68%</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965204"/>
                  </a:ext>
                </a:extLst>
              </a:tr>
              <a:tr h="306432">
                <a:tc>
                  <a:txBody>
                    <a:bodyPr/>
                    <a:lstStyle/>
                    <a:p>
                      <a:pPr algn="l" fontAlgn="b"/>
                      <a:r>
                        <a:rPr lang="en-GB" sz="1600" u="none" strike="noStrike">
                          <a:effectLst/>
                        </a:rPr>
                        <a:t>I want to build sought-after expertise</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u="none" strike="noStrike">
                          <a:effectLst/>
                        </a:rPr>
                        <a:t>13.31%</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3618963"/>
                  </a:ext>
                </a:extLst>
              </a:tr>
              <a:tr h="551578">
                <a:tc>
                  <a:txBody>
                    <a:bodyPr/>
                    <a:lstStyle/>
                    <a:p>
                      <a:pPr algn="l" fontAlgn="b"/>
                      <a:r>
                        <a:rPr lang="en-GB" sz="1600" u="none" strike="noStrike">
                          <a:effectLst/>
                        </a:rPr>
                        <a:t>I am determined to become an effective and inspiring leader</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u="none" strike="noStrike">
                          <a:effectLst/>
                        </a:rPr>
                        <a:t>32.50%</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368902"/>
                  </a:ext>
                </a:extLst>
              </a:tr>
              <a:tr h="367719">
                <a:tc>
                  <a:txBody>
                    <a:bodyPr/>
                    <a:lstStyle/>
                    <a:p>
                      <a:pPr algn="l" fontAlgn="b"/>
                      <a:r>
                        <a:rPr lang="en-GB" sz="1600" u="none" strike="noStrike">
                          <a:effectLst/>
                        </a:rPr>
                        <a:t>I am committed to challenge the status quo</a:t>
                      </a:r>
                      <a:endParaRPr lang="en-GB" sz="1600" b="0" i="0" u="none" strike="noStrike">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600" u="none" strike="noStrike" dirty="0">
                          <a:effectLst/>
                        </a:rPr>
                        <a:t>12.71%</a:t>
                      </a:r>
                      <a:endParaRPr lang="en-GB" sz="1600" b="0" i="0" u="none" strike="noStrike" dirty="0">
                        <a:solidFill>
                          <a:srgbClr val="000000"/>
                        </a:solidFill>
                        <a:effectLst/>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7903362"/>
                  </a:ext>
                </a:extLst>
              </a:tr>
            </a:tbl>
          </a:graphicData>
        </a:graphic>
      </p:graphicFrame>
    </p:spTree>
    <p:extLst>
      <p:ext uri="{BB962C8B-B14F-4D97-AF65-F5344CB8AC3E}">
        <p14:creationId xmlns:p14="http://schemas.microsoft.com/office/powerpoint/2010/main" val="403006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925360"/>
            <a:ext cx="4083434" cy="1787251"/>
          </a:xfrm>
        </p:spPr>
        <p:txBody>
          <a:bodyPr vert="horz" lIns="91440" tIns="45720" rIns="91440" bIns="45720" rtlCol="0" anchor="t">
            <a:normAutofit/>
          </a:bodyPr>
          <a:lstStyle/>
          <a:p>
            <a:r>
              <a:rPr lang="en-US" sz="4000" kern="1200" dirty="0">
                <a:solidFill>
                  <a:schemeClr val="tx1"/>
                </a:solidFill>
                <a:latin typeface="+mj-lt"/>
                <a:ea typeface="+mj-ea"/>
                <a:cs typeface="+mj-cs"/>
              </a:rPr>
              <a:t>Most important when choosing where to study</a:t>
            </a:r>
          </a:p>
        </p:txBody>
      </p:sp>
      <p:sp>
        <p:nvSpPr>
          <p:cNvPr id="17" name="Rectangle 16">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00762682-3847-B047-8F58-97E8B5768DFF}"/>
              </a:ext>
            </a:extLst>
          </p:cNvPr>
          <p:cNvGraphicFramePr>
            <a:graphicFrameLocks noGrp="1"/>
          </p:cNvGraphicFramePr>
          <p:nvPr>
            <p:extLst>
              <p:ext uri="{D42A27DB-BD31-4B8C-83A1-F6EECF244321}">
                <p14:modId xmlns:p14="http://schemas.microsoft.com/office/powerpoint/2010/main" val="2407277640"/>
              </p:ext>
            </p:extLst>
          </p:nvPr>
        </p:nvGraphicFramePr>
        <p:xfrm>
          <a:off x="5194853" y="925360"/>
          <a:ext cx="6392163" cy="4482412"/>
        </p:xfrm>
        <a:graphic>
          <a:graphicData uri="http://schemas.openxmlformats.org/drawingml/2006/table">
            <a:tbl>
              <a:tblPr firstRow="1" bandRow="1">
                <a:tableStyleId>{5C22544A-7EE6-4342-B048-85BDC9FD1C3A}</a:tableStyleId>
              </a:tblPr>
              <a:tblGrid>
                <a:gridCol w="4636793">
                  <a:extLst>
                    <a:ext uri="{9D8B030D-6E8A-4147-A177-3AD203B41FA5}">
                      <a16:colId xmlns:a16="http://schemas.microsoft.com/office/drawing/2014/main" val="235258761"/>
                    </a:ext>
                  </a:extLst>
                </a:gridCol>
                <a:gridCol w="877685">
                  <a:extLst>
                    <a:ext uri="{9D8B030D-6E8A-4147-A177-3AD203B41FA5}">
                      <a16:colId xmlns:a16="http://schemas.microsoft.com/office/drawing/2014/main" val="4216310519"/>
                    </a:ext>
                  </a:extLst>
                </a:gridCol>
                <a:gridCol w="877685">
                  <a:extLst>
                    <a:ext uri="{9D8B030D-6E8A-4147-A177-3AD203B41FA5}">
                      <a16:colId xmlns:a16="http://schemas.microsoft.com/office/drawing/2014/main" val="1490897488"/>
                    </a:ext>
                  </a:extLst>
                </a:gridCol>
              </a:tblGrid>
              <a:tr h="291716">
                <a:tc>
                  <a:txBody>
                    <a:bodyPr/>
                    <a:lstStyle/>
                    <a:p>
                      <a:pPr algn="l" fontAlgn="b"/>
                      <a:endParaRPr lang="en-GB" sz="1300" b="0" i="0" u="none" strike="noStrike" dirty="0">
                        <a:solidFill>
                          <a:srgbClr val="000000"/>
                        </a:solidFill>
                        <a:effectLst/>
                        <a:latin typeface="Calibri" panose="020F0502020204030204" pitchFamily="34" charset="0"/>
                      </a:endParaRPr>
                    </a:p>
                  </a:txBody>
                  <a:tcPr marL="3420" marR="3420" marT="3420" marB="0" anchor="b"/>
                </a:tc>
                <a:tc>
                  <a:txBody>
                    <a:bodyPr/>
                    <a:lstStyle/>
                    <a:p>
                      <a:pPr algn="ctr" fontAlgn="ctr"/>
                      <a:r>
                        <a:rPr lang="en-GB" sz="1300" u="none" strike="noStrike">
                          <a:effectLst/>
                        </a:rPr>
                        <a:t>Female</a:t>
                      </a:r>
                      <a:endParaRPr lang="en-GB" sz="1300" b="1" i="0" u="none" strike="noStrike">
                        <a:solidFill>
                          <a:srgbClr val="000000"/>
                        </a:solidFill>
                        <a:effectLst/>
                        <a:latin typeface="Calibri" panose="020F0502020204030204" pitchFamily="34" charset="0"/>
                      </a:endParaRPr>
                    </a:p>
                  </a:txBody>
                  <a:tcPr marL="3420" marR="3420" marT="3420" marB="0" anchor="ctr"/>
                </a:tc>
                <a:tc>
                  <a:txBody>
                    <a:bodyPr/>
                    <a:lstStyle/>
                    <a:p>
                      <a:pPr algn="ctr" fontAlgn="ctr"/>
                      <a:r>
                        <a:rPr lang="en-GB" sz="1300" u="none" strike="noStrike">
                          <a:effectLst/>
                        </a:rPr>
                        <a:t>Male</a:t>
                      </a:r>
                      <a:endParaRPr lang="en-GB" sz="1300" b="1" i="0" u="none" strike="noStrike">
                        <a:solidFill>
                          <a:srgbClr val="000000"/>
                        </a:solidFill>
                        <a:effectLst/>
                        <a:latin typeface="Calibri" panose="020F0502020204030204" pitchFamily="34" charset="0"/>
                      </a:endParaRPr>
                    </a:p>
                  </a:txBody>
                  <a:tcPr marL="3420" marR="3420" marT="3420" marB="0" anchor="ctr"/>
                </a:tc>
                <a:extLst>
                  <a:ext uri="{0D108BD9-81ED-4DB2-BD59-A6C34878D82A}">
                    <a16:rowId xmlns:a16="http://schemas.microsoft.com/office/drawing/2014/main" val="2550379258"/>
                  </a:ext>
                </a:extLst>
              </a:tr>
              <a:tr h="523837">
                <a:tc>
                  <a:txBody>
                    <a:bodyPr/>
                    <a:lstStyle/>
                    <a:p>
                      <a:pPr algn="l" fontAlgn="b"/>
                      <a:r>
                        <a:rPr lang="en-GB" sz="1300" u="none" strike="noStrike">
                          <a:effectLst/>
                        </a:rPr>
                        <a:t>I share/shared similar values to the business school I choose/chose</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26.22%</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31.49%</a:t>
                      </a:r>
                      <a:endParaRPr lang="en-GB" sz="1300" b="0" i="0" u="none" strike="noStrike">
                        <a:solidFill>
                          <a:srgbClr val="000000"/>
                        </a:solidFill>
                        <a:effectLst/>
                        <a:latin typeface="Calibri" panose="020F0502020204030204" pitchFamily="34" charset="0"/>
                      </a:endParaRPr>
                    </a:p>
                  </a:txBody>
                  <a:tcPr marL="3420" marR="3420" marT="3420" marB="0" anchor="b"/>
                </a:tc>
                <a:extLst>
                  <a:ext uri="{0D108BD9-81ED-4DB2-BD59-A6C34878D82A}">
                    <a16:rowId xmlns:a16="http://schemas.microsoft.com/office/drawing/2014/main" val="3153291160"/>
                  </a:ext>
                </a:extLst>
              </a:tr>
              <a:tr h="523837">
                <a:tc>
                  <a:txBody>
                    <a:bodyPr/>
                    <a:lstStyle/>
                    <a:p>
                      <a:pPr algn="l" fontAlgn="b"/>
                      <a:r>
                        <a:rPr lang="en-GB" sz="1300" u="none" strike="noStrike">
                          <a:effectLst/>
                        </a:rPr>
                        <a:t>I trust/trusted the business school I choose/chose to act ethically and responsibly</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34.97%</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30.77%</a:t>
                      </a:r>
                      <a:endParaRPr lang="en-GB" sz="1300" b="0" i="0" u="none" strike="noStrike">
                        <a:solidFill>
                          <a:srgbClr val="000000"/>
                        </a:solidFill>
                        <a:effectLst/>
                        <a:latin typeface="Calibri" panose="020F0502020204030204" pitchFamily="34" charset="0"/>
                      </a:endParaRPr>
                    </a:p>
                  </a:txBody>
                  <a:tcPr marL="3420" marR="3420" marT="3420" marB="0" anchor="b"/>
                </a:tc>
                <a:extLst>
                  <a:ext uri="{0D108BD9-81ED-4DB2-BD59-A6C34878D82A}">
                    <a16:rowId xmlns:a16="http://schemas.microsoft.com/office/drawing/2014/main" val="1783278956"/>
                  </a:ext>
                </a:extLst>
              </a:tr>
              <a:tr h="523837">
                <a:tc>
                  <a:txBody>
                    <a:bodyPr/>
                    <a:lstStyle/>
                    <a:p>
                      <a:pPr algn="l" fontAlgn="b"/>
                      <a:r>
                        <a:rPr lang="en-GB" sz="1300" u="none" strike="noStrike">
                          <a:effectLst/>
                        </a:rPr>
                        <a:t>I believe/believed the business school will help me to improve my career prospects</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65.91%</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58.89%</a:t>
                      </a:r>
                      <a:endParaRPr lang="en-GB" sz="1300" b="0" i="0" u="none" strike="noStrike">
                        <a:solidFill>
                          <a:srgbClr val="000000"/>
                        </a:solidFill>
                        <a:effectLst/>
                        <a:latin typeface="Calibri" panose="020F0502020204030204" pitchFamily="34" charset="0"/>
                      </a:endParaRPr>
                    </a:p>
                  </a:txBody>
                  <a:tcPr marL="3420" marR="3420" marT="3420" marB="0" anchor="b"/>
                </a:tc>
                <a:extLst>
                  <a:ext uri="{0D108BD9-81ED-4DB2-BD59-A6C34878D82A}">
                    <a16:rowId xmlns:a16="http://schemas.microsoft.com/office/drawing/2014/main" val="899539859"/>
                  </a:ext>
                </a:extLst>
              </a:tr>
              <a:tr h="523837">
                <a:tc>
                  <a:txBody>
                    <a:bodyPr/>
                    <a:lstStyle/>
                    <a:p>
                      <a:pPr algn="l" fontAlgn="b"/>
                      <a:r>
                        <a:rPr lang="en-GB" sz="1300" u="none" strike="noStrike">
                          <a:effectLst/>
                        </a:rPr>
                        <a:t>I want/wanted a business school that is highly ranked</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47.20%</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40.62%</a:t>
                      </a:r>
                      <a:endParaRPr lang="en-GB" sz="1300" b="0" i="0" u="none" strike="noStrike">
                        <a:solidFill>
                          <a:srgbClr val="000000"/>
                        </a:solidFill>
                        <a:effectLst/>
                        <a:latin typeface="Calibri" panose="020F0502020204030204" pitchFamily="34" charset="0"/>
                      </a:endParaRPr>
                    </a:p>
                  </a:txBody>
                  <a:tcPr marL="3420" marR="3420" marT="3420" marB="0" anchor="b"/>
                </a:tc>
                <a:extLst>
                  <a:ext uri="{0D108BD9-81ED-4DB2-BD59-A6C34878D82A}">
                    <a16:rowId xmlns:a16="http://schemas.microsoft.com/office/drawing/2014/main" val="1108045694"/>
                  </a:ext>
                </a:extLst>
              </a:tr>
              <a:tr h="523837">
                <a:tc>
                  <a:txBody>
                    <a:bodyPr/>
                    <a:lstStyle/>
                    <a:p>
                      <a:pPr algn="l" fontAlgn="b"/>
                      <a:r>
                        <a:rPr lang="en-GB" sz="1300" u="none" strike="noStrike">
                          <a:effectLst/>
                        </a:rPr>
                        <a:t>I want/wanted a business school which is accredited</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41.78%</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42.31%</a:t>
                      </a:r>
                      <a:endParaRPr lang="en-GB" sz="1300" b="0" i="0" u="none" strike="noStrike">
                        <a:solidFill>
                          <a:srgbClr val="000000"/>
                        </a:solidFill>
                        <a:effectLst/>
                        <a:latin typeface="Calibri" panose="020F0502020204030204" pitchFamily="34" charset="0"/>
                      </a:endParaRPr>
                    </a:p>
                  </a:txBody>
                  <a:tcPr marL="3420" marR="3420" marT="3420" marB="0" anchor="b"/>
                </a:tc>
                <a:extLst>
                  <a:ext uri="{0D108BD9-81ED-4DB2-BD59-A6C34878D82A}">
                    <a16:rowId xmlns:a16="http://schemas.microsoft.com/office/drawing/2014/main" val="1316461010"/>
                  </a:ext>
                </a:extLst>
              </a:tr>
              <a:tr h="523837">
                <a:tc>
                  <a:txBody>
                    <a:bodyPr/>
                    <a:lstStyle/>
                    <a:p>
                      <a:pPr algn="l" fontAlgn="b"/>
                      <a:r>
                        <a:rPr lang="en-GB" sz="1300" u="none" strike="noStrike">
                          <a:effectLst/>
                        </a:rPr>
                        <a:t>I want/wanted a business school which provides international experience</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31.29%</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33.17%</a:t>
                      </a:r>
                      <a:endParaRPr lang="en-GB" sz="1300" b="0" i="0" u="none" strike="noStrike">
                        <a:solidFill>
                          <a:srgbClr val="000000"/>
                        </a:solidFill>
                        <a:effectLst/>
                        <a:latin typeface="Calibri" panose="020F0502020204030204" pitchFamily="34" charset="0"/>
                      </a:endParaRPr>
                    </a:p>
                  </a:txBody>
                  <a:tcPr marL="3420" marR="3420" marT="3420" marB="0" anchor="b"/>
                </a:tc>
                <a:extLst>
                  <a:ext uri="{0D108BD9-81ED-4DB2-BD59-A6C34878D82A}">
                    <a16:rowId xmlns:a16="http://schemas.microsoft.com/office/drawing/2014/main" val="2179935551"/>
                  </a:ext>
                </a:extLst>
              </a:tr>
              <a:tr h="523837">
                <a:tc>
                  <a:txBody>
                    <a:bodyPr/>
                    <a:lstStyle/>
                    <a:p>
                      <a:pPr algn="l" fontAlgn="b"/>
                      <a:r>
                        <a:rPr lang="en-GB" sz="1300" u="none" strike="noStrike">
                          <a:effectLst/>
                        </a:rPr>
                        <a:t>I want/wanted a business school which offers scholarships</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22.38%</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25.96%</a:t>
                      </a:r>
                      <a:endParaRPr lang="en-GB" sz="1300" b="0" i="0" u="none" strike="noStrike">
                        <a:solidFill>
                          <a:srgbClr val="000000"/>
                        </a:solidFill>
                        <a:effectLst/>
                        <a:latin typeface="Calibri" panose="020F0502020204030204" pitchFamily="34" charset="0"/>
                      </a:endParaRPr>
                    </a:p>
                  </a:txBody>
                  <a:tcPr marL="3420" marR="3420" marT="3420" marB="0" anchor="b"/>
                </a:tc>
                <a:extLst>
                  <a:ext uri="{0D108BD9-81ED-4DB2-BD59-A6C34878D82A}">
                    <a16:rowId xmlns:a16="http://schemas.microsoft.com/office/drawing/2014/main" val="4116743739"/>
                  </a:ext>
                </a:extLst>
              </a:tr>
              <a:tr h="523837">
                <a:tc>
                  <a:txBody>
                    <a:bodyPr/>
                    <a:lstStyle/>
                    <a:p>
                      <a:pPr algn="l" fontAlgn="b"/>
                      <a:r>
                        <a:rPr lang="en-GB" sz="1300" u="none" strike="noStrike">
                          <a:effectLst/>
                        </a:rPr>
                        <a:t>I want/wanted a business school which is internationally renowned</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30.24%</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dirty="0">
                          <a:effectLst/>
                        </a:rPr>
                        <a:t>36.78%</a:t>
                      </a:r>
                      <a:endParaRPr lang="en-GB" sz="1300" b="0" i="0" u="none" strike="noStrike" dirty="0">
                        <a:solidFill>
                          <a:srgbClr val="000000"/>
                        </a:solidFill>
                        <a:effectLst/>
                        <a:latin typeface="Calibri" panose="020F0502020204030204" pitchFamily="34" charset="0"/>
                      </a:endParaRPr>
                    </a:p>
                  </a:txBody>
                  <a:tcPr marL="3420" marR="3420" marT="3420" marB="0" anchor="b"/>
                </a:tc>
                <a:extLst>
                  <a:ext uri="{0D108BD9-81ED-4DB2-BD59-A6C34878D82A}">
                    <a16:rowId xmlns:a16="http://schemas.microsoft.com/office/drawing/2014/main" val="1968378612"/>
                  </a:ext>
                </a:extLst>
              </a:tr>
            </a:tbl>
          </a:graphicData>
        </a:graphic>
      </p:graphicFrame>
      <p:sp>
        <p:nvSpPr>
          <p:cNvPr id="10" name="TextBox 9">
            <a:extLst>
              <a:ext uri="{FF2B5EF4-FFF2-40B4-BE49-F238E27FC236}">
                <a16:creationId xmlns:a16="http://schemas.microsoft.com/office/drawing/2014/main" id="{038E00F6-A107-B14C-89DF-09159A5513BB}"/>
              </a:ext>
            </a:extLst>
          </p:cNvPr>
          <p:cNvSpPr txBox="1"/>
          <p:nvPr/>
        </p:nvSpPr>
        <p:spPr>
          <a:xfrm>
            <a:off x="874816" y="2800147"/>
            <a:ext cx="4083433" cy="1323439"/>
          </a:xfrm>
          <a:prstGeom prst="rect">
            <a:avLst/>
          </a:prstGeom>
          <a:noFill/>
        </p:spPr>
        <p:txBody>
          <a:bodyPr wrap="square" rtlCol="0">
            <a:spAutoFit/>
          </a:bodyPr>
          <a:lstStyle/>
          <a:p>
            <a:r>
              <a:rPr lang="en-GB" sz="1600" dirty="0"/>
              <a:t>Both women and men highlight a belief that their chosen school will help them improve their career prospects  and a desire to study at a school that is highly ranked.</a:t>
            </a:r>
            <a:endParaRPr lang="en-US" sz="1600" dirty="0"/>
          </a:p>
        </p:txBody>
      </p:sp>
      <p:pic>
        <p:nvPicPr>
          <p:cNvPr id="12" name="Picture 11" descr="CC-Logo.jpg">
            <a:hlinkClick r:id="rId2"/>
            <a:extLst>
              <a:ext uri="{FF2B5EF4-FFF2-40B4-BE49-F238E27FC236}">
                <a16:creationId xmlns:a16="http://schemas.microsoft.com/office/drawing/2014/main" id="{922941C0-F9B6-5D42-B0DA-9BC0B08B8EA4}"/>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A881F1E5-6BA7-5248-BFB4-905831CDC680}"/>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BA992CEB-22B2-5544-92C7-E5D0EE9E3792}"/>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7829438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925360"/>
            <a:ext cx="4320037" cy="784378"/>
          </a:xfrm>
        </p:spPr>
        <p:txBody>
          <a:bodyPr vert="horz" lIns="91440" tIns="45720" rIns="91440" bIns="45720" rtlCol="0" anchor="t">
            <a:normAutofit/>
          </a:bodyPr>
          <a:lstStyle/>
          <a:p>
            <a:r>
              <a:rPr lang="en-US" kern="1200" dirty="0">
                <a:solidFill>
                  <a:schemeClr val="tx1"/>
                </a:solidFill>
                <a:latin typeface="+mj-lt"/>
                <a:ea typeface="+mj-ea"/>
                <a:cs typeface="+mj-cs"/>
              </a:rPr>
              <a:t>Views of rankings</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3B0DE6ED-D6B3-CA4F-9BCA-9EA587412756}"/>
              </a:ext>
            </a:extLst>
          </p:cNvPr>
          <p:cNvGraphicFramePr>
            <a:graphicFrameLocks noGrp="1"/>
          </p:cNvGraphicFramePr>
          <p:nvPr>
            <p:extLst>
              <p:ext uri="{D42A27DB-BD31-4B8C-83A1-F6EECF244321}">
                <p14:modId xmlns:p14="http://schemas.microsoft.com/office/powerpoint/2010/main" val="1228493328"/>
              </p:ext>
            </p:extLst>
          </p:nvPr>
        </p:nvGraphicFramePr>
        <p:xfrm>
          <a:off x="5936137" y="925360"/>
          <a:ext cx="5650881" cy="3479337"/>
        </p:xfrm>
        <a:graphic>
          <a:graphicData uri="http://schemas.openxmlformats.org/drawingml/2006/table">
            <a:tbl>
              <a:tblPr firstRow="1" bandRow="1">
                <a:tableStyleId>{5C22544A-7EE6-4342-B048-85BDC9FD1C3A}</a:tableStyleId>
              </a:tblPr>
              <a:tblGrid>
                <a:gridCol w="3077361">
                  <a:extLst>
                    <a:ext uri="{9D8B030D-6E8A-4147-A177-3AD203B41FA5}">
                      <a16:colId xmlns:a16="http://schemas.microsoft.com/office/drawing/2014/main" val="2015916383"/>
                    </a:ext>
                  </a:extLst>
                </a:gridCol>
                <a:gridCol w="698479">
                  <a:extLst>
                    <a:ext uri="{9D8B030D-6E8A-4147-A177-3AD203B41FA5}">
                      <a16:colId xmlns:a16="http://schemas.microsoft.com/office/drawing/2014/main" val="6678565"/>
                    </a:ext>
                  </a:extLst>
                </a:gridCol>
                <a:gridCol w="588281">
                  <a:extLst>
                    <a:ext uri="{9D8B030D-6E8A-4147-A177-3AD203B41FA5}">
                      <a16:colId xmlns:a16="http://schemas.microsoft.com/office/drawing/2014/main" val="2033388765"/>
                    </a:ext>
                  </a:extLst>
                </a:gridCol>
                <a:gridCol w="698479">
                  <a:extLst>
                    <a:ext uri="{9D8B030D-6E8A-4147-A177-3AD203B41FA5}">
                      <a16:colId xmlns:a16="http://schemas.microsoft.com/office/drawing/2014/main" val="4059327307"/>
                    </a:ext>
                  </a:extLst>
                </a:gridCol>
                <a:gridCol w="588281">
                  <a:extLst>
                    <a:ext uri="{9D8B030D-6E8A-4147-A177-3AD203B41FA5}">
                      <a16:colId xmlns:a16="http://schemas.microsoft.com/office/drawing/2014/main" val="3262035690"/>
                    </a:ext>
                  </a:extLst>
                </a:gridCol>
              </a:tblGrid>
              <a:tr h="625799">
                <a:tc>
                  <a:txBody>
                    <a:bodyPr/>
                    <a:lstStyle/>
                    <a:p>
                      <a:pPr algn="ctr" fontAlgn="ctr"/>
                      <a:endParaRPr lang="en-GB" sz="1000" b="1" i="0" u="none" strike="noStrike" dirty="0">
                        <a:solidFill>
                          <a:srgbClr val="000000"/>
                        </a:solidFill>
                        <a:effectLst/>
                        <a:latin typeface="Calibri" panose="020F0502020204030204" pitchFamily="34" charset="0"/>
                      </a:endParaRPr>
                    </a:p>
                  </a:txBody>
                  <a:tcPr marL="4895" marR="4895" marT="4895" marB="0" anchor="ctr"/>
                </a:tc>
                <a:tc>
                  <a:txBody>
                    <a:bodyPr/>
                    <a:lstStyle/>
                    <a:p>
                      <a:pPr algn="ctr" fontAlgn="ctr"/>
                      <a:r>
                        <a:rPr lang="en-GB" sz="1000" u="none" strike="noStrike" dirty="0">
                          <a:effectLst/>
                        </a:rPr>
                        <a:t>Female</a:t>
                      </a:r>
                    </a:p>
                    <a:p>
                      <a:pPr algn="ctr" fontAlgn="ctr"/>
                      <a:r>
                        <a:rPr lang="en-GB" sz="1000" u="none" strike="noStrike" dirty="0">
                          <a:effectLst/>
                        </a:rPr>
                        <a:t>Definitely agree</a:t>
                      </a:r>
                      <a:endParaRPr lang="en-GB" sz="1000" b="1" i="0" u="none" strike="noStrike" dirty="0">
                        <a:solidFill>
                          <a:srgbClr val="000000"/>
                        </a:solidFill>
                        <a:effectLst/>
                        <a:latin typeface="Calibri" panose="020F0502020204030204" pitchFamily="34" charset="0"/>
                      </a:endParaRPr>
                    </a:p>
                  </a:txBody>
                  <a:tcPr marL="4895" marR="4895" marT="4895" marB="0" anchor="ctr"/>
                </a:tc>
                <a:tc>
                  <a:txBody>
                    <a:bodyPr/>
                    <a:lstStyle/>
                    <a:p>
                      <a:pPr algn="ctr" fontAlgn="ctr"/>
                      <a:r>
                        <a:rPr lang="en-GB" sz="1000" u="none" strike="noStrike" dirty="0">
                          <a:effectLst/>
                        </a:rPr>
                        <a:t>Female Mostly agree</a:t>
                      </a:r>
                      <a:endParaRPr lang="en-GB" sz="1000" b="1" i="0" u="none" strike="noStrike" dirty="0">
                        <a:solidFill>
                          <a:srgbClr val="000000"/>
                        </a:solidFill>
                        <a:effectLst/>
                        <a:latin typeface="Calibri" panose="020F0502020204030204" pitchFamily="34" charset="0"/>
                      </a:endParaRPr>
                    </a:p>
                  </a:txBody>
                  <a:tcPr marL="4895" marR="4895" marT="4895" marB="0" anchor="ctr"/>
                </a:tc>
                <a:tc>
                  <a:txBody>
                    <a:bodyPr/>
                    <a:lstStyle/>
                    <a:p>
                      <a:pPr algn="ctr" fontAlgn="ctr"/>
                      <a:r>
                        <a:rPr lang="en-GB" sz="1000" u="none" strike="noStrike" dirty="0">
                          <a:effectLst/>
                        </a:rPr>
                        <a:t>Male Definitely agree</a:t>
                      </a:r>
                      <a:endParaRPr lang="en-GB" sz="1000" b="1" i="0" u="none" strike="noStrike" dirty="0">
                        <a:solidFill>
                          <a:srgbClr val="000000"/>
                        </a:solidFill>
                        <a:effectLst/>
                        <a:latin typeface="Calibri" panose="020F0502020204030204" pitchFamily="34" charset="0"/>
                      </a:endParaRPr>
                    </a:p>
                  </a:txBody>
                  <a:tcPr marL="4895" marR="4895" marT="4895" marB="0" anchor="ctr"/>
                </a:tc>
                <a:tc>
                  <a:txBody>
                    <a:bodyPr/>
                    <a:lstStyle/>
                    <a:p>
                      <a:pPr algn="ctr" fontAlgn="ctr"/>
                      <a:r>
                        <a:rPr lang="en-GB" sz="1000" u="none" strike="noStrike" dirty="0">
                          <a:effectLst/>
                        </a:rPr>
                        <a:t>Male</a:t>
                      </a:r>
                    </a:p>
                    <a:p>
                      <a:pPr algn="ctr" fontAlgn="ctr"/>
                      <a:r>
                        <a:rPr lang="en-GB" sz="1000" u="none" strike="noStrike" dirty="0">
                          <a:effectLst/>
                        </a:rPr>
                        <a:t>Mostly agree</a:t>
                      </a:r>
                      <a:endParaRPr lang="en-GB" sz="1000" b="1" i="0" u="none" strike="noStrike" dirty="0">
                        <a:solidFill>
                          <a:srgbClr val="000000"/>
                        </a:solidFill>
                        <a:effectLst/>
                        <a:latin typeface="Calibri" panose="020F0502020204030204" pitchFamily="34" charset="0"/>
                      </a:endParaRPr>
                    </a:p>
                  </a:txBody>
                  <a:tcPr marL="4895" marR="4895" marT="4895" marB="0" anchor="ctr"/>
                </a:tc>
                <a:extLst>
                  <a:ext uri="{0D108BD9-81ED-4DB2-BD59-A6C34878D82A}">
                    <a16:rowId xmlns:a16="http://schemas.microsoft.com/office/drawing/2014/main" val="2503102054"/>
                  </a:ext>
                </a:extLst>
              </a:tr>
              <a:tr h="350342">
                <a:tc>
                  <a:txBody>
                    <a:bodyPr/>
                    <a:lstStyle/>
                    <a:p>
                      <a:pPr algn="l" fontAlgn="b"/>
                      <a:r>
                        <a:rPr lang="en-GB" sz="1000" u="none" strike="noStrike">
                          <a:effectLst/>
                        </a:rPr>
                        <a:t>Ranking methodologies are unclear</a:t>
                      </a:r>
                      <a:endParaRPr lang="en-GB" sz="1000" b="0" i="0" u="none" strike="noStrike">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14.51%</a:t>
                      </a:r>
                      <a:endParaRPr lang="en-GB" sz="1000" b="0" i="0" u="none" strike="noStrike">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30.59%</a:t>
                      </a:r>
                      <a:endParaRPr lang="en-GB" sz="1000" b="0" i="0" u="none" strike="noStrike">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19.95%</a:t>
                      </a:r>
                      <a:endParaRPr lang="en-GB" sz="1000" b="0" i="0" u="none" strike="noStrike">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33.89%</a:t>
                      </a:r>
                      <a:endParaRPr lang="en-GB" sz="1000" b="0" i="0" u="none" strike="noStrike">
                        <a:solidFill>
                          <a:srgbClr val="000000"/>
                        </a:solidFill>
                        <a:effectLst/>
                        <a:latin typeface="Calibri" panose="020F0502020204030204" pitchFamily="34" charset="0"/>
                      </a:endParaRPr>
                    </a:p>
                  </a:txBody>
                  <a:tcPr marL="4895" marR="4895" marT="4895" marB="0" anchor="b"/>
                </a:tc>
                <a:extLst>
                  <a:ext uri="{0D108BD9-81ED-4DB2-BD59-A6C34878D82A}">
                    <a16:rowId xmlns:a16="http://schemas.microsoft.com/office/drawing/2014/main" val="900327931"/>
                  </a:ext>
                </a:extLst>
              </a:tr>
              <a:tr h="625799">
                <a:tc>
                  <a:txBody>
                    <a:bodyPr/>
                    <a:lstStyle/>
                    <a:p>
                      <a:pPr algn="l" fontAlgn="b"/>
                      <a:r>
                        <a:rPr lang="en-GB" sz="1000" u="none" strike="noStrike" dirty="0">
                          <a:effectLst/>
                        </a:rPr>
                        <a:t>Rankings are a poor tool for helping prospective students decide where to study</a:t>
                      </a:r>
                      <a:endParaRPr lang="en-GB" sz="1000" b="0" i="0" u="none" strike="noStrike" dirty="0">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12.06%</a:t>
                      </a:r>
                      <a:endParaRPr lang="en-GB" sz="1000" b="0" i="0" u="none" strike="noStrike">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25.87%</a:t>
                      </a:r>
                      <a:endParaRPr lang="en-GB" sz="1000" b="0" i="0" u="none" strike="noStrike">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14.66%</a:t>
                      </a:r>
                      <a:endParaRPr lang="en-GB" sz="1000" b="0" i="0" u="none" strike="noStrike">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27.16%</a:t>
                      </a:r>
                      <a:endParaRPr lang="en-GB" sz="1000" b="0" i="0" u="none" strike="noStrike">
                        <a:solidFill>
                          <a:srgbClr val="000000"/>
                        </a:solidFill>
                        <a:effectLst/>
                        <a:latin typeface="Calibri" panose="020F0502020204030204" pitchFamily="34" charset="0"/>
                      </a:endParaRPr>
                    </a:p>
                  </a:txBody>
                  <a:tcPr marL="4895" marR="4895" marT="4895" marB="0" anchor="b"/>
                </a:tc>
                <a:extLst>
                  <a:ext uri="{0D108BD9-81ED-4DB2-BD59-A6C34878D82A}">
                    <a16:rowId xmlns:a16="http://schemas.microsoft.com/office/drawing/2014/main" val="1087755202"/>
                  </a:ext>
                </a:extLst>
              </a:tr>
              <a:tr h="625799">
                <a:tc>
                  <a:txBody>
                    <a:bodyPr/>
                    <a:lstStyle/>
                    <a:p>
                      <a:pPr algn="l" fontAlgn="b"/>
                      <a:r>
                        <a:rPr lang="en-GB" sz="1000" u="none" strike="noStrike">
                          <a:effectLst/>
                        </a:rPr>
                        <a:t>Rankings put too much emphasis on salary increase among alumni</a:t>
                      </a:r>
                      <a:endParaRPr lang="en-GB" sz="1000" b="0" i="0" u="none" strike="noStrike">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13.46%</a:t>
                      </a:r>
                      <a:endParaRPr lang="en-GB" sz="1000" b="0" i="0" u="none" strike="noStrike">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32.52%</a:t>
                      </a:r>
                      <a:endParaRPr lang="en-GB" sz="1000" b="0" i="0" u="none" strike="noStrike">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17.31%</a:t>
                      </a:r>
                      <a:endParaRPr lang="en-GB" sz="1000" b="0" i="0" u="none" strike="noStrike">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30.77%</a:t>
                      </a:r>
                      <a:endParaRPr lang="en-GB" sz="1000" b="0" i="0" u="none" strike="noStrike">
                        <a:solidFill>
                          <a:srgbClr val="000000"/>
                        </a:solidFill>
                        <a:effectLst/>
                        <a:latin typeface="Calibri" panose="020F0502020204030204" pitchFamily="34" charset="0"/>
                      </a:endParaRPr>
                    </a:p>
                  </a:txBody>
                  <a:tcPr marL="4895" marR="4895" marT="4895" marB="0" anchor="b"/>
                </a:tc>
                <a:extLst>
                  <a:ext uri="{0D108BD9-81ED-4DB2-BD59-A6C34878D82A}">
                    <a16:rowId xmlns:a16="http://schemas.microsoft.com/office/drawing/2014/main" val="2900444374"/>
                  </a:ext>
                </a:extLst>
              </a:tr>
              <a:tr h="625799">
                <a:tc>
                  <a:txBody>
                    <a:bodyPr/>
                    <a:lstStyle/>
                    <a:p>
                      <a:pPr algn="l" fontAlgn="b"/>
                      <a:r>
                        <a:rPr lang="en-GB" sz="1000" u="none" strike="noStrike" dirty="0">
                          <a:effectLst/>
                        </a:rPr>
                        <a:t>Rankings provide useful information for prospective students</a:t>
                      </a:r>
                      <a:endParaRPr lang="en-GB" sz="1000" b="0" i="0" u="none" strike="noStrike" dirty="0">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18.01%</a:t>
                      </a:r>
                      <a:endParaRPr lang="en-GB" sz="1000" b="0" i="0" u="none" strike="noStrike">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50.70%</a:t>
                      </a:r>
                      <a:endParaRPr lang="en-GB" sz="1000" b="0" i="0" u="none" strike="noStrike">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14.66%</a:t>
                      </a:r>
                      <a:endParaRPr lang="en-GB" sz="1000" b="0" i="0" u="none" strike="noStrike">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47.60%</a:t>
                      </a:r>
                      <a:endParaRPr lang="en-GB" sz="1000" b="0" i="0" u="none" strike="noStrike">
                        <a:solidFill>
                          <a:srgbClr val="000000"/>
                        </a:solidFill>
                        <a:effectLst/>
                        <a:latin typeface="Calibri" panose="020F0502020204030204" pitchFamily="34" charset="0"/>
                      </a:endParaRPr>
                    </a:p>
                  </a:txBody>
                  <a:tcPr marL="4895" marR="4895" marT="4895" marB="0" anchor="b"/>
                </a:tc>
                <a:extLst>
                  <a:ext uri="{0D108BD9-81ED-4DB2-BD59-A6C34878D82A}">
                    <a16:rowId xmlns:a16="http://schemas.microsoft.com/office/drawing/2014/main" val="387669754"/>
                  </a:ext>
                </a:extLst>
              </a:tr>
              <a:tr h="625799">
                <a:tc>
                  <a:txBody>
                    <a:bodyPr/>
                    <a:lstStyle/>
                    <a:p>
                      <a:pPr algn="l" fontAlgn="b"/>
                      <a:r>
                        <a:rPr lang="en-GB" sz="1000" u="none" strike="noStrike" dirty="0">
                          <a:effectLst/>
                        </a:rPr>
                        <a:t>Rankings are/were an important tool for me when deciding where to study</a:t>
                      </a:r>
                      <a:endParaRPr lang="en-GB" sz="1000" b="0" i="0" u="none" strike="noStrike" dirty="0">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22.90%</a:t>
                      </a:r>
                      <a:endParaRPr lang="en-GB" sz="1000" b="0" i="0" u="none" strike="noStrike">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38.99%</a:t>
                      </a:r>
                      <a:endParaRPr lang="en-GB" sz="1000" b="0" i="0" u="none" strike="noStrike">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a:effectLst/>
                        </a:rPr>
                        <a:t>23.56%</a:t>
                      </a:r>
                      <a:endParaRPr lang="en-GB" sz="1000" b="0" i="0" u="none" strike="noStrike">
                        <a:solidFill>
                          <a:srgbClr val="000000"/>
                        </a:solidFill>
                        <a:effectLst/>
                        <a:latin typeface="Calibri" panose="020F0502020204030204" pitchFamily="34" charset="0"/>
                      </a:endParaRPr>
                    </a:p>
                  </a:txBody>
                  <a:tcPr marL="4895" marR="4895" marT="4895" marB="0" anchor="b"/>
                </a:tc>
                <a:tc>
                  <a:txBody>
                    <a:bodyPr/>
                    <a:lstStyle/>
                    <a:p>
                      <a:pPr algn="r" fontAlgn="b"/>
                      <a:r>
                        <a:rPr lang="en-GB" sz="1000" u="none" strike="noStrike" dirty="0">
                          <a:effectLst/>
                        </a:rPr>
                        <a:t>35.10%</a:t>
                      </a:r>
                      <a:endParaRPr lang="en-GB" sz="1000" b="0" i="0" u="none" strike="noStrike" dirty="0">
                        <a:solidFill>
                          <a:srgbClr val="000000"/>
                        </a:solidFill>
                        <a:effectLst/>
                        <a:latin typeface="Calibri" panose="020F0502020204030204" pitchFamily="34" charset="0"/>
                      </a:endParaRPr>
                    </a:p>
                  </a:txBody>
                  <a:tcPr marL="4895" marR="4895" marT="4895" marB="0" anchor="b"/>
                </a:tc>
                <a:extLst>
                  <a:ext uri="{0D108BD9-81ED-4DB2-BD59-A6C34878D82A}">
                    <a16:rowId xmlns:a16="http://schemas.microsoft.com/office/drawing/2014/main" val="2159095727"/>
                  </a:ext>
                </a:extLst>
              </a:tr>
            </a:tbl>
          </a:graphicData>
        </a:graphic>
      </p:graphicFrame>
      <p:sp>
        <p:nvSpPr>
          <p:cNvPr id="9" name="TextBox 8">
            <a:extLst>
              <a:ext uri="{FF2B5EF4-FFF2-40B4-BE49-F238E27FC236}">
                <a16:creationId xmlns:a16="http://schemas.microsoft.com/office/drawing/2014/main" id="{163D7701-94B0-8D41-A37A-8AA1E446A992}"/>
              </a:ext>
            </a:extLst>
          </p:cNvPr>
          <p:cNvSpPr txBox="1"/>
          <p:nvPr/>
        </p:nvSpPr>
        <p:spPr>
          <a:xfrm>
            <a:off x="874815" y="1658097"/>
            <a:ext cx="4742214" cy="3046988"/>
          </a:xfrm>
          <a:prstGeom prst="rect">
            <a:avLst/>
          </a:prstGeom>
          <a:noFill/>
        </p:spPr>
        <p:txBody>
          <a:bodyPr wrap="square" rtlCol="0">
            <a:spAutoFit/>
          </a:bodyPr>
          <a:lstStyle/>
          <a:p>
            <a:r>
              <a:rPr lang="en-GB" sz="1600" dirty="0"/>
              <a:t>Women and men hold similar views about rankings, with more than 60% agreeing that rankings provide useful information for prospective students and almost as many of both groups also agreeing that rankings are/were an important tool for me when deciding where to study.</a:t>
            </a:r>
          </a:p>
          <a:p>
            <a:endParaRPr lang="en-GB" sz="1600" dirty="0"/>
          </a:p>
          <a:p>
            <a:r>
              <a:rPr lang="en-GB" sz="1600" dirty="0">
                <a:solidFill>
                  <a:srgbClr val="000000"/>
                </a:solidFill>
              </a:rPr>
              <a:t>However, there is some concern about rankings methodologies, about too much emphasis on salary increase among alumni and that rankings are a poor tool for prospective students.</a:t>
            </a:r>
          </a:p>
        </p:txBody>
      </p:sp>
      <p:pic>
        <p:nvPicPr>
          <p:cNvPr id="11" name="Picture 10" descr="CC-Logo.jpg">
            <a:hlinkClick r:id="rId2"/>
            <a:extLst>
              <a:ext uri="{FF2B5EF4-FFF2-40B4-BE49-F238E27FC236}">
                <a16:creationId xmlns:a16="http://schemas.microsoft.com/office/drawing/2014/main" id="{46FFEE33-AD95-2B46-9F40-5BABD5088290}"/>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D49FB32A-DE54-A440-B80D-EA8F4F473954}"/>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DD76B57E-2F8E-2C4B-820F-E6006CD91CDD}"/>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8227023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34" name="Rectangle 33">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rc 35">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6" y="922942"/>
            <a:ext cx="5491090" cy="1263210"/>
          </a:xfrm>
        </p:spPr>
        <p:txBody>
          <a:bodyPr vert="horz" lIns="91440" tIns="45720" rIns="91440" bIns="45720" rtlCol="0" anchor="t">
            <a:normAutofit/>
          </a:bodyPr>
          <a:lstStyle/>
          <a:p>
            <a:r>
              <a:rPr lang="en-US" sz="4000" kern="1200" dirty="0">
                <a:solidFill>
                  <a:schemeClr val="tx1"/>
                </a:solidFill>
                <a:latin typeface="+mj-lt"/>
                <a:ea typeface="+mj-ea"/>
                <a:cs typeface="+mj-cs"/>
              </a:rPr>
              <a:t>Most important information in rankings</a:t>
            </a:r>
          </a:p>
        </p:txBody>
      </p:sp>
      <p:sp>
        <p:nvSpPr>
          <p:cNvPr id="38" name="Rectangle 37">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76EEDDE-70AB-4E44-B65A-F0EE96605745}"/>
              </a:ext>
            </a:extLst>
          </p:cNvPr>
          <p:cNvSpPr txBox="1"/>
          <p:nvPr/>
        </p:nvSpPr>
        <p:spPr>
          <a:xfrm>
            <a:off x="874816" y="2186152"/>
            <a:ext cx="4899452" cy="3908762"/>
          </a:xfrm>
          <a:prstGeom prst="rect">
            <a:avLst/>
          </a:prstGeom>
          <a:noFill/>
        </p:spPr>
        <p:txBody>
          <a:bodyPr wrap="square" rtlCol="0">
            <a:spAutoFit/>
          </a:bodyPr>
          <a:lstStyle/>
          <a:p>
            <a:pPr>
              <a:spcAft>
                <a:spcPts val="600"/>
              </a:spcAft>
            </a:pPr>
            <a:r>
              <a:rPr lang="en-GB" sz="1400" dirty="0"/>
              <a:t>Despite concerns about the role of salary increase in rankings, around 40% of women and men say it is an important element, rating it as the third most important overall.</a:t>
            </a:r>
          </a:p>
          <a:p>
            <a:pPr>
              <a:spcAft>
                <a:spcPts val="600"/>
              </a:spcAft>
            </a:pPr>
            <a:r>
              <a:rPr lang="en-US" sz="1400" dirty="0"/>
              <a:t>Both groups put ‘</a:t>
            </a:r>
            <a:r>
              <a:rPr lang="en-GB" sz="1400" dirty="0"/>
              <a:t>Percentage of students employed within six months of graduation’ as the most important criteria in rankings.  Women choose ‘Percentage of students having an internship/placement of more than one month during their degree’ as their second most important criteria, while men select ‘Employers ratings of the school</a:t>
            </a:r>
            <a:r>
              <a:rPr lang="en-GB" sz="1400" dirty="0">
                <a:solidFill>
                  <a:srgbClr val="000000"/>
                </a:solidFill>
              </a:rPr>
              <a:t>’.</a:t>
            </a:r>
          </a:p>
          <a:p>
            <a:pPr>
              <a:spcAft>
                <a:spcPts val="600"/>
              </a:spcAft>
            </a:pPr>
            <a:r>
              <a:rPr lang="en-GB" sz="1400" dirty="0">
                <a:solidFill>
                  <a:srgbClr val="000000"/>
                </a:solidFill>
              </a:rPr>
              <a:t>While 17% of women believe the ‘</a:t>
            </a:r>
            <a:r>
              <a:rPr lang="en-GB" sz="1400" dirty="0"/>
              <a:t>Percentage of women studying on business degrees</a:t>
            </a:r>
            <a:r>
              <a:rPr lang="en-GB" sz="1400" dirty="0">
                <a:solidFill>
                  <a:srgbClr val="000000"/>
                </a:solidFill>
              </a:rPr>
              <a:t>’ is an important element of rankings, only 9% of men agree.  Neither group believe the ‘</a:t>
            </a:r>
            <a:r>
              <a:rPr lang="en-GB" sz="1400" dirty="0"/>
              <a:t>Incorporation of the UNs Sustainable Development Goals into the curriculum and the operation of the school’ is an important element of rankings, chosen by only 12% of women and 13% of men.</a:t>
            </a:r>
            <a:endParaRPr lang="en-GB" sz="1400" dirty="0">
              <a:solidFill>
                <a:srgbClr val="000000"/>
              </a:solidFill>
            </a:endParaRPr>
          </a:p>
        </p:txBody>
      </p:sp>
      <p:graphicFrame>
        <p:nvGraphicFramePr>
          <p:cNvPr id="4" name="Table 3">
            <a:extLst>
              <a:ext uri="{FF2B5EF4-FFF2-40B4-BE49-F238E27FC236}">
                <a16:creationId xmlns:a16="http://schemas.microsoft.com/office/drawing/2014/main" id="{654F6245-4EF3-5749-8A94-1902C55D206B}"/>
              </a:ext>
            </a:extLst>
          </p:cNvPr>
          <p:cNvGraphicFramePr>
            <a:graphicFrameLocks noGrp="1"/>
          </p:cNvGraphicFramePr>
          <p:nvPr>
            <p:extLst>
              <p:ext uri="{D42A27DB-BD31-4B8C-83A1-F6EECF244321}">
                <p14:modId xmlns:p14="http://schemas.microsoft.com/office/powerpoint/2010/main" val="4108334486"/>
              </p:ext>
            </p:extLst>
          </p:nvPr>
        </p:nvGraphicFramePr>
        <p:xfrm>
          <a:off x="6417733" y="925360"/>
          <a:ext cx="5169283" cy="4951487"/>
        </p:xfrm>
        <a:graphic>
          <a:graphicData uri="http://schemas.openxmlformats.org/drawingml/2006/table">
            <a:tbl>
              <a:tblPr firstRow="1" bandRow="1">
                <a:tableStyleId>{5C22544A-7EE6-4342-B048-85BDC9FD1C3A}</a:tableStyleId>
              </a:tblPr>
              <a:tblGrid>
                <a:gridCol w="3922883">
                  <a:extLst>
                    <a:ext uri="{9D8B030D-6E8A-4147-A177-3AD203B41FA5}">
                      <a16:colId xmlns:a16="http://schemas.microsoft.com/office/drawing/2014/main" val="570174060"/>
                    </a:ext>
                  </a:extLst>
                </a:gridCol>
                <a:gridCol w="623200">
                  <a:extLst>
                    <a:ext uri="{9D8B030D-6E8A-4147-A177-3AD203B41FA5}">
                      <a16:colId xmlns:a16="http://schemas.microsoft.com/office/drawing/2014/main" val="690693934"/>
                    </a:ext>
                  </a:extLst>
                </a:gridCol>
                <a:gridCol w="623200">
                  <a:extLst>
                    <a:ext uri="{9D8B030D-6E8A-4147-A177-3AD203B41FA5}">
                      <a16:colId xmlns:a16="http://schemas.microsoft.com/office/drawing/2014/main" val="824112251"/>
                    </a:ext>
                  </a:extLst>
                </a:gridCol>
              </a:tblGrid>
              <a:tr h="235403">
                <a:tc>
                  <a:txBody>
                    <a:bodyPr/>
                    <a:lstStyle/>
                    <a:p>
                      <a:pPr algn="l" fontAlgn="b"/>
                      <a:endParaRPr lang="en-GB" sz="1200" b="0" i="0" u="none" strike="noStrike" dirty="0">
                        <a:solidFill>
                          <a:srgbClr val="000000"/>
                        </a:solidFill>
                        <a:effectLst/>
                        <a:latin typeface="Calibri" panose="020F0502020204030204" pitchFamily="34" charset="0"/>
                      </a:endParaRPr>
                    </a:p>
                  </a:txBody>
                  <a:tcPr marL="2243" marR="2243" marT="2243" marB="0" anchor="b"/>
                </a:tc>
                <a:tc>
                  <a:txBody>
                    <a:bodyPr/>
                    <a:lstStyle/>
                    <a:p>
                      <a:pPr algn="ctr" fontAlgn="ctr"/>
                      <a:r>
                        <a:rPr lang="en-GB" sz="1200" u="none" strike="noStrike">
                          <a:effectLst/>
                        </a:rPr>
                        <a:t>Female</a:t>
                      </a:r>
                      <a:endParaRPr lang="en-GB" sz="1200" b="1" i="0" u="none" strike="noStrike">
                        <a:solidFill>
                          <a:srgbClr val="000000"/>
                        </a:solidFill>
                        <a:effectLst/>
                        <a:latin typeface="Calibri" panose="020F0502020204030204" pitchFamily="34" charset="0"/>
                      </a:endParaRPr>
                    </a:p>
                  </a:txBody>
                  <a:tcPr marL="2243" marR="2243" marT="2243" marB="0" anchor="ctr"/>
                </a:tc>
                <a:tc>
                  <a:txBody>
                    <a:bodyPr/>
                    <a:lstStyle/>
                    <a:p>
                      <a:pPr algn="ctr" fontAlgn="ctr"/>
                      <a:r>
                        <a:rPr lang="en-GB" sz="1200" u="none" strike="noStrike">
                          <a:effectLst/>
                        </a:rPr>
                        <a:t>Male</a:t>
                      </a:r>
                      <a:endParaRPr lang="en-GB" sz="1200" b="1" i="0" u="none" strike="noStrike">
                        <a:solidFill>
                          <a:srgbClr val="000000"/>
                        </a:solidFill>
                        <a:effectLst/>
                        <a:latin typeface="Calibri" panose="020F0502020204030204" pitchFamily="34" charset="0"/>
                      </a:endParaRPr>
                    </a:p>
                  </a:txBody>
                  <a:tcPr marL="2243" marR="2243" marT="2243" marB="0" anchor="ctr"/>
                </a:tc>
                <a:extLst>
                  <a:ext uri="{0D108BD9-81ED-4DB2-BD59-A6C34878D82A}">
                    <a16:rowId xmlns:a16="http://schemas.microsoft.com/office/drawing/2014/main" val="3346592201"/>
                  </a:ext>
                </a:extLst>
              </a:tr>
              <a:tr h="423353">
                <a:tc>
                  <a:txBody>
                    <a:bodyPr/>
                    <a:lstStyle/>
                    <a:p>
                      <a:pPr algn="l" fontAlgn="b"/>
                      <a:r>
                        <a:rPr lang="en-GB" sz="1200" u="none" strike="noStrike">
                          <a:effectLst/>
                        </a:rPr>
                        <a:t>Salary increase of graduates within a few years of graduation</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40.21%</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39.18%</a:t>
                      </a:r>
                      <a:endParaRPr lang="en-GB" sz="1200" b="0" i="0" u="none" strike="noStrike">
                        <a:solidFill>
                          <a:srgbClr val="000000"/>
                        </a:solidFill>
                        <a:effectLst/>
                        <a:latin typeface="Calibri" panose="020F0502020204030204" pitchFamily="34" charset="0"/>
                      </a:endParaRPr>
                    </a:p>
                  </a:txBody>
                  <a:tcPr marL="2243" marR="2243" marT="2243" marB="0" anchor="b"/>
                </a:tc>
                <a:extLst>
                  <a:ext uri="{0D108BD9-81ED-4DB2-BD59-A6C34878D82A}">
                    <a16:rowId xmlns:a16="http://schemas.microsoft.com/office/drawing/2014/main" val="3646406941"/>
                  </a:ext>
                </a:extLst>
              </a:tr>
              <a:tr h="235403">
                <a:tc>
                  <a:txBody>
                    <a:bodyPr/>
                    <a:lstStyle/>
                    <a:p>
                      <a:pPr algn="l" fontAlgn="b"/>
                      <a:r>
                        <a:rPr lang="en-GB" sz="1200" u="none" strike="noStrike" dirty="0">
                          <a:effectLst/>
                        </a:rPr>
                        <a:t>Percentage of women studying on business degrees</a:t>
                      </a:r>
                      <a:endParaRPr lang="en-GB" sz="1200" b="0" i="0" u="none" strike="noStrike" dirty="0">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16.61%</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9.38%</a:t>
                      </a:r>
                      <a:endParaRPr lang="en-GB" sz="1200" b="0" i="0" u="none" strike="noStrike">
                        <a:solidFill>
                          <a:srgbClr val="000000"/>
                        </a:solidFill>
                        <a:effectLst/>
                        <a:latin typeface="Calibri" panose="020F0502020204030204" pitchFamily="34" charset="0"/>
                      </a:endParaRPr>
                    </a:p>
                  </a:txBody>
                  <a:tcPr marL="2243" marR="2243" marT="2243" marB="0" anchor="b"/>
                </a:tc>
                <a:extLst>
                  <a:ext uri="{0D108BD9-81ED-4DB2-BD59-A6C34878D82A}">
                    <a16:rowId xmlns:a16="http://schemas.microsoft.com/office/drawing/2014/main" val="2680712019"/>
                  </a:ext>
                </a:extLst>
              </a:tr>
              <a:tr h="423353">
                <a:tc>
                  <a:txBody>
                    <a:bodyPr/>
                    <a:lstStyle/>
                    <a:p>
                      <a:pPr algn="l" fontAlgn="b"/>
                      <a:r>
                        <a:rPr lang="en-GB" sz="1200" u="none" strike="noStrike" dirty="0">
                          <a:effectLst/>
                        </a:rPr>
                        <a:t>Percentage of women faculty teaching on business degrees</a:t>
                      </a:r>
                      <a:endParaRPr lang="en-GB" sz="1200" b="0" i="0" u="none" strike="noStrike" dirty="0">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13.64%</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10.34%</a:t>
                      </a:r>
                      <a:endParaRPr lang="en-GB" sz="1200" b="0" i="0" u="none" strike="noStrike">
                        <a:solidFill>
                          <a:srgbClr val="000000"/>
                        </a:solidFill>
                        <a:effectLst/>
                        <a:latin typeface="Calibri" panose="020F0502020204030204" pitchFamily="34" charset="0"/>
                      </a:endParaRPr>
                    </a:p>
                  </a:txBody>
                  <a:tcPr marL="2243" marR="2243" marT="2243" marB="0" anchor="b"/>
                </a:tc>
                <a:extLst>
                  <a:ext uri="{0D108BD9-81ED-4DB2-BD59-A6C34878D82A}">
                    <a16:rowId xmlns:a16="http://schemas.microsoft.com/office/drawing/2014/main" val="3134658905"/>
                  </a:ext>
                </a:extLst>
              </a:tr>
              <a:tr h="423353">
                <a:tc>
                  <a:txBody>
                    <a:bodyPr/>
                    <a:lstStyle/>
                    <a:p>
                      <a:pPr algn="l" fontAlgn="b"/>
                      <a:r>
                        <a:rPr lang="en-GB" sz="1200" u="none" strike="noStrike">
                          <a:effectLst/>
                        </a:rPr>
                        <a:t>Number of high quality research papers published by school faculty</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20.45%</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24.76%</a:t>
                      </a:r>
                      <a:endParaRPr lang="en-GB" sz="1200" b="0" i="0" u="none" strike="noStrike">
                        <a:solidFill>
                          <a:srgbClr val="000000"/>
                        </a:solidFill>
                        <a:effectLst/>
                        <a:latin typeface="Calibri" panose="020F0502020204030204" pitchFamily="34" charset="0"/>
                      </a:endParaRPr>
                    </a:p>
                  </a:txBody>
                  <a:tcPr marL="2243" marR="2243" marT="2243" marB="0" anchor="b"/>
                </a:tc>
                <a:extLst>
                  <a:ext uri="{0D108BD9-81ED-4DB2-BD59-A6C34878D82A}">
                    <a16:rowId xmlns:a16="http://schemas.microsoft.com/office/drawing/2014/main" val="2525511911"/>
                  </a:ext>
                </a:extLst>
              </a:tr>
              <a:tr h="235403">
                <a:tc>
                  <a:txBody>
                    <a:bodyPr/>
                    <a:lstStyle/>
                    <a:p>
                      <a:pPr algn="l" fontAlgn="b"/>
                      <a:r>
                        <a:rPr lang="en-GB" sz="1200" u="none" strike="noStrike">
                          <a:effectLst/>
                        </a:rPr>
                        <a:t>Impact of the school in its local community</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19.41%</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24.28%</a:t>
                      </a:r>
                      <a:endParaRPr lang="en-GB" sz="1200" b="0" i="0" u="none" strike="noStrike">
                        <a:solidFill>
                          <a:srgbClr val="000000"/>
                        </a:solidFill>
                        <a:effectLst/>
                        <a:latin typeface="Calibri" panose="020F0502020204030204" pitchFamily="34" charset="0"/>
                      </a:endParaRPr>
                    </a:p>
                  </a:txBody>
                  <a:tcPr marL="2243" marR="2243" marT="2243" marB="0" anchor="b"/>
                </a:tc>
                <a:extLst>
                  <a:ext uri="{0D108BD9-81ED-4DB2-BD59-A6C34878D82A}">
                    <a16:rowId xmlns:a16="http://schemas.microsoft.com/office/drawing/2014/main" val="2506781104"/>
                  </a:ext>
                </a:extLst>
              </a:tr>
              <a:tr h="575598">
                <a:tc>
                  <a:txBody>
                    <a:bodyPr/>
                    <a:lstStyle/>
                    <a:p>
                      <a:pPr algn="l" fontAlgn="b"/>
                      <a:r>
                        <a:rPr lang="en-GB" sz="1200" u="none" strike="noStrike" dirty="0">
                          <a:effectLst/>
                        </a:rPr>
                        <a:t>Incorporation of the UNs Sustainable Development Goals into the curriculum and the operation of the school</a:t>
                      </a:r>
                      <a:endParaRPr lang="en-GB" sz="1200" b="0" i="0" u="none" strike="noStrike" dirty="0">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11.71%</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12.98%</a:t>
                      </a:r>
                      <a:endParaRPr lang="en-GB" sz="1200" b="0" i="0" u="none" strike="noStrike">
                        <a:solidFill>
                          <a:srgbClr val="000000"/>
                        </a:solidFill>
                        <a:effectLst/>
                        <a:latin typeface="Calibri" panose="020F0502020204030204" pitchFamily="34" charset="0"/>
                      </a:endParaRPr>
                    </a:p>
                  </a:txBody>
                  <a:tcPr marL="2243" marR="2243" marT="2243" marB="0" anchor="b"/>
                </a:tc>
                <a:extLst>
                  <a:ext uri="{0D108BD9-81ED-4DB2-BD59-A6C34878D82A}">
                    <a16:rowId xmlns:a16="http://schemas.microsoft.com/office/drawing/2014/main" val="3037903826"/>
                  </a:ext>
                </a:extLst>
              </a:tr>
              <a:tr h="235403">
                <a:tc>
                  <a:txBody>
                    <a:bodyPr/>
                    <a:lstStyle/>
                    <a:p>
                      <a:pPr algn="l" fontAlgn="b"/>
                      <a:r>
                        <a:rPr lang="en-GB" sz="1200" u="none" strike="noStrike" dirty="0">
                          <a:effectLst/>
                        </a:rPr>
                        <a:t>Employers ratings of the school</a:t>
                      </a:r>
                      <a:endParaRPr lang="en-GB" sz="1200" b="0" i="0" u="none" strike="noStrike" dirty="0">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35.84%</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43.03%</a:t>
                      </a:r>
                      <a:endParaRPr lang="en-GB" sz="1200" b="0" i="0" u="none" strike="noStrike">
                        <a:solidFill>
                          <a:srgbClr val="000000"/>
                        </a:solidFill>
                        <a:effectLst/>
                        <a:latin typeface="Calibri" panose="020F0502020204030204" pitchFamily="34" charset="0"/>
                      </a:endParaRPr>
                    </a:p>
                  </a:txBody>
                  <a:tcPr marL="2243" marR="2243" marT="2243" marB="0" anchor="b"/>
                </a:tc>
                <a:extLst>
                  <a:ext uri="{0D108BD9-81ED-4DB2-BD59-A6C34878D82A}">
                    <a16:rowId xmlns:a16="http://schemas.microsoft.com/office/drawing/2014/main" val="787572322"/>
                  </a:ext>
                </a:extLst>
              </a:tr>
              <a:tr h="423353">
                <a:tc>
                  <a:txBody>
                    <a:bodyPr/>
                    <a:lstStyle/>
                    <a:p>
                      <a:pPr algn="l" fontAlgn="b"/>
                      <a:r>
                        <a:rPr lang="en-GB" sz="1200" u="none" strike="noStrike" dirty="0">
                          <a:effectLst/>
                        </a:rPr>
                        <a:t>Percentage of students employed within six months of graduation</a:t>
                      </a:r>
                      <a:endParaRPr lang="en-GB" sz="1200" b="0" i="0" u="none" strike="noStrike" dirty="0">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60.49%</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48.80%</a:t>
                      </a:r>
                      <a:endParaRPr lang="en-GB" sz="1200" b="0" i="0" u="none" strike="noStrike">
                        <a:solidFill>
                          <a:srgbClr val="000000"/>
                        </a:solidFill>
                        <a:effectLst/>
                        <a:latin typeface="Calibri" panose="020F0502020204030204" pitchFamily="34" charset="0"/>
                      </a:endParaRPr>
                    </a:p>
                  </a:txBody>
                  <a:tcPr marL="2243" marR="2243" marT="2243" marB="0" anchor="b"/>
                </a:tc>
                <a:extLst>
                  <a:ext uri="{0D108BD9-81ED-4DB2-BD59-A6C34878D82A}">
                    <a16:rowId xmlns:a16="http://schemas.microsoft.com/office/drawing/2014/main" val="3400134581"/>
                  </a:ext>
                </a:extLst>
              </a:tr>
              <a:tr h="235403">
                <a:tc>
                  <a:txBody>
                    <a:bodyPr/>
                    <a:lstStyle/>
                    <a:p>
                      <a:pPr algn="l" fontAlgn="b"/>
                      <a:r>
                        <a:rPr lang="en-GB" sz="1200" u="none" strike="noStrike">
                          <a:effectLst/>
                        </a:rPr>
                        <a:t>Percentage of international students</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12.94%</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15.14%</a:t>
                      </a:r>
                      <a:endParaRPr lang="en-GB" sz="1200" b="0" i="0" u="none" strike="noStrike">
                        <a:solidFill>
                          <a:srgbClr val="000000"/>
                        </a:solidFill>
                        <a:effectLst/>
                        <a:latin typeface="Calibri" panose="020F0502020204030204" pitchFamily="34" charset="0"/>
                      </a:endParaRPr>
                    </a:p>
                  </a:txBody>
                  <a:tcPr marL="2243" marR="2243" marT="2243" marB="0" anchor="b"/>
                </a:tc>
                <a:extLst>
                  <a:ext uri="{0D108BD9-81ED-4DB2-BD59-A6C34878D82A}">
                    <a16:rowId xmlns:a16="http://schemas.microsoft.com/office/drawing/2014/main" val="740868837"/>
                  </a:ext>
                </a:extLst>
              </a:tr>
              <a:tr h="423353">
                <a:tc>
                  <a:txBody>
                    <a:bodyPr/>
                    <a:lstStyle/>
                    <a:p>
                      <a:pPr algn="l" fontAlgn="b"/>
                      <a:r>
                        <a:rPr lang="en-GB" sz="1200" u="none" strike="noStrike">
                          <a:effectLst/>
                        </a:rPr>
                        <a:t>Percentage of students having an international study experience during their degree</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20.63%</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23.80%</a:t>
                      </a:r>
                      <a:endParaRPr lang="en-GB" sz="1200" b="0" i="0" u="none" strike="noStrike">
                        <a:solidFill>
                          <a:srgbClr val="000000"/>
                        </a:solidFill>
                        <a:effectLst/>
                        <a:latin typeface="Calibri" panose="020F0502020204030204" pitchFamily="34" charset="0"/>
                      </a:endParaRPr>
                    </a:p>
                  </a:txBody>
                  <a:tcPr marL="2243" marR="2243" marT="2243" marB="0" anchor="b"/>
                </a:tc>
                <a:extLst>
                  <a:ext uri="{0D108BD9-81ED-4DB2-BD59-A6C34878D82A}">
                    <a16:rowId xmlns:a16="http://schemas.microsoft.com/office/drawing/2014/main" val="2530387092"/>
                  </a:ext>
                </a:extLst>
              </a:tr>
              <a:tr h="423353">
                <a:tc>
                  <a:txBody>
                    <a:bodyPr/>
                    <a:lstStyle/>
                    <a:p>
                      <a:pPr algn="l" fontAlgn="b"/>
                      <a:r>
                        <a:rPr lang="en-GB" sz="1200" u="none" strike="noStrike" dirty="0">
                          <a:effectLst/>
                        </a:rPr>
                        <a:t>Percentage of students having an internship/placement of more than one month during their degree</a:t>
                      </a:r>
                      <a:endParaRPr lang="en-GB" sz="1200" b="0" i="0" u="none" strike="noStrike" dirty="0">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43.01%</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33.41%</a:t>
                      </a:r>
                      <a:endParaRPr lang="en-GB" sz="1200" b="0" i="0" u="none" strike="noStrike">
                        <a:solidFill>
                          <a:srgbClr val="000000"/>
                        </a:solidFill>
                        <a:effectLst/>
                        <a:latin typeface="Calibri" panose="020F0502020204030204" pitchFamily="34" charset="0"/>
                      </a:endParaRPr>
                    </a:p>
                  </a:txBody>
                  <a:tcPr marL="2243" marR="2243" marT="2243" marB="0" anchor="b"/>
                </a:tc>
                <a:extLst>
                  <a:ext uri="{0D108BD9-81ED-4DB2-BD59-A6C34878D82A}">
                    <a16:rowId xmlns:a16="http://schemas.microsoft.com/office/drawing/2014/main" val="2791679339"/>
                  </a:ext>
                </a:extLst>
              </a:tr>
              <a:tr h="423353">
                <a:tc>
                  <a:txBody>
                    <a:bodyPr/>
                    <a:lstStyle/>
                    <a:p>
                      <a:pPr algn="l" fontAlgn="b"/>
                      <a:r>
                        <a:rPr lang="en-GB" sz="1200" u="none" strike="noStrike">
                          <a:effectLst/>
                        </a:rPr>
                        <a:t>Number and value of scholarships provided to students from underprivileged backgrounds</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14.34%</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18.03%</a:t>
                      </a:r>
                      <a:endParaRPr lang="en-GB" sz="1200" b="0" i="0" u="none" strike="noStrike">
                        <a:solidFill>
                          <a:srgbClr val="000000"/>
                        </a:solidFill>
                        <a:effectLst/>
                        <a:latin typeface="Calibri" panose="020F0502020204030204" pitchFamily="34" charset="0"/>
                      </a:endParaRPr>
                    </a:p>
                  </a:txBody>
                  <a:tcPr marL="2243" marR="2243" marT="2243" marB="0" anchor="b"/>
                </a:tc>
                <a:extLst>
                  <a:ext uri="{0D108BD9-81ED-4DB2-BD59-A6C34878D82A}">
                    <a16:rowId xmlns:a16="http://schemas.microsoft.com/office/drawing/2014/main" val="2233283277"/>
                  </a:ext>
                </a:extLst>
              </a:tr>
              <a:tr h="235403">
                <a:tc>
                  <a:txBody>
                    <a:bodyPr/>
                    <a:lstStyle/>
                    <a:p>
                      <a:pPr algn="l" fontAlgn="b"/>
                      <a:r>
                        <a:rPr lang="en-GB" sz="1200" u="none" strike="noStrike">
                          <a:effectLst/>
                        </a:rPr>
                        <a:t>Other (please specify)</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a:effectLst/>
                        </a:rPr>
                        <a:t>1.92%</a:t>
                      </a:r>
                      <a:endParaRPr lang="en-GB" sz="1200" b="0" i="0" u="none" strike="noStrike">
                        <a:solidFill>
                          <a:srgbClr val="000000"/>
                        </a:solidFill>
                        <a:effectLst/>
                        <a:latin typeface="Calibri" panose="020F0502020204030204" pitchFamily="34" charset="0"/>
                      </a:endParaRPr>
                    </a:p>
                  </a:txBody>
                  <a:tcPr marL="2243" marR="2243" marT="2243" marB="0" anchor="b"/>
                </a:tc>
                <a:tc>
                  <a:txBody>
                    <a:bodyPr/>
                    <a:lstStyle/>
                    <a:p>
                      <a:pPr algn="r" fontAlgn="b"/>
                      <a:r>
                        <a:rPr lang="en-GB" sz="1200" u="none" strike="noStrike" dirty="0">
                          <a:effectLst/>
                        </a:rPr>
                        <a:t>1.92%</a:t>
                      </a:r>
                      <a:endParaRPr lang="en-GB" sz="1200" b="0" i="0" u="none" strike="noStrike" dirty="0">
                        <a:solidFill>
                          <a:srgbClr val="000000"/>
                        </a:solidFill>
                        <a:effectLst/>
                        <a:latin typeface="Calibri" panose="020F0502020204030204" pitchFamily="34" charset="0"/>
                      </a:endParaRPr>
                    </a:p>
                  </a:txBody>
                  <a:tcPr marL="2243" marR="2243" marT="2243" marB="0" anchor="b"/>
                </a:tc>
                <a:extLst>
                  <a:ext uri="{0D108BD9-81ED-4DB2-BD59-A6C34878D82A}">
                    <a16:rowId xmlns:a16="http://schemas.microsoft.com/office/drawing/2014/main" val="860658722"/>
                  </a:ext>
                </a:extLst>
              </a:tr>
            </a:tbl>
          </a:graphicData>
        </a:graphic>
      </p:graphicFrame>
      <p:pic>
        <p:nvPicPr>
          <p:cNvPr id="10" name="Picture 9" descr="CC-Logo.jpg">
            <a:hlinkClick r:id="rId2"/>
            <a:extLst>
              <a:ext uri="{FF2B5EF4-FFF2-40B4-BE49-F238E27FC236}">
                <a16:creationId xmlns:a16="http://schemas.microsoft.com/office/drawing/2014/main" id="{AA655069-7A94-8C46-9161-8B01E13606F6}"/>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1" name="Picture 10" descr="EFMDLogo2013.jpg">
            <a:extLst>
              <a:ext uri="{FF2B5EF4-FFF2-40B4-BE49-F238E27FC236}">
                <a16:creationId xmlns:a16="http://schemas.microsoft.com/office/drawing/2014/main" id="{1E2FF2F7-0EE2-4545-A3E7-9AC4A8DFC81D}"/>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2" name="Picture 11" descr="A close up of a logo&#10;&#10;Description automatically generated">
            <a:extLst>
              <a:ext uri="{FF2B5EF4-FFF2-40B4-BE49-F238E27FC236}">
                <a16:creationId xmlns:a16="http://schemas.microsoft.com/office/drawing/2014/main" id="{1928A72B-0512-B742-8F14-8748A6DFDC85}"/>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645531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925360"/>
            <a:ext cx="4211535" cy="1498919"/>
          </a:xfrm>
        </p:spPr>
        <p:txBody>
          <a:bodyPr vert="horz" lIns="91440" tIns="45720" rIns="91440" bIns="45720" rtlCol="0" anchor="t">
            <a:normAutofit/>
          </a:bodyPr>
          <a:lstStyle/>
          <a:p>
            <a:r>
              <a:rPr lang="en-US" sz="5100" kern="1200" dirty="0">
                <a:solidFill>
                  <a:schemeClr val="tx1"/>
                </a:solidFill>
                <a:latin typeface="+mj-lt"/>
                <a:ea typeface="+mj-ea"/>
                <a:cs typeface="+mj-cs"/>
              </a:rPr>
              <a:t>Qualifications considered</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45F77F72-0444-2C49-8E00-D315F76F227F}"/>
              </a:ext>
            </a:extLst>
          </p:cNvPr>
          <p:cNvGraphicFramePr>
            <a:graphicFrameLocks noGrp="1"/>
          </p:cNvGraphicFramePr>
          <p:nvPr>
            <p:extLst>
              <p:ext uri="{D42A27DB-BD31-4B8C-83A1-F6EECF244321}">
                <p14:modId xmlns:p14="http://schemas.microsoft.com/office/powerpoint/2010/main" val="773409881"/>
              </p:ext>
            </p:extLst>
          </p:nvPr>
        </p:nvGraphicFramePr>
        <p:xfrm>
          <a:off x="5833241" y="925360"/>
          <a:ext cx="5753777" cy="3813908"/>
        </p:xfrm>
        <a:graphic>
          <a:graphicData uri="http://schemas.openxmlformats.org/drawingml/2006/table">
            <a:tbl>
              <a:tblPr firstRow="1" bandRow="1">
                <a:tableStyleId>{5C22544A-7EE6-4342-B048-85BDC9FD1C3A}</a:tableStyleId>
              </a:tblPr>
              <a:tblGrid>
                <a:gridCol w="4120917">
                  <a:extLst>
                    <a:ext uri="{9D8B030D-6E8A-4147-A177-3AD203B41FA5}">
                      <a16:colId xmlns:a16="http://schemas.microsoft.com/office/drawing/2014/main" val="3031059893"/>
                    </a:ext>
                  </a:extLst>
                </a:gridCol>
                <a:gridCol w="816430">
                  <a:extLst>
                    <a:ext uri="{9D8B030D-6E8A-4147-A177-3AD203B41FA5}">
                      <a16:colId xmlns:a16="http://schemas.microsoft.com/office/drawing/2014/main" val="2771842795"/>
                    </a:ext>
                  </a:extLst>
                </a:gridCol>
                <a:gridCol w="816430">
                  <a:extLst>
                    <a:ext uri="{9D8B030D-6E8A-4147-A177-3AD203B41FA5}">
                      <a16:colId xmlns:a16="http://schemas.microsoft.com/office/drawing/2014/main" val="2780717093"/>
                    </a:ext>
                  </a:extLst>
                </a:gridCol>
              </a:tblGrid>
              <a:tr h="389934">
                <a:tc>
                  <a:txBody>
                    <a:bodyPr/>
                    <a:lstStyle/>
                    <a:p>
                      <a:pPr algn="l" fontAlgn="b"/>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ctr" fontAlgn="ctr"/>
                      <a:r>
                        <a:rPr lang="en-GB" sz="1400" u="none" strike="noStrike">
                          <a:effectLst/>
                        </a:rPr>
                        <a:t>Female</a:t>
                      </a:r>
                      <a:endParaRPr lang="en-GB" sz="1400" b="1" i="0" u="none" strike="noStrike">
                        <a:solidFill>
                          <a:srgbClr val="000000"/>
                        </a:solidFill>
                        <a:effectLst/>
                        <a:latin typeface="Calibri" panose="020F0502020204030204" pitchFamily="34" charset="0"/>
                      </a:endParaRPr>
                    </a:p>
                  </a:txBody>
                  <a:tcPr marL="8450" marR="8450" marT="8450" marB="0" anchor="ctr"/>
                </a:tc>
                <a:tc>
                  <a:txBody>
                    <a:bodyPr/>
                    <a:lstStyle/>
                    <a:p>
                      <a:pPr algn="ctr" fontAlgn="ctr"/>
                      <a:r>
                        <a:rPr lang="en-GB" sz="1400" u="none" strike="noStrike">
                          <a:effectLst/>
                        </a:rPr>
                        <a:t>Male</a:t>
                      </a:r>
                      <a:endParaRPr lang="en-GB" sz="1400" b="1" i="0" u="none" strike="noStrike">
                        <a:solidFill>
                          <a:srgbClr val="000000"/>
                        </a:solidFill>
                        <a:effectLst/>
                        <a:latin typeface="Calibri" panose="020F0502020204030204" pitchFamily="34" charset="0"/>
                      </a:endParaRPr>
                    </a:p>
                  </a:txBody>
                  <a:tcPr marL="8450" marR="8450" marT="8450" marB="0" anchor="ctr"/>
                </a:tc>
                <a:extLst>
                  <a:ext uri="{0D108BD9-81ED-4DB2-BD59-A6C34878D82A}">
                    <a16:rowId xmlns:a16="http://schemas.microsoft.com/office/drawing/2014/main" val="379536083"/>
                  </a:ext>
                </a:extLst>
              </a:tr>
              <a:tr h="389934">
                <a:tc>
                  <a:txBody>
                    <a:bodyPr/>
                    <a:lstStyle/>
                    <a:p>
                      <a:pPr algn="l" fontAlgn="b"/>
                      <a:r>
                        <a:rPr lang="en-GB" sz="1400" u="none" strike="noStrike">
                          <a:effectLst/>
                        </a:rPr>
                        <a:t>Online degree</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48.48%</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45.83%</a:t>
                      </a:r>
                      <a:endParaRPr lang="en-GB" sz="1400" b="0" i="0" u="none" strike="noStrike">
                        <a:solidFill>
                          <a:srgbClr val="000000"/>
                        </a:solidFill>
                        <a:effectLst/>
                        <a:latin typeface="Calibri" panose="020F0502020204030204" pitchFamily="34" charset="0"/>
                      </a:endParaRPr>
                    </a:p>
                  </a:txBody>
                  <a:tcPr marL="8450" marR="8450" marT="8450" marB="0" anchor="b"/>
                </a:tc>
                <a:extLst>
                  <a:ext uri="{0D108BD9-81ED-4DB2-BD59-A6C34878D82A}">
                    <a16:rowId xmlns:a16="http://schemas.microsoft.com/office/drawing/2014/main" val="3046697830"/>
                  </a:ext>
                </a:extLst>
              </a:tr>
              <a:tr h="389934">
                <a:tc>
                  <a:txBody>
                    <a:bodyPr/>
                    <a:lstStyle/>
                    <a:p>
                      <a:pPr algn="l" fontAlgn="b"/>
                      <a:r>
                        <a:rPr lang="en-GB" sz="1400" u="none" strike="noStrike">
                          <a:effectLst/>
                        </a:rPr>
                        <a:t>Micromaster</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12.17%</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20.54%</a:t>
                      </a:r>
                      <a:endParaRPr lang="en-GB" sz="1400" b="0" i="0" u="none" strike="noStrike">
                        <a:solidFill>
                          <a:srgbClr val="000000"/>
                        </a:solidFill>
                        <a:effectLst/>
                        <a:latin typeface="Calibri" panose="020F0502020204030204" pitchFamily="34" charset="0"/>
                      </a:endParaRPr>
                    </a:p>
                  </a:txBody>
                  <a:tcPr marL="8450" marR="8450" marT="8450" marB="0" anchor="b"/>
                </a:tc>
                <a:extLst>
                  <a:ext uri="{0D108BD9-81ED-4DB2-BD59-A6C34878D82A}">
                    <a16:rowId xmlns:a16="http://schemas.microsoft.com/office/drawing/2014/main" val="2184391576"/>
                  </a:ext>
                </a:extLst>
              </a:tr>
              <a:tr h="389934">
                <a:tc>
                  <a:txBody>
                    <a:bodyPr/>
                    <a:lstStyle/>
                    <a:p>
                      <a:pPr algn="l" fontAlgn="b"/>
                      <a:r>
                        <a:rPr lang="en-GB" sz="1400" u="none" strike="noStrike">
                          <a:effectLst/>
                        </a:rPr>
                        <a:t>Digital badge</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18.26%</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25.60%</a:t>
                      </a:r>
                      <a:endParaRPr lang="en-GB" sz="1400" b="0" i="0" u="none" strike="noStrike">
                        <a:solidFill>
                          <a:srgbClr val="000000"/>
                        </a:solidFill>
                        <a:effectLst/>
                        <a:latin typeface="Calibri" panose="020F0502020204030204" pitchFamily="34" charset="0"/>
                      </a:endParaRPr>
                    </a:p>
                  </a:txBody>
                  <a:tcPr marL="8450" marR="8450" marT="8450" marB="0" anchor="b"/>
                </a:tc>
                <a:extLst>
                  <a:ext uri="{0D108BD9-81ED-4DB2-BD59-A6C34878D82A}">
                    <a16:rowId xmlns:a16="http://schemas.microsoft.com/office/drawing/2014/main" val="3807437415"/>
                  </a:ext>
                </a:extLst>
              </a:tr>
              <a:tr h="389934">
                <a:tc>
                  <a:txBody>
                    <a:bodyPr/>
                    <a:lstStyle/>
                    <a:p>
                      <a:pPr algn="l" fontAlgn="b"/>
                      <a:r>
                        <a:rPr lang="en-GB" sz="1400" u="none" strike="noStrike">
                          <a:effectLst/>
                        </a:rPr>
                        <a:t>Short course, non-degree programmes</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36.30%</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32.44%</a:t>
                      </a:r>
                      <a:endParaRPr lang="en-GB" sz="1400" b="0" i="0" u="none" strike="noStrike">
                        <a:solidFill>
                          <a:srgbClr val="000000"/>
                        </a:solidFill>
                        <a:effectLst/>
                        <a:latin typeface="Calibri" panose="020F0502020204030204" pitchFamily="34" charset="0"/>
                      </a:endParaRPr>
                    </a:p>
                  </a:txBody>
                  <a:tcPr marL="8450" marR="8450" marT="8450" marB="0" anchor="b"/>
                </a:tc>
                <a:extLst>
                  <a:ext uri="{0D108BD9-81ED-4DB2-BD59-A6C34878D82A}">
                    <a16:rowId xmlns:a16="http://schemas.microsoft.com/office/drawing/2014/main" val="94013194"/>
                  </a:ext>
                </a:extLst>
              </a:tr>
              <a:tr h="694436">
                <a:tc>
                  <a:txBody>
                    <a:bodyPr/>
                    <a:lstStyle/>
                    <a:p>
                      <a:pPr algn="l" fontAlgn="b"/>
                      <a:r>
                        <a:rPr lang="en-GB" sz="1400" u="none" strike="noStrike" dirty="0">
                          <a:effectLst/>
                        </a:rPr>
                        <a:t>Industry certification, e.g. Microsoft/Cisco IT certification, Project Management, etc.</a:t>
                      </a:r>
                      <a:endParaRPr lang="en-GB" sz="1400" b="0" i="0" u="none" strike="noStrike" dirty="0">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64.35%</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56.55%</a:t>
                      </a:r>
                      <a:endParaRPr lang="en-GB" sz="1400" b="0" i="0" u="none" strike="noStrike">
                        <a:solidFill>
                          <a:srgbClr val="000000"/>
                        </a:solidFill>
                        <a:effectLst/>
                        <a:latin typeface="Calibri" panose="020F0502020204030204" pitchFamily="34" charset="0"/>
                      </a:endParaRPr>
                    </a:p>
                  </a:txBody>
                  <a:tcPr marL="8450" marR="8450" marT="8450" marB="0" anchor="b"/>
                </a:tc>
                <a:extLst>
                  <a:ext uri="{0D108BD9-81ED-4DB2-BD59-A6C34878D82A}">
                    <a16:rowId xmlns:a16="http://schemas.microsoft.com/office/drawing/2014/main" val="2380220764"/>
                  </a:ext>
                </a:extLst>
              </a:tr>
              <a:tr h="389934">
                <a:tc>
                  <a:txBody>
                    <a:bodyPr/>
                    <a:lstStyle/>
                    <a:p>
                      <a:pPr algn="l" fontAlgn="b"/>
                      <a:r>
                        <a:rPr lang="en-GB" sz="1400" u="none" strike="noStrike" dirty="0">
                          <a:effectLst/>
                        </a:rPr>
                        <a:t>Micro-credentialing</a:t>
                      </a:r>
                      <a:endParaRPr lang="en-GB" sz="1400" b="0" i="0" u="none" strike="noStrike" dirty="0">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10.22%</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12.50%</a:t>
                      </a:r>
                      <a:endParaRPr lang="en-GB" sz="1400" b="0" i="0" u="none" strike="noStrike">
                        <a:solidFill>
                          <a:srgbClr val="000000"/>
                        </a:solidFill>
                        <a:effectLst/>
                        <a:latin typeface="Calibri" panose="020F0502020204030204" pitchFamily="34" charset="0"/>
                      </a:endParaRPr>
                    </a:p>
                  </a:txBody>
                  <a:tcPr marL="8450" marR="8450" marT="8450" marB="0" anchor="b"/>
                </a:tc>
                <a:extLst>
                  <a:ext uri="{0D108BD9-81ED-4DB2-BD59-A6C34878D82A}">
                    <a16:rowId xmlns:a16="http://schemas.microsoft.com/office/drawing/2014/main" val="187144255"/>
                  </a:ext>
                </a:extLst>
              </a:tr>
              <a:tr h="389934">
                <a:tc>
                  <a:txBody>
                    <a:bodyPr/>
                    <a:lstStyle/>
                    <a:p>
                      <a:pPr algn="l" fontAlgn="b"/>
                      <a:r>
                        <a:rPr lang="en-GB" sz="1400" u="none" strike="noStrike">
                          <a:effectLst/>
                        </a:rPr>
                        <a:t>Self-badged programmes</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9.57%</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9.23%</a:t>
                      </a:r>
                      <a:endParaRPr lang="en-GB" sz="1400" b="0" i="0" u="none" strike="noStrike">
                        <a:solidFill>
                          <a:srgbClr val="000000"/>
                        </a:solidFill>
                        <a:effectLst/>
                        <a:latin typeface="Calibri" panose="020F0502020204030204" pitchFamily="34" charset="0"/>
                      </a:endParaRPr>
                    </a:p>
                  </a:txBody>
                  <a:tcPr marL="8450" marR="8450" marT="8450" marB="0" anchor="b"/>
                </a:tc>
                <a:extLst>
                  <a:ext uri="{0D108BD9-81ED-4DB2-BD59-A6C34878D82A}">
                    <a16:rowId xmlns:a16="http://schemas.microsoft.com/office/drawing/2014/main" val="3231423971"/>
                  </a:ext>
                </a:extLst>
              </a:tr>
              <a:tr h="389934">
                <a:tc>
                  <a:txBody>
                    <a:bodyPr/>
                    <a:lstStyle/>
                    <a:p>
                      <a:pPr algn="l" fontAlgn="b"/>
                      <a:r>
                        <a:rPr lang="en-GB" sz="1400" u="none" strike="noStrike">
                          <a:effectLst/>
                        </a:rPr>
                        <a:t>Other (please specify)</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0.65%</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dirty="0">
                          <a:effectLst/>
                        </a:rPr>
                        <a:t>1.49%</a:t>
                      </a:r>
                      <a:endParaRPr lang="en-GB" sz="1400" b="0" i="0" u="none" strike="noStrike" dirty="0">
                        <a:solidFill>
                          <a:srgbClr val="000000"/>
                        </a:solidFill>
                        <a:effectLst/>
                        <a:latin typeface="Calibri" panose="020F0502020204030204" pitchFamily="34" charset="0"/>
                      </a:endParaRPr>
                    </a:p>
                  </a:txBody>
                  <a:tcPr marL="8450" marR="8450" marT="8450" marB="0" anchor="b"/>
                </a:tc>
                <a:extLst>
                  <a:ext uri="{0D108BD9-81ED-4DB2-BD59-A6C34878D82A}">
                    <a16:rowId xmlns:a16="http://schemas.microsoft.com/office/drawing/2014/main" val="1548001058"/>
                  </a:ext>
                </a:extLst>
              </a:tr>
            </a:tbl>
          </a:graphicData>
        </a:graphic>
      </p:graphicFrame>
      <p:sp>
        <p:nvSpPr>
          <p:cNvPr id="9" name="TextBox 8">
            <a:extLst>
              <a:ext uri="{FF2B5EF4-FFF2-40B4-BE49-F238E27FC236}">
                <a16:creationId xmlns:a16="http://schemas.microsoft.com/office/drawing/2014/main" id="{12D98C1A-A8B4-B346-AD94-85270FD153E5}"/>
              </a:ext>
            </a:extLst>
          </p:cNvPr>
          <p:cNvSpPr txBox="1"/>
          <p:nvPr/>
        </p:nvSpPr>
        <p:spPr>
          <a:xfrm>
            <a:off x="874816" y="2788920"/>
            <a:ext cx="4742214" cy="2062103"/>
          </a:xfrm>
          <a:prstGeom prst="rect">
            <a:avLst/>
          </a:prstGeom>
          <a:noFill/>
        </p:spPr>
        <p:txBody>
          <a:bodyPr wrap="square" rtlCol="0">
            <a:spAutoFit/>
          </a:bodyPr>
          <a:lstStyle/>
          <a:p>
            <a:r>
              <a:rPr lang="en-GB" sz="1600" dirty="0"/>
              <a:t>Other than a traditional on campus degree, the other top choices of qualifications are ‘Industry certification, e.g. Microsoft/Cisco IT certification, Project Management, etc.’ and an ‘Online degree’.  </a:t>
            </a:r>
            <a:r>
              <a:rPr lang="en-GB" sz="1600" dirty="0" err="1"/>
              <a:t>Micromasters</a:t>
            </a:r>
            <a:r>
              <a:rPr lang="en-GB" sz="1600" dirty="0"/>
              <a:t> and Digital badges are chosen by more than 1 in 5 men but are less popular with women.</a:t>
            </a:r>
            <a:endParaRPr lang="en-GB" sz="1600" dirty="0">
              <a:solidFill>
                <a:srgbClr val="000000"/>
              </a:solidFill>
              <a:latin typeface="Calibri" panose="020F0502020204030204" pitchFamily="34" charset="0"/>
            </a:endParaRPr>
          </a:p>
          <a:p>
            <a:endParaRPr lang="en-US" sz="1600" dirty="0"/>
          </a:p>
        </p:txBody>
      </p:sp>
      <p:pic>
        <p:nvPicPr>
          <p:cNvPr id="11" name="Picture 10" descr="CC-Logo.jpg">
            <a:hlinkClick r:id="rId2"/>
            <a:extLst>
              <a:ext uri="{FF2B5EF4-FFF2-40B4-BE49-F238E27FC236}">
                <a16:creationId xmlns:a16="http://schemas.microsoft.com/office/drawing/2014/main" id="{DD58AAD3-CAF3-6E4F-BFB2-9652C775A26F}"/>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C4745912-F577-984D-AF5F-69581E6ED0A8}"/>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38670F3F-DC05-D341-8BA4-9C67F3AEB607}"/>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112064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407C9FC5-0C1E-42A8-97E6-F940775A0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1524000" y="4218281"/>
            <a:ext cx="4265007" cy="1885199"/>
          </a:xfrm>
        </p:spPr>
        <p:txBody>
          <a:bodyPr vert="horz" lIns="91440" tIns="45720" rIns="91440" bIns="45720" rtlCol="0" anchor="ctr">
            <a:normAutofit/>
          </a:bodyPr>
          <a:lstStyle/>
          <a:p>
            <a:r>
              <a:rPr lang="en-US" sz="5600" kern="1200" dirty="0">
                <a:solidFill>
                  <a:schemeClr val="tx1"/>
                </a:solidFill>
                <a:latin typeface="+mj-lt"/>
                <a:ea typeface="+mj-ea"/>
                <a:cs typeface="+mj-cs"/>
              </a:rPr>
              <a:t>Digital providers</a:t>
            </a:r>
          </a:p>
        </p:txBody>
      </p:sp>
      <p:sp>
        <p:nvSpPr>
          <p:cNvPr id="15" name="Oval 14">
            <a:extLst>
              <a:ext uri="{FF2B5EF4-FFF2-40B4-BE49-F238E27FC236}">
                <a16:creationId xmlns:a16="http://schemas.microsoft.com/office/drawing/2014/main" id="{9EE371B4-A1D9-4EFE-8FE1-000495831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17" y="421828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E19C174-9C7C-461E-970B-43201990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295432"/>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84FE6E9F-1CAD-B148-96AF-60C39875C100}"/>
              </a:ext>
            </a:extLst>
          </p:cNvPr>
          <p:cNvGraphicFramePr>
            <a:graphicFrameLocks noGrp="1"/>
          </p:cNvGraphicFramePr>
          <p:nvPr>
            <p:extLst>
              <p:ext uri="{D42A27DB-BD31-4B8C-83A1-F6EECF244321}">
                <p14:modId xmlns:p14="http://schemas.microsoft.com/office/powerpoint/2010/main" val="867011659"/>
              </p:ext>
            </p:extLst>
          </p:nvPr>
        </p:nvGraphicFramePr>
        <p:xfrm>
          <a:off x="743536" y="678145"/>
          <a:ext cx="10693516" cy="3287269"/>
        </p:xfrm>
        <a:graphic>
          <a:graphicData uri="http://schemas.openxmlformats.org/drawingml/2006/table">
            <a:tbl>
              <a:tblPr>
                <a:tableStyleId>{5C22544A-7EE6-4342-B048-85BDC9FD1C3A}</a:tableStyleId>
              </a:tblPr>
              <a:tblGrid>
                <a:gridCol w="1915570">
                  <a:extLst>
                    <a:ext uri="{9D8B030D-6E8A-4147-A177-3AD203B41FA5}">
                      <a16:colId xmlns:a16="http://schemas.microsoft.com/office/drawing/2014/main" val="1593033906"/>
                    </a:ext>
                  </a:extLst>
                </a:gridCol>
                <a:gridCol w="1096873">
                  <a:extLst>
                    <a:ext uri="{9D8B030D-6E8A-4147-A177-3AD203B41FA5}">
                      <a16:colId xmlns:a16="http://schemas.microsoft.com/office/drawing/2014/main" val="471338886"/>
                    </a:ext>
                  </a:extLst>
                </a:gridCol>
                <a:gridCol w="1096873">
                  <a:extLst>
                    <a:ext uri="{9D8B030D-6E8A-4147-A177-3AD203B41FA5}">
                      <a16:colId xmlns:a16="http://schemas.microsoft.com/office/drawing/2014/main" val="2067513995"/>
                    </a:ext>
                  </a:extLst>
                </a:gridCol>
                <a:gridCol w="1071643">
                  <a:extLst>
                    <a:ext uri="{9D8B030D-6E8A-4147-A177-3AD203B41FA5}">
                      <a16:colId xmlns:a16="http://schemas.microsoft.com/office/drawing/2014/main" val="870016692"/>
                    </a:ext>
                  </a:extLst>
                </a:gridCol>
                <a:gridCol w="1071643">
                  <a:extLst>
                    <a:ext uri="{9D8B030D-6E8A-4147-A177-3AD203B41FA5}">
                      <a16:colId xmlns:a16="http://schemas.microsoft.com/office/drawing/2014/main" val="1180826304"/>
                    </a:ext>
                  </a:extLst>
                </a:gridCol>
                <a:gridCol w="1071643">
                  <a:extLst>
                    <a:ext uri="{9D8B030D-6E8A-4147-A177-3AD203B41FA5}">
                      <a16:colId xmlns:a16="http://schemas.microsoft.com/office/drawing/2014/main" val="983575157"/>
                    </a:ext>
                  </a:extLst>
                </a:gridCol>
                <a:gridCol w="1071643">
                  <a:extLst>
                    <a:ext uri="{9D8B030D-6E8A-4147-A177-3AD203B41FA5}">
                      <a16:colId xmlns:a16="http://schemas.microsoft.com/office/drawing/2014/main" val="1878505877"/>
                    </a:ext>
                  </a:extLst>
                </a:gridCol>
                <a:gridCol w="1148814">
                  <a:extLst>
                    <a:ext uri="{9D8B030D-6E8A-4147-A177-3AD203B41FA5}">
                      <a16:colId xmlns:a16="http://schemas.microsoft.com/office/drawing/2014/main" val="653215952"/>
                    </a:ext>
                  </a:extLst>
                </a:gridCol>
                <a:gridCol w="1148814">
                  <a:extLst>
                    <a:ext uri="{9D8B030D-6E8A-4147-A177-3AD203B41FA5}">
                      <a16:colId xmlns:a16="http://schemas.microsoft.com/office/drawing/2014/main" val="133942690"/>
                    </a:ext>
                  </a:extLst>
                </a:gridCol>
              </a:tblGrid>
              <a:tr h="257133">
                <a:tc>
                  <a:txBody>
                    <a:bodyPr/>
                    <a:lstStyle/>
                    <a:p>
                      <a:pPr algn="l" fontAlgn="b"/>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ctr" fontAlgn="ctr"/>
                      <a:r>
                        <a:rPr lang="en-GB" sz="1300" u="none" strike="noStrike">
                          <a:effectLst/>
                        </a:rPr>
                        <a:t>Female</a:t>
                      </a:r>
                      <a:endParaRPr lang="en-GB" sz="1300" b="1" i="0" u="none" strike="noStrike">
                        <a:solidFill>
                          <a:srgbClr val="000000"/>
                        </a:solidFill>
                        <a:effectLst/>
                        <a:latin typeface="Calibri" panose="020F0502020204030204" pitchFamily="34" charset="0"/>
                      </a:endParaRPr>
                    </a:p>
                  </a:txBody>
                  <a:tcPr marL="11459" marR="11459" marT="11459" marB="0" anchor="ctr"/>
                </a:tc>
                <a:tc>
                  <a:txBody>
                    <a:bodyPr/>
                    <a:lstStyle/>
                    <a:p>
                      <a:pPr algn="ctr" fontAlgn="ctr"/>
                      <a:r>
                        <a:rPr lang="en-GB" sz="1300" u="none" strike="noStrike">
                          <a:effectLst/>
                        </a:rPr>
                        <a:t>Male</a:t>
                      </a:r>
                      <a:endParaRPr lang="en-GB" sz="1300" b="1" i="0" u="none" strike="noStrike">
                        <a:solidFill>
                          <a:srgbClr val="000000"/>
                        </a:solidFill>
                        <a:effectLst/>
                        <a:latin typeface="Calibri" panose="020F0502020204030204" pitchFamily="34" charset="0"/>
                      </a:endParaRPr>
                    </a:p>
                  </a:txBody>
                  <a:tcPr marL="11459" marR="11459" marT="11459" marB="0" anchor="ctr"/>
                </a:tc>
                <a:tc>
                  <a:txBody>
                    <a:bodyPr/>
                    <a:lstStyle/>
                    <a:p>
                      <a:pPr algn="ctr" fontAlgn="ctr"/>
                      <a:r>
                        <a:rPr lang="en-GB" sz="1300" u="none" strike="noStrike">
                          <a:effectLst/>
                        </a:rPr>
                        <a:t>Female</a:t>
                      </a:r>
                      <a:endParaRPr lang="en-GB" sz="1300" b="1" i="0" u="none" strike="noStrike">
                        <a:solidFill>
                          <a:srgbClr val="000000"/>
                        </a:solidFill>
                        <a:effectLst/>
                        <a:latin typeface="Calibri" panose="020F0502020204030204" pitchFamily="34" charset="0"/>
                      </a:endParaRPr>
                    </a:p>
                  </a:txBody>
                  <a:tcPr marL="11459" marR="11459" marT="11459" marB="0" anchor="ctr"/>
                </a:tc>
                <a:tc>
                  <a:txBody>
                    <a:bodyPr/>
                    <a:lstStyle/>
                    <a:p>
                      <a:pPr algn="ctr" fontAlgn="ctr"/>
                      <a:r>
                        <a:rPr lang="en-GB" sz="1300" u="none" strike="noStrike">
                          <a:effectLst/>
                        </a:rPr>
                        <a:t>Male</a:t>
                      </a:r>
                      <a:endParaRPr lang="en-GB" sz="1300" b="1" i="0" u="none" strike="noStrike">
                        <a:solidFill>
                          <a:srgbClr val="000000"/>
                        </a:solidFill>
                        <a:effectLst/>
                        <a:latin typeface="Calibri" panose="020F0502020204030204" pitchFamily="34" charset="0"/>
                      </a:endParaRPr>
                    </a:p>
                  </a:txBody>
                  <a:tcPr marL="11459" marR="11459" marT="11459" marB="0" anchor="ctr"/>
                </a:tc>
                <a:tc>
                  <a:txBody>
                    <a:bodyPr/>
                    <a:lstStyle/>
                    <a:p>
                      <a:pPr algn="ctr" fontAlgn="ctr"/>
                      <a:r>
                        <a:rPr lang="en-GB" sz="1300" u="none" strike="noStrike">
                          <a:effectLst/>
                        </a:rPr>
                        <a:t>Female</a:t>
                      </a:r>
                      <a:endParaRPr lang="en-GB" sz="1300" b="1" i="0" u="none" strike="noStrike">
                        <a:solidFill>
                          <a:srgbClr val="000000"/>
                        </a:solidFill>
                        <a:effectLst/>
                        <a:latin typeface="Calibri" panose="020F0502020204030204" pitchFamily="34" charset="0"/>
                      </a:endParaRPr>
                    </a:p>
                  </a:txBody>
                  <a:tcPr marL="11459" marR="11459" marT="11459" marB="0" anchor="ctr"/>
                </a:tc>
                <a:tc>
                  <a:txBody>
                    <a:bodyPr/>
                    <a:lstStyle/>
                    <a:p>
                      <a:pPr algn="ctr" fontAlgn="ctr"/>
                      <a:r>
                        <a:rPr lang="en-GB" sz="1300" u="none" strike="noStrike">
                          <a:effectLst/>
                        </a:rPr>
                        <a:t>Male</a:t>
                      </a:r>
                      <a:endParaRPr lang="en-GB" sz="1300" b="1" i="0" u="none" strike="noStrike">
                        <a:solidFill>
                          <a:srgbClr val="000000"/>
                        </a:solidFill>
                        <a:effectLst/>
                        <a:latin typeface="Calibri" panose="020F0502020204030204" pitchFamily="34" charset="0"/>
                      </a:endParaRPr>
                    </a:p>
                  </a:txBody>
                  <a:tcPr marL="11459" marR="11459" marT="11459" marB="0" anchor="ctr"/>
                </a:tc>
                <a:tc>
                  <a:txBody>
                    <a:bodyPr/>
                    <a:lstStyle/>
                    <a:p>
                      <a:pPr algn="ctr" fontAlgn="ctr"/>
                      <a:r>
                        <a:rPr lang="en-GB" sz="1300" u="none" strike="noStrike">
                          <a:effectLst/>
                        </a:rPr>
                        <a:t>Female</a:t>
                      </a:r>
                      <a:endParaRPr lang="en-GB" sz="1300" b="1" i="0" u="none" strike="noStrike">
                        <a:solidFill>
                          <a:srgbClr val="000000"/>
                        </a:solidFill>
                        <a:effectLst/>
                        <a:latin typeface="Calibri" panose="020F0502020204030204" pitchFamily="34" charset="0"/>
                      </a:endParaRPr>
                    </a:p>
                  </a:txBody>
                  <a:tcPr marL="11459" marR="11459" marT="11459" marB="0" anchor="ctr"/>
                </a:tc>
                <a:tc>
                  <a:txBody>
                    <a:bodyPr/>
                    <a:lstStyle/>
                    <a:p>
                      <a:pPr algn="ctr" fontAlgn="ctr"/>
                      <a:r>
                        <a:rPr lang="en-GB" sz="1300" u="none" strike="noStrike">
                          <a:effectLst/>
                        </a:rPr>
                        <a:t>Male</a:t>
                      </a:r>
                      <a:endParaRPr lang="en-GB" sz="1300" b="1" i="0" u="none" strike="noStrike">
                        <a:solidFill>
                          <a:srgbClr val="000000"/>
                        </a:solidFill>
                        <a:effectLst/>
                        <a:latin typeface="Calibri" panose="020F0502020204030204" pitchFamily="34" charset="0"/>
                      </a:endParaRPr>
                    </a:p>
                  </a:txBody>
                  <a:tcPr marL="11459" marR="11459" marT="11459" marB="0" anchor="ctr"/>
                </a:tc>
                <a:extLst>
                  <a:ext uri="{0D108BD9-81ED-4DB2-BD59-A6C34878D82A}">
                    <a16:rowId xmlns:a16="http://schemas.microsoft.com/office/drawing/2014/main" val="3756058638"/>
                  </a:ext>
                </a:extLst>
              </a:tr>
              <a:tr h="458806">
                <a:tc>
                  <a:txBody>
                    <a:bodyPr/>
                    <a:lstStyle/>
                    <a:p>
                      <a:pPr algn="ctr" fontAlgn="ctr"/>
                      <a:endParaRPr lang="en-GB" sz="1300" b="1" i="0" u="none" strike="noStrike" dirty="0">
                        <a:solidFill>
                          <a:srgbClr val="000000"/>
                        </a:solidFill>
                        <a:effectLst/>
                        <a:latin typeface="Calibri" panose="020F0502020204030204" pitchFamily="34" charset="0"/>
                      </a:endParaRPr>
                    </a:p>
                  </a:txBody>
                  <a:tcPr marL="11459" marR="11459" marT="11459" marB="0" anchor="ctr"/>
                </a:tc>
                <a:tc>
                  <a:txBody>
                    <a:bodyPr/>
                    <a:lstStyle/>
                    <a:p>
                      <a:pPr algn="ctr" fontAlgn="ctr"/>
                      <a:r>
                        <a:rPr lang="en-GB" sz="1300" u="none" strike="noStrike">
                          <a:effectLst/>
                        </a:rPr>
                        <a:t>Aware of</a:t>
                      </a:r>
                      <a:endParaRPr lang="en-GB" sz="1300" b="1" i="0" u="none" strike="noStrike">
                        <a:solidFill>
                          <a:srgbClr val="000000"/>
                        </a:solidFill>
                        <a:effectLst/>
                        <a:latin typeface="Calibri" panose="020F0502020204030204" pitchFamily="34" charset="0"/>
                      </a:endParaRPr>
                    </a:p>
                  </a:txBody>
                  <a:tcPr marL="11459" marR="11459" marT="11459" marB="0" anchor="ctr"/>
                </a:tc>
                <a:tc>
                  <a:txBody>
                    <a:bodyPr/>
                    <a:lstStyle/>
                    <a:p>
                      <a:pPr algn="ctr" fontAlgn="ctr"/>
                      <a:r>
                        <a:rPr lang="en-GB" sz="1300" u="none" strike="noStrike">
                          <a:effectLst/>
                        </a:rPr>
                        <a:t>Aware of</a:t>
                      </a:r>
                      <a:endParaRPr lang="en-GB" sz="1300" b="1" i="0" u="none" strike="noStrike">
                        <a:solidFill>
                          <a:srgbClr val="000000"/>
                        </a:solidFill>
                        <a:effectLst/>
                        <a:latin typeface="Calibri" panose="020F0502020204030204" pitchFamily="34" charset="0"/>
                      </a:endParaRPr>
                    </a:p>
                  </a:txBody>
                  <a:tcPr marL="11459" marR="11459" marT="11459" marB="0" anchor="ctr"/>
                </a:tc>
                <a:tc>
                  <a:txBody>
                    <a:bodyPr/>
                    <a:lstStyle/>
                    <a:p>
                      <a:pPr algn="ctr" fontAlgn="ctr"/>
                      <a:r>
                        <a:rPr lang="en-GB" sz="1300" u="none" strike="noStrike">
                          <a:effectLst/>
                        </a:rPr>
                        <a:t>Have used</a:t>
                      </a:r>
                      <a:endParaRPr lang="en-GB" sz="1300" b="1" i="0" u="none" strike="noStrike">
                        <a:solidFill>
                          <a:srgbClr val="000000"/>
                        </a:solidFill>
                        <a:effectLst/>
                        <a:latin typeface="Calibri" panose="020F0502020204030204" pitchFamily="34" charset="0"/>
                      </a:endParaRPr>
                    </a:p>
                  </a:txBody>
                  <a:tcPr marL="11459" marR="11459" marT="11459" marB="0" anchor="ctr"/>
                </a:tc>
                <a:tc>
                  <a:txBody>
                    <a:bodyPr/>
                    <a:lstStyle/>
                    <a:p>
                      <a:pPr algn="ctr" fontAlgn="ctr"/>
                      <a:r>
                        <a:rPr lang="en-GB" sz="1300" u="none" strike="noStrike">
                          <a:effectLst/>
                        </a:rPr>
                        <a:t>Have used</a:t>
                      </a:r>
                      <a:endParaRPr lang="en-GB" sz="1300" b="1" i="0" u="none" strike="noStrike">
                        <a:solidFill>
                          <a:srgbClr val="000000"/>
                        </a:solidFill>
                        <a:effectLst/>
                        <a:latin typeface="Calibri" panose="020F0502020204030204" pitchFamily="34" charset="0"/>
                      </a:endParaRPr>
                    </a:p>
                  </a:txBody>
                  <a:tcPr marL="11459" marR="11459" marT="11459" marB="0" anchor="ctr"/>
                </a:tc>
                <a:tc>
                  <a:txBody>
                    <a:bodyPr/>
                    <a:lstStyle/>
                    <a:p>
                      <a:pPr algn="ctr" fontAlgn="ctr"/>
                      <a:r>
                        <a:rPr lang="en-GB" sz="1300" u="none" strike="noStrike">
                          <a:effectLst/>
                        </a:rPr>
                        <a:t>Would consider</a:t>
                      </a:r>
                      <a:endParaRPr lang="en-GB" sz="1300" b="1" i="0" u="none" strike="noStrike">
                        <a:solidFill>
                          <a:srgbClr val="000000"/>
                        </a:solidFill>
                        <a:effectLst/>
                        <a:latin typeface="Calibri" panose="020F0502020204030204" pitchFamily="34" charset="0"/>
                      </a:endParaRPr>
                    </a:p>
                  </a:txBody>
                  <a:tcPr marL="11459" marR="11459" marT="11459" marB="0" anchor="ctr"/>
                </a:tc>
                <a:tc>
                  <a:txBody>
                    <a:bodyPr/>
                    <a:lstStyle/>
                    <a:p>
                      <a:pPr algn="ctr" fontAlgn="ctr"/>
                      <a:r>
                        <a:rPr lang="en-GB" sz="1300" u="none" strike="noStrike">
                          <a:effectLst/>
                        </a:rPr>
                        <a:t>Would consider</a:t>
                      </a:r>
                      <a:endParaRPr lang="en-GB" sz="1300" b="1" i="0" u="none" strike="noStrike">
                        <a:solidFill>
                          <a:srgbClr val="000000"/>
                        </a:solidFill>
                        <a:effectLst/>
                        <a:latin typeface="Calibri" panose="020F0502020204030204" pitchFamily="34" charset="0"/>
                      </a:endParaRPr>
                    </a:p>
                  </a:txBody>
                  <a:tcPr marL="11459" marR="11459" marT="11459" marB="0" anchor="ctr"/>
                </a:tc>
                <a:tc>
                  <a:txBody>
                    <a:bodyPr/>
                    <a:lstStyle/>
                    <a:p>
                      <a:pPr algn="ctr" fontAlgn="ctr"/>
                      <a:r>
                        <a:rPr lang="en-GB" sz="1300" u="none" strike="noStrike">
                          <a:effectLst/>
                        </a:rPr>
                        <a:t>I don't know this service</a:t>
                      </a:r>
                      <a:endParaRPr lang="en-GB" sz="1300" b="1" i="0" u="none" strike="noStrike">
                        <a:solidFill>
                          <a:srgbClr val="000000"/>
                        </a:solidFill>
                        <a:effectLst/>
                        <a:latin typeface="Calibri" panose="020F0502020204030204" pitchFamily="34" charset="0"/>
                      </a:endParaRPr>
                    </a:p>
                  </a:txBody>
                  <a:tcPr marL="11459" marR="11459" marT="11459" marB="0" anchor="ctr"/>
                </a:tc>
                <a:tc>
                  <a:txBody>
                    <a:bodyPr/>
                    <a:lstStyle/>
                    <a:p>
                      <a:pPr algn="ctr" fontAlgn="ctr"/>
                      <a:r>
                        <a:rPr lang="en-GB" sz="1300" u="none" strike="noStrike">
                          <a:effectLst/>
                        </a:rPr>
                        <a:t>I don't know this service</a:t>
                      </a:r>
                      <a:endParaRPr lang="en-GB" sz="1300" b="1" i="0" u="none" strike="noStrike">
                        <a:solidFill>
                          <a:srgbClr val="000000"/>
                        </a:solidFill>
                        <a:effectLst/>
                        <a:latin typeface="Calibri" panose="020F0502020204030204" pitchFamily="34" charset="0"/>
                      </a:endParaRPr>
                    </a:p>
                  </a:txBody>
                  <a:tcPr marL="11459" marR="11459" marT="11459" marB="0" anchor="ctr"/>
                </a:tc>
                <a:extLst>
                  <a:ext uri="{0D108BD9-81ED-4DB2-BD59-A6C34878D82A}">
                    <a16:rowId xmlns:a16="http://schemas.microsoft.com/office/drawing/2014/main" val="1148715515"/>
                  </a:ext>
                </a:extLst>
              </a:tr>
              <a:tr h="257133">
                <a:tc>
                  <a:txBody>
                    <a:bodyPr/>
                    <a:lstStyle/>
                    <a:p>
                      <a:pPr algn="l" fontAlgn="b"/>
                      <a:r>
                        <a:rPr lang="en-GB" sz="1300" u="none" strike="noStrike">
                          <a:effectLst/>
                        </a:rPr>
                        <a:t>LinkedIn Learning</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33.04%</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37.98%</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20.28%</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25.00%</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28.32%</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26.92%</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25.70%</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21.39%</a:t>
                      </a:r>
                      <a:endParaRPr lang="en-GB" sz="1300" b="0" i="0" u="none" strike="noStrike">
                        <a:solidFill>
                          <a:srgbClr val="000000"/>
                        </a:solidFill>
                        <a:effectLst/>
                        <a:latin typeface="Calibri" panose="020F0502020204030204" pitchFamily="34" charset="0"/>
                      </a:endParaRPr>
                    </a:p>
                  </a:txBody>
                  <a:tcPr marL="11459" marR="11459" marT="11459" marB="0" anchor="b"/>
                </a:tc>
                <a:extLst>
                  <a:ext uri="{0D108BD9-81ED-4DB2-BD59-A6C34878D82A}">
                    <a16:rowId xmlns:a16="http://schemas.microsoft.com/office/drawing/2014/main" val="2573970760"/>
                  </a:ext>
                </a:extLst>
              </a:tr>
              <a:tr h="257133">
                <a:tc>
                  <a:txBody>
                    <a:bodyPr/>
                    <a:lstStyle/>
                    <a:p>
                      <a:pPr algn="l" fontAlgn="b"/>
                      <a:r>
                        <a:rPr lang="en-GB" sz="1300" u="none" strike="noStrike">
                          <a:effectLst/>
                        </a:rPr>
                        <a:t>Coursera</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15.21%</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23.08%</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12.24%</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21.63%</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15.21%</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19.95%</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61.54%</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45.67%</a:t>
                      </a:r>
                      <a:endParaRPr lang="en-GB" sz="1300" b="0" i="0" u="none" strike="noStrike">
                        <a:solidFill>
                          <a:srgbClr val="000000"/>
                        </a:solidFill>
                        <a:effectLst/>
                        <a:latin typeface="Calibri" panose="020F0502020204030204" pitchFamily="34" charset="0"/>
                      </a:endParaRPr>
                    </a:p>
                  </a:txBody>
                  <a:tcPr marL="11459" marR="11459" marT="11459" marB="0" anchor="b"/>
                </a:tc>
                <a:extLst>
                  <a:ext uri="{0D108BD9-81ED-4DB2-BD59-A6C34878D82A}">
                    <a16:rowId xmlns:a16="http://schemas.microsoft.com/office/drawing/2014/main" val="479659041"/>
                  </a:ext>
                </a:extLst>
              </a:tr>
              <a:tr h="257133">
                <a:tc>
                  <a:txBody>
                    <a:bodyPr/>
                    <a:lstStyle/>
                    <a:p>
                      <a:pPr algn="l" fontAlgn="b"/>
                      <a:r>
                        <a:rPr lang="en-GB" sz="1300" u="none" strike="noStrike">
                          <a:effectLst/>
                        </a:rPr>
                        <a:t>FutureLearn</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13.64%</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19.71%</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11.19%</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11.54%</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15.91%</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18.27%</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62.94%</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57.21%</a:t>
                      </a:r>
                      <a:endParaRPr lang="en-GB" sz="1300" b="0" i="0" u="none" strike="noStrike">
                        <a:solidFill>
                          <a:srgbClr val="000000"/>
                        </a:solidFill>
                        <a:effectLst/>
                        <a:latin typeface="Calibri" panose="020F0502020204030204" pitchFamily="34" charset="0"/>
                      </a:endParaRPr>
                    </a:p>
                  </a:txBody>
                  <a:tcPr marL="11459" marR="11459" marT="11459" marB="0" anchor="b"/>
                </a:tc>
                <a:extLst>
                  <a:ext uri="{0D108BD9-81ED-4DB2-BD59-A6C34878D82A}">
                    <a16:rowId xmlns:a16="http://schemas.microsoft.com/office/drawing/2014/main" val="1722564804"/>
                  </a:ext>
                </a:extLst>
              </a:tr>
              <a:tr h="257133">
                <a:tc>
                  <a:txBody>
                    <a:bodyPr/>
                    <a:lstStyle/>
                    <a:p>
                      <a:pPr algn="l" fontAlgn="b"/>
                      <a:r>
                        <a:rPr lang="en-GB" sz="1300" u="none" strike="noStrike">
                          <a:effectLst/>
                        </a:rPr>
                        <a:t>2U</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6.99%</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14.66%</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6.82%</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10.34%</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11.71%</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16.11%</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75.87%</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64.42%</a:t>
                      </a:r>
                      <a:endParaRPr lang="en-GB" sz="1300" b="0" i="0" u="none" strike="noStrike">
                        <a:solidFill>
                          <a:srgbClr val="000000"/>
                        </a:solidFill>
                        <a:effectLst/>
                        <a:latin typeface="Calibri" panose="020F0502020204030204" pitchFamily="34" charset="0"/>
                      </a:endParaRPr>
                    </a:p>
                  </a:txBody>
                  <a:tcPr marL="11459" marR="11459" marT="11459" marB="0" anchor="b"/>
                </a:tc>
                <a:extLst>
                  <a:ext uri="{0D108BD9-81ED-4DB2-BD59-A6C34878D82A}">
                    <a16:rowId xmlns:a16="http://schemas.microsoft.com/office/drawing/2014/main" val="145197439"/>
                  </a:ext>
                </a:extLst>
              </a:tr>
              <a:tr h="257133">
                <a:tc>
                  <a:txBody>
                    <a:bodyPr/>
                    <a:lstStyle/>
                    <a:p>
                      <a:pPr algn="l" fontAlgn="b"/>
                      <a:r>
                        <a:rPr lang="en-GB" sz="1300" u="none" strike="noStrike">
                          <a:effectLst/>
                        </a:rPr>
                        <a:t>Udacity</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11.01%</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21.88%</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7.34%</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13.94%</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11.89%</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19.23%</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71.85%</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52.64%</a:t>
                      </a:r>
                      <a:endParaRPr lang="en-GB" sz="1300" b="0" i="0" u="none" strike="noStrike">
                        <a:solidFill>
                          <a:srgbClr val="000000"/>
                        </a:solidFill>
                        <a:effectLst/>
                        <a:latin typeface="Calibri" panose="020F0502020204030204" pitchFamily="34" charset="0"/>
                      </a:endParaRPr>
                    </a:p>
                  </a:txBody>
                  <a:tcPr marL="11459" marR="11459" marT="11459" marB="0" anchor="b"/>
                </a:tc>
                <a:extLst>
                  <a:ext uri="{0D108BD9-81ED-4DB2-BD59-A6C34878D82A}">
                    <a16:rowId xmlns:a16="http://schemas.microsoft.com/office/drawing/2014/main" val="3371031942"/>
                  </a:ext>
                </a:extLst>
              </a:tr>
              <a:tr h="257133">
                <a:tc>
                  <a:txBody>
                    <a:bodyPr/>
                    <a:lstStyle/>
                    <a:p>
                      <a:pPr algn="l" fontAlgn="b"/>
                      <a:r>
                        <a:rPr lang="en-GB" sz="1300" u="none" strike="noStrike">
                          <a:effectLst/>
                        </a:rPr>
                        <a:t>edX</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12.41%</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18.99%</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10.66%</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18.27%</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12.94%</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20.67%</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68.01%</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49.04%</a:t>
                      </a:r>
                      <a:endParaRPr lang="en-GB" sz="1300" b="0" i="0" u="none" strike="noStrike">
                        <a:solidFill>
                          <a:srgbClr val="000000"/>
                        </a:solidFill>
                        <a:effectLst/>
                        <a:latin typeface="Calibri" panose="020F0502020204030204" pitchFamily="34" charset="0"/>
                      </a:endParaRPr>
                    </a:p>
                  </a:txBody>
                  <a:tcPr marL="11459" marR="11459" marT="11459" marB="0" anchor="b"/>
                </a:tc>
                <a:extLst>
                  <a:ext uri="{0D108BD9-81ED-4DB2-BD59-A6C34878D82A}">
                    <a16:rowId xmlns:a16="http://schemas.microsoft.com/office/drawing/2014/main" val="2549321841"/>
                  </a:ext>
                </a:extLst>
              </a:tr>
              <a:tr h="257133">
                <a:tc>
                  <a:txBody>
                    <a:bodyPr/>
                    <a:lstStyle/>
                    <a:p>
                      <a:pPr algn="l" fontAlgn="b"/>
                      <a:r>
                        <a:rPr lang="en-GB" sz="1300" u="none" strike="noStrike">
                          <a:effectLst/>
                        </a:rPr>
                        <a:t>ServiceSkills.com</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9.79%</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16.83%</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6.64%</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10.10%</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14.16%</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17.79%</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72.38%</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62.50%</a:t>
                      </a:r>
                      <a:endParaRPr lang="en-GB" sz="1300" b="0" i="0" u="none" strike="noStrike">
                        <a:solidFill>
                          <a:srgbClr val="000000"/>
                        </a:solidFill>
                        <a:effectLst/>
                        <a:latin typeface="Calibri" panose="020F0502020204030204" pitchFamily="34" charset="0"/>
                      </a:endParaRPr>
                    </a:p>
                  </a:txBody>
                  <a:tcPr marL="11459" marR="11459" marT="11459" marB="0" anchor="b"/>
                </a:tc>
                <a:extLst>
                  <a:ext uri="{0D108BD9-81ED-4DB2-BD59-A6C34878D82A}">
                    <a16:rowId xmlns:a16="http://schemas.microsoft.com/office/drawing/2014/main" val="1634048593"/>
                  </a:ext>
                </a:extLst>
              </a:tr>
              <a:tr h="257133">
                <a:tc>
                  <a:txBody>
                    <a:bodyPr/>
                    <a:lstStyle/>
                    <a:p>
                      <a:pPr algn="l" fontAlgn="b"/>
                      <a:r>
                        <a:rPr lang="en-GB" sz="1300" u="none" strike="noStrike">
                          <a:effectLst/>
                        </a:rPr>
                        <a:t>OpenSesame</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11.01%</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16.35%</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4.37%</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13.70%</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11.89%</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15.63%</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74.65%</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60.34%</a:t>
                      </a:r>
                      <a:endParaRPr lang="en-GB" sz="1300" b="0" i="0" u="none" strike="noStrike">
                        <a:solidFill>
                          <a:srgbClr val="000000"/>
                        </a:solidFill>
                        <a:effectLst/>
                        <a:latin typeface="Calibri" panose="020F0502020204030204" pitchFamily="34" charset="0"/>
                      </a:endParaRPr>
                    </a:p>
                  </a:txBody>
                  <a:tcPr marL="11459" marR="11459" marT="11459" marB="0" anchor="b"/>
                </a:tc>
                <a:extLst>
                  <a:ext uri="{0D108BD9-81ED-4DB2-BD59-A6C34878D82A}">
                    <a16:rowId xmlns:a16="http://schemas.microsoft.com/office/drawing/2014/main" val="240806279"/>
                  </a:ext>
                </a:extLst>
              </a:tr>
              <a:tr h="257133">
                <a:tc>
                  <a:txBody>
                    <a:bodyPr/>
                    <a:lstStyle/>
                    <a:p>
                      <a:pPr algn="l" fontAlgn="b"/>
                      <a:r>
                        <a:rPr lang="en-GB" sz="1300" u="none" strike="noStrike">
                          <a:effectLst/>
                        </a:rPr>
                        <a:t>eduCBA</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6.64%</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13.22%</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5.77%</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12.74%</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14.86%</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15.87%</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74.48%</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64.66%</a:t>
                      </a:r>
                      <a:endParaRPr lang="en-GB" sz="1300" b="0" i="0" u="none" strike="noStrike">
                        <a:solidFill>
                          <a:srgbClr val="000000"/>
                        </a:solidFill>
                        <a:effectLst/>
                        <a:latin typeface="Calibri" panose="020F0502020204030204" pitchFamily="34" charset="0"/>
                      </a:endParaRPr>
                    </a:p>
                  </a:txBody>
                  <a:tcPr marL="11459" marR="11459" marT="11459" marB="0" anchor="b"/>
                </a:tc>
                <a:extLst>
                  <a:ext uri="{0D108BD9-81ED-4DB2-BD59-A6C34878D82A}">
                    <a16:rowId xmlns:a16="http://schemas.microsoft.com/office/drawing/2014/main" val="2576119166"/>
                  </a:ext>
                </a:extLst>
              </a:tr>
              <a:tr h="257133">
                <a:tc>
                  <a:txBody>
                    <a:bodyPr/>
                    <a:lstStyle/>
                    <a:p>
                      <a:pPr algn="l" fontAlgn="b"/>
                      <a:r>
                        <a:rPr lang="en-GB" sz="1300" u="none" strike="noStrike">
                          <a:effectLst/>
                        </a:rPr>
                        <a:t>General Assembly</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10.31%</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16.35%</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6.99%</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11.30%</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12.59%</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18.75%</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a:effectLst/>
                        </a:rPr>
                        <a:t>73.08%</a:t>
                      </a:r>
                      <a:endParaRPr lang="en-GB" sz="1300" b="0" i="0" u="none" strike="noStrike">
                        <a:solidFill>
                          <a:srgbClr val="000000"/>
                        </a:solidFill>
                        <a:effectLst/>
                        <a:latin typeface="Calibri" panose="020F0502020204030204" pitchFamily="34" charset="0"/>
                      </a:endParaRPr>
                    </a:p>
                  </a:txBody>
                  <a:tcPr marL="11459" marR="11459" marT="11459" marB="0" anchor="b"/>
                </a:tc>
                <a:tc>
                  <a:txBody>
                    <a:bodyPr/>
                    <a:lstStyle/>
                    <a:p>
                      <a:pPr algn="r" fontAlgn="b"/>
                      <a:r>
                        <a:rPr lang="en-GB" sz="1300" u="none" strike="noStrike" dirty="0">
                          <a:effectLst/>
                        </a:rPr>
                        <a:t>60.82%</a:t>
                      </a:r>
                      <a:endParaRPr lang="en-GB" sz="1300" b="0" i="0" u="none" strike="noStrike" dirty="0">
                        <a:solidFill>
                          <a:srgbClr val="000000"/>
                        </a:solidFill>
                        <a:effectLst/>
                        <a:latin typeface="Calibri" panose="020F0502020204030204" pitchFamily="34" charset="0"/>
                      </a:endParaRPr>
                    </a:p>
                  </a:txBody>
                  <a:tcPr marL="11459" marR="11459" marT="11459" marB="0" anchor="b"/>
                </a:tc>
                <a:extLst>
                  <a:ext uri="{0D108BD9-81ED-4DB2-BD59-A6C34878D82A}">
                    <a16:rowId xmlns:a16="http://schemas.microsoft.com/office/drawing/2014/main" val="2504624314"/>
                  </a:ext>
                </a:extLst>
              </a:tr>
            </a:tbl>
          </a:graphicData>
        </a:graphic>
      </p:graphicFrame>
      <p:sp>
        <p:nvSpPr>
          <p:cNvPr id="10" name="TextBox 9">
            <a:extLst>
              <a:ext uri="{FF2B5EF4-FFF2-40B4-BE49-F238E27FC236}">
                <a16:creationId xmlns:a16="http://schemas.microsoft.com/office/drawing/2014/main" id="{DA48DA07-7BE1-864E-9D71-8B59851C6731}"/>
              </a:ext>
            </a:extLst>
          </p:cNvPr>
          <p:cNvSpPr txBox="1"/>
          <p:nvPr/>
        </p:nvSpPr>
        <p:spPr>
          <a:xfrm>
            <a:off x="4941900" y="4218280"/>
            <a:ext cx="5726100" cy="1323439"/>
          </a:xfrm>
          <a:prstGeom prst="rect">
            <a:avLst/>
          </a:prstGeom>
          <a:noFill/>
        </p:spPr>
        <p:txBody>
          <a:bodyPr wrap="square" rtlCol="0">
            <a:spAutoFit/>
          </a:bodyPr>
          <a:lstStyle/>
          <a:p>
            <a:r>
              <a:rPr lang="en-GB" sz="1600" dirty="0"/>
              <a:t>Asked about digital providers, LinkedIn Learning is best known and most likely to be considered, with twice as many women aware of their service compared to other providers listed.  A quarter of men have used LinkedIn Learning and 22% have used Coursera.</a:t>
            </a:r>
            <a:endParaRPr lang="en-US" sz="1600" dirty="0"/>
          </a:p>
        </p:txBody>
      </p:sp>
      <p:pic>
        <p:nvPicPr>
          <p:cNvPr id="12" name="Picture 11" descr="CC-Logo.jpg">
            <a:hlinkClick r:id="rId2"/>
            <a:extLst>
              <a:ext uri="{FF2B5EF4-FFF2-40B4-BE49-F238E27FC236}">
                <a16:creationId xmlns:a16="http://schemas.microsoft.com/office/drawing/2014/main" id="{1DFB0AA6-3AE2-A64C-B9B9-00E0A0F912FD}"/>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277FF57A-2816-E342-9FAA-BD65F3658501}"/>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EFB42C4C-217E-3848-8BF4-1EB2A6C17B16}"/>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2321158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064828"/>
            <a:ext cx="4083434" cy="1604800"/>
          </a:xfrm>
        </p:spPr>
        <p:txBody>
          <a:bodyPr vert="horz" lIns="91440" tIns="45720" rIns="91440" bIns="45720" rtlCol="0" anchor="t">
            <a:normAutofit fontScale="90000"/>
          </a:bodyPr>
          <a:lstStyle/>
          <a:p>
            <a:r>
              <a:rPr lang="en-US" sz="4000" kern="1200" dirty="0">
                <a:solidFill>
                  <a:schemeClr val="tx1"/>
                </a:solidFill>
                <a:latin typeface="+mj-lt"/>
                <a:ea typeface="+mj-ea"/>
                <a:cs typeface="+mj-cs"/>
              </a:rPr>
              <a:t>Views on future management education</a:t>
            </a:r>
          </a:p>
        </p:txBody>
      </p:sp>
      <p:sp>
        <p:nvSpPr>
          <p:cNvPr id="17" name="Rectangle 16">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AB32B485-FF0C-6148-A775-E9374B0BB7C3}"/>
              </a:ext>
            </a:extLst>
          </p:cNvPr>
          <p:cNvGraphicFramePr>
            <a:graphicFrameLocks noGrp="1"/>
          </p:cNvGraphicFramePr>
          <p:nvPr>
            <p:extLst>
              <p:ext uri="{D42A27DB-BD31-4B8C-83A1-F6EECF244321}">
                <p14:modId xmlns:p14="http://schemas.microsoft.com/office/powerpoint/2010/main" val="3869080349"/>
              </p:ext>
            </p:extLst>
          </p:nvPr>
        </p:nvGraphicFramePr>
        <p:xfrm>
          <a:off x="5277355" y="1064829"/>
          <a:ext cx="6309662" cy="3550411"/>
        </p:xfrm>
        <a:graphic>
          <a:graphicData uri="http://schemas.openxmlformats.org/drawingml/2006/table">
            <a:tbl>
              <a:tblPr firstRow="1" bandRow="1">
                <a:tableStyleId>{5C22544A-7EE6-4342-B048-85BDC9FD1C3A}</a:tableStyleId>
              </a:tblPr>
              <a:tblGrid>
                <a:gridCol w="3233726">
                  <a:extLst>
                    <a:ext uri="{9D8B030D-6E8A-4147-A177-3AD203B41FA5}">
                      <a16:colId xmlns:a16="http://schemas.microsoft.com/office/drawing/2014/main" val="2020014253"/>
                    </a:ext>
                  </a:extLst>
                </a:gridCol>
                <a:gridCol w="834863">
                  <a:extLst>
                    <a:ext uri="{9D8B030D-6E8A-4147-A177-3AD203B41FA5}">
                      <a16:colId xmlns:a16="http://schemas.microsoft.com/office/drawing/2014/main" val="222460175"/>
                    </a:ext>
                  </a:extLst>
                </a:gridCol>
                <a:gridCol w="703105">
                  <a:extLst>
                    <a:ext uri="{9D8B030D-6E8A-4147-A177-3AD203B41FA5}">
                      <a16:colId xmlns:a16="http://schemas.microsoft.com/office/drawing/2014/main" val="3238290949"/>
                    </a:ext>
                  </a:extLst>
                </a:gridCol>
                <a:gridCol w="834863">
                  <a:extLst>
                    <a:ext uri="{9D8B030D-6E8A-4147-A177-3AD203B41FA5}">
                      <a16:colId xmlns:a16="http://schemas.microsoft.com/office/drawing/2014/main" val="2707362859"/>
                    </a:ext>
                  </a:extLst>
                </a:gridCol>
                <a:gridCol w="703105">
                  <a:extLst>
                    <a:ext uri="{9D8B030D-6E8A-4147-A177-3AD203B41FA5}">
                      <a16:colId xmlns:a16="http://schemas.microsoft.com/office/drawing/2014/main" val="1984444311"/>
                    </a:ext>
                  </a:extLst>
                </a:gridCol>
              </a:tblGrid>
              <a:tr h="314379">
                <a:tc>
                  <a:txBody>
                    <a:bodyPr/>
                    <a:lstStyle/>
                    <a:p>
                      <a:pPr algn="l" fontAlgn="b"/>
                      <a:endParaRPr lang="en-GB" sz="1100" b="0" i="0" u="none" strike="noStrike" dirty="0">
                        <a:solidFill>
                          <a:srgbClr val="000000"/>
                        </a:solidFill>
                        <a:effectLst/>
                        <a:latin typeface="Calibri" panose="020F0502020204030204" pitchFamily="34" charset="0"/>
                      </a:endParaRPr>
                    </a:p>
                  </a:txBody>
                  <a:tcPr marL="5127" marR="5127" marT="5127" marB="0" anchor="b"/>
                </a:tc>
                <a:tc>
                  <a:txBody>
                    <a:bodyPr/>
                    <a:lstStyle/>
                    <a:p>
                      <a:pPr algn="l" fontAlgn="b"/>
                      <a:r>
                        <a:rPr lang="en-GB" sz="1100" u="none" strike="noStrike">
                          <a:effectLst/>
                        </a:rPr>
                        <a:t>Female</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l" fontAlgn="b"/>
                      <a:r>
                        <a:rPr lang="en-GB" sz="1100" u="none" strike="noStrike">
                          <a:effectLst/>
                        </a:rPr>
                        <a:t>Female</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5127" marR="5127" marT="5127" marB="0" anchor="b"/>
                </a:tc>
                <a:extLst>
                  <a:ext uri="{0D108BD9-81ED-4DB2-BD59-A6C34878D82A}">
                    <a16:rowId xmlns:a16="http://schemas.microsoft.com/office/drawing/2014/main" val="2600715695"/>
                  </a:ext>
                </a:extLst>
              </a:tr>
              <a:tr h="561693">
                <a:tc>
                  <a:txBody>
                    <a:bodyPr/>
                    <a:lstStyle/>
                    <a:p>
                      <a:pPr algn="ctr" fontAlgn="ctr"/>
                      <a:endParaRPr lang="en-GB" sz="1100" b="1" i="0" u="none" strike="noStrike" dirty="0">
                        <a:solidFill>
                          <a:srgbClr val="000000"/>
                        </a:solidFill>
                        <a:effectLst/>
                        <a:latin typeface="Calibri" panose="020F0502020204030204" pitchFamily="34" charset="0"/>
                      </a:endParaRPr>
                    </a:p>
                  </a:txBody>
                  <a:tcPr marL="5127" marR="5127" marT="5127" marB="0" anchor="ctr"/>
                </a:tc>
                <a:tc>
                  <a:txBody>
                    <a:bodyPr/>
                    <a:lstStyle/>
                    <a:p>
                      <a:pPr algn="ctr" fontAlgn="ctr"/>
                      <a:r>
                        <a:rPr lang="en-GB" sz="1100" u="none" strike="noStrike">
                          <a:effectLst/>
                        </a:rPr>
                        <a:t>Definitely agree</a:t>
                      </a:r>
                      <a:endParaRPr lang="en-GB" sz="1100" b="1" i="0" u="none" strike="noStrike">
                        <a:solidFill>
                          <a:srgbClr val="000000"/>
                        </a:solidFill>
                        <a:effectLst/>
                        <a:latin typeface="Calibri" panose="020F0502020204030204" pitchFamily="34" charset="0"/>
                      </a:endParaRPr>
                    </a:p>
                  </a:txBody>
                  <a:tcPr marL="5127" marR="5127" marT="5127" marB="0" anchor="ctr"/>
                </a:tc>
                <a:tc>
                  <a:txBody>
                    <a:bodyPr/>
                    <a:lstStyle/>
                    <a:p>
                      <a:pPr algn="ctr" fontAlgn="ctr"/>
                      <a:r>
                        <a:rPr lang="en-GB" sz="1100" u="none" strike="noStrike">
                          <a:effectLst/>
                        </a:rPr>
                        <a:t>Mostly agree</a:t>
                      </a:r>
                      <a:endParaRPr lang="en-GB" sz="1100" b="1" i="0" u="none" strike="noStrike">
                        <a:solidFill>
                          <a:srgbClr val="000000"/>
                        </a:solidFill>
                        <a:effectLst/>
                        <a:latin typeface="Calibri" panose="020F0502020204030204" pitchFamily="34" charset="0"/>
                      </a:endParaRPr>
                    </a:p>
                  </a:txBody>
                  <a:tcPr marL="5127" marR="5127" marT="5127" marB="0" anchor="ctr"/>
                </a:tc>
                <a:tc>
                  <a:txBody>
                    <a:bodyPr/>
                    <a:lstStyle/>
                    <a:p>
                      <a:pPr algn="ctr" fontAlgn="ctr"/>
                      <a:r>
                        <a:rPr lang="en-GB" sz="1100" u="none" strike="noStrike">
                          <a:effectLst/>
                        </a:rPr>
                        <a:t>Definitely agree</a:t>
                      </a:r>
                      <a:endParaRPr lang="en-GB" sz="1100" b="1" i="0" u="none" strike="noStrike">
                        <a:solidFill>
                          <a:srgbClr val="000000"/>
                        </a:solidFill>
                        <a:effectLst/>
                        <a:latin typeface="Calibri" panose="020F0502020204030204" pitchFamily="34" charset="0"/>
                      </a:endParaRPr>
                    </a:p>
                  </a:txBody>
                  <a:tcPr marL="5127" marR="5127" marT="5127" marB="0" anchor="ctr"/>
                </a:tc>
                <a:tc>
                  <a:txBody>
                    <a:bodyPr/>
                    <a:lstStyle/>
                    <a:p>
                      <a:pPr algn="ctr" fontAlgn="ctr"/>
                      <a:r>
                        <a:rPr lang="en-GB" sz="1100" u="none" strike="noStrike">
                          <a:effectLst/>
                        </a:rPr>
                        <a:t>Mostly agree</a:t>
                      </a:r>
                      <a:endParaRPr lang="en-GB" sz="1100" b="1" i="0" u="none" strike="noStrike">
                        <a:solidFill>
                          <a:srgbClr val="000000"/>
                        </a:solidFill>
                        <a:effectLst/>
                        <a:latin typeface="Calibri" panose="020F0502020204030204" pitchFamily="34" charset="0"/>
                      </a:endParaRPr>
                    </a:p>
                  </a:txBody>
                  <a:tcPr marL="5127" marR="5127" marT="5127" marB="0" anchor="ctr"/>
                </a:tc>
                <a:extLst>
                  <a:ext uri="{0D108BD9-81ED-4DB2-BD59-A6C34878D82A}">
                    <a16:rowId xmlns:a16="http://schemas.microsoft.com/office/drawing/2014/main" val="642712704"/>
                  </a:ext>
                </a:extLst>
              </a:tr>
              <a:tr h="1056323">
                <a:tc>
                  <a:txBody>
                    <a:bodyPr/>
                    <a:lstStyle/>
                    <a:p>
                      <a:pPr algn="l" fontAlgn="b"/>
                      <a:r>
                        <a:rPr lang="en-GB" sz="1100" u="none" strike="noStrike">
                          <a:effectLst/>
                        </a:rPr>
                        <a:t>Provision of learning and development content on video sharing platforms makes me question the value of more formal programmes</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14.51%</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30.42%</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20.19%</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34.38%</a:t>
                      </a:r>
                      <a:endParaRPr lang="en-GB" sz="1100" b="0" i="0" u="none" strike="noStrike">
                        <a:solidFill>
                          <a:srgbClr val="000000"/>
                        </a:solidFill>
                        <a:effectLst/>
                        <a:latin typeface="Calibri" panose="020F0502020204030204" pitchFamily="34" charset="0"/>
                      </a:endParaRPr>
                    </a:p>
                  </a:txBody>
                  <a:tcPr marL="5127" marR="5127" marT="5127" marB="0" anchor="b"/>
                </a:tc>
                <a:extLst>
                  <a:ext uri="{0D108BD9-81ED-4DB2-BD59-A6C34878D82A}">
                    <a16:rowId xmlns:a16="http://schemas.microsoft.com/office/drawing/2014/main" val="3517765117"/>
                  </a:ext>
                </a:extLst>
              </a:tr>
              <a:tr h="809008">
                <a:tc>
                  <a:txBody>
                    <a:bodyPr/>
                    <a:lstStyle/>
                    <a:p>
                      <a:pPr algn="l" fontAlgn="b"/>
                      <a:r>
                        <a:rPr lang="en-GB" sz="1100" u="none" strike="noStrike">
                          <a:effectLst/>
                        </a:rPr>
                        <a:t>Face-to-face learning provides a richer and more effective experience than online learning</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39.51%</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36.01%</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35.34%</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41.59%</a:t>
                      </a:r>
                      <a:endParaRPr lang="en-GB" sz="1100" b="0" i="0" u="none" strike="noStrike">
                        <a:solidFill>
                          <a:srgbClr val="000000"/>
                        </a:solidFill>
                        <a:effectLst/>
                        <a:latin typeface="Calibri" panose="020F0502020204030204" pitchFamily="34" charset="0"/>
                      </a:endParaRPr>
                    </a:p>
                  </a:txBody>
                  <a:tcPr marL="5127" marR="5127" marT="5127" marB="0" anchor="b"/>
                </a:tc>
                <a:extLst>
                  <a:ext uri="{0D108BD9-81ED-4DB2-BD59-A6C34878D82A}">
                    <a16:rowId xmlns:a16="http://schemas.microsoft.com/office/drawing/2014/main" val="1123334421"/>
                  </a:ext>
                </a:extLst>
              </a:tr>
              <a:tr h="809008">
                <a:tc>
                  <a:txBody>
                    <a:bodyPr/>
                    <a:lstStyle/>
                    <a:p>
                      <a:pPr algn="l" fontAlgn="b"/>
                      <a:r>
                        <a:rPr lang="en-GB" sz="1100" u="none" strike="noStrike" dirty="0">
                          <a:effectLst/>
                        </a:rPr>
                        <a:t>A blended model combining face-to-face and online learning is an ideal skills development path</a:t>
                      </a:r>
                      <a:endParaRPr lang="en-GB" sz="1100" b="0" i="0" u="none" strike="noStrike" dirty="0">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dirty="0">
                          <a:effectLst/>
                        </a:rPr>
                        <a:t>29.55%</a:t>
                      </a:r>
                      <a:endParaRPr lang="en-GB" sz="1100" b="0" i="0" u="none" strike="noStrike" dirty="0">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43.36%</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28.37%</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dirty="0">
                          <a:effectLst/>
                        </a:rPr>
                        <a:t>39.18%</a:t>
                      </a:r>
                      <a:endParaRPr lang="en-GB" sz="1100" b="0" i="0" u="none" strike="noStrike" dirty="0">
                        <a:solidFill>
                          <a:srgbClr val="000000"/>
                        </a:solidFill>
                        <a:effectLst/>
                        <a:latin typeface="Calibri" panose="020F0502020204030204" pitchFamily="34" charset="0"/>
                      </a:endParaRPr>
                    </a:p>
                  </a:txBody>
                  <a:tcPr marL="5127" marR="5127" marT="5127" marB="0" anchor="b"/>
                </a:tc>
                <a:extLst>
                  <a:ext uri="{0D108BD9-81ED-4DB2-BD59-A6C34878D82A}">
                    <a16:rowId xmlns:a16="http://schemas.microsoft.com/office/drawing/2014/main" val="1743439532"/>
                  </a:ext>
                </a:extLst>
              </a:tr>
            </a:tbl>
          </a:graphicData>
        </a:graphic>
      </p:graphicFrame>
      <p:sp>
        <p:nvSpPr>
          <p:cNvPr id="10" name="TextBox 9">
            <a:extLst>
              <a:ext uri="{FF2B5EF4-FFF2-40B4-BE49-F238E27FC236}">
                <a16:creationId xmlns:a16="http://schemas.microsoft.com/office/drawing/2014/main" id="{43F44A73-FB68-344F-BC07-7A1A81E67F4A}"/>
              </a:ext>
            </a:extLst>
          </p:cNvPr>
          <p:cNvSpPr txBox="1"/>
          <p:nvPr/>
        </p:nvSpPr>
        <p:spPr>
          <a:xfrm>
            <a:off x="874816" y="2615802"/>
            <a:ext cx="4083433" cy="3293209"/>
          </a:xfrm>
          <a:prstGeom prst="rect">
            <a:avLst/>
          </a:prstGeom>
          <a:noFill/>
        </p:spPr>
        <p:txBody>
          <a:bodyPr wrap="square" rtlCol="0">
            <a:spAutoFit/>
          </a:bodyPr>
          <a:lstStyle/>
          <a:p>
            <a:r>
              <a:rPr lang="en-GB" sz="1600" dirty="0"/>
              <a:t>Around 1 in 7 women and 1 in 5 men definitely agree that learning content on video sharing platforms makes them question the value of more formal programmes.  Just under 40% of women and just over 35% of men believe face-to-face learning provides a richer and more effective experience than online learning, however just under 30% of both groups definitely agree that a blended model combining face-to-face and online learning is an ideal skills development path.</a:t>
            </a:r>
            <a:endParaRPr lang="en-US" sz="1600" dirty="0"/>
          </a:p>
        </p:txBody>
      </p:sp>
      <p:pic>
        <p:nvPicPr>
          <p:cNvPr id="12" name="Picture 11" descr="CC-Logo.jpg">
            <a:hlinkClick r:id="rId2"/>
            <a:extLst>
              <a:ext uri="{FF2B5EF4-FFF2-40B4-BE49-F238E27FC236}">
                <a16:creationId xmlns:a16="http://schemas.microsoft.com/office/drawing/2014/main" id="{9A917DD9-362D-C145-BC6E-DC6258B04165}"/>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22F0B5D3-7853-004A-A90F-958FC57A641D}"/>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ED7EC465-FA5C-144B-9F30-9DBB793E29CA}"/>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6345469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064829"/>
            <a:ext cx="3971505" cy="1080624"/>
          </a:xfrm>
        </p:spPr>
        <p:txBody>
          <a:bodyPr vert="horz" lIns="91440" tIns="45720" rIns="91440" bIns="45720" rtlCol="0" anchor="t">
            <a:normAutofit fontScale="90000"/>
          </a:bodyPr>
          <a:lstStyle/>
          <a:p>
            <a:r>
              <a:rPr lang="en-US" sz="4000" kern="1200" dirty="0">
                <a:solidFill>
                  <a:schemeClr val="tx1"/>
                </a:solidFill>
                <a:latin typeface="+mj-lt"/>
                <a:ea typeface="+mj-ea"/>
                <a:cs typeface="+mj-cs"/>
              </a:rPr>
              <a:t>The role of the SDGs in business education</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A402C3A9-902A-3E41-B5DB-6DE2AA045231}"/>
              </a:ext>
            </a:extLst>
          </p:cNvPr>
          <p:cNvGraphicFramePr>
            <a:graphicFrameLocks noGrp="1"/>
          </p:cNvGraphicFramePr>
          <p:nvPr>
            <p:extLst>
              <p:ext uri="{D42A27DB-BD31-4B8C-83A1-F6EECF244321}">
                <p14:modId xmlns:p14="http://schemas.microsoft.com/office/powerpoint/2010/main" val="1041453715"/>
              </p:ext>
            </p:extLst>
          </p:nvPr>
        </p:nvGraphicFramePr>
        <p:xfrm>
          <a:off x="5194852" y="1064829"/>
          <a:ext cx="6392165" cy="4006036"/>
        </p:xfrm>
        <a:graphic>
          <a:graphicData uri="http://schemas.openxmlformats.org/drawingml/2006/table">
            <a:tbl>
              <a:tblPr firstRow="1" bandRow="1">
                <a:tableStyleId>{5C22544A-7EE6-4342-B048-85BDC9FD1C3A}</a:tableStyleId>
              </a:tblPr>
              <a:tblGrid>
                <a:gridCol w="4581569">
                  <a:extLst>
                    <a:ext uri="{9D8B030D-6E8A-4147-A177-3AD203B41FA5}">
                      <a16:colId xmlns:a16="http://schemas.microsoft.com/office/drawing/2014/main" val="509080590"/>
                    </a:ext>
                  </a:extLst>
                </a:gridCol>
                <a:gridCol w="905298">
                  <a:extLst>
                    <a:ext uri="{9D8B030D-6E8A-4147-A177-3AD203B41FA5}">
                      <a16:colId xmlns:a16="http://schemas.microsoft.com/office/drawing/2014/main" val="1126253044"/>
                    </a:ext>
                  </a:extLst>
                </a:gridCol>
                <a:gridCol w="905298">
                  <a:extLst>
                    <a:ext uri="{9D8B030D-6E8A-4147-A177-3AD203B41FA5}">
                      <a16:colId xmlns:a16="http://schemas.microsoft.com/office/drawing/2014/main" val="493143397"/>
                    </a:ext>
                  </a:extLst>
                </a:gridCol>
              </a:tblGrid>
              <a:tr h="324653">
                <a:tc>
                  <a:txBody>
                    <a:bodyPr/>
                    <a:lstStyle/>
                    <a:p>
                      <a:pPr algn="l" fontAlgn="b"/>
                      <a:endParaRPr lang="en-GB" sz="1400" b="0" i="0" u="none" strike="noStrike" dirty="0">
                        <a:solidFill>
                          <a:srgbClr val="000000"/>
                        </a:solidFill>
                        <a:effectLst/>
                        <a:latin typeface="Calibri" panose="020F0502020204030204" pitchFamily="34" charset="0"/>
                      </a:endParaRPr>
                    </a:p>
                  </a:txBody>
                  <a:tcPr marL="4612" marR="4612" marT="4612" marB="0" anchor="b"/>
                </a:tc>
                <a:tc>
                  <a:txBody>
                    <a:bodyPr/>
                    <a:lstStyle/>
                    <a:p>
                      <a:pPr algn="ctr" fontAlgn="ctr"/>
                      <a:r>
                        <a:rPr lang="en-GB" sz="1400" u="none" strike="noStrike">
                          <a:effectLst/>
                        </a:rPr>
                        <a:t>Female</a:t>
                      </a:r>
                      <a:endParaRPr lang="en-GB" sz="1400" b="1" i="0" u="none" strike="noStrike">
                        <a:solidFill>
                          <a:srgbClr val="000000"/>
                        </a:solidFill>
                        <a:effectLst/>
                        <a:latin typeface="Calibri" panose="020F0502020204030204" pitchFamily="34" charset="0"/>
                      </a:endParaRPr>
                    </a:p>
                  </a:txBody>
                  <a:tcPr marL="4612" marR="4612" marT="4612" marB="0" anchor="ctr"/>
                </a:tc>
                <a:tc>
                  <a:txBody>
                    <a:bodyPr/>
                    <a:lstStyle/>
                    <a:p>
                      <a:pPr algn="ctr" fontAlgn="ctr"/>
                      <a:r>
                        <a:rPr lang="en-GB" sz="1400" u="none" strike="noStrike">
                          <a:effectLst/>
                        </a:rPr>
                        <a:t>Male</a:t>
                      </a:r>
                      <a:endParaRPr lang="en-GB" sz="1400" b="1" i="0" u="none" strike="noStrike">
                        <a:solidFill>
                          <a:srgbClr val="000000"/>
                        </a:solidFill>
                        <a:effectLst/>
                        <a:latin typeface="Calibri" panose="020F0502020204030204" pitchFamily="34" charset="0"/>
                      </a:endParaRPr>
                    </a:p>
                  </a:txBody>
                  <a:tcPr marL="4612" marR="4612" marT="4612" marB="0" anchor="ctr"/>
                </a:tc>
                <a:extLst>
                  <a:ext uri="{0D108BD9-81ED-4DB2-BD59-A6C34878D82A}">
                    <a16:rowId xmlns:a16="http://schemas.microsoft.com/office/drawing/2014/main" val="1380663132"/>
                  </a:ext>
                </a:extLst>
              </a:tr>
              <a:tr h="581918">
                <a:tc>
                  <a:txBody>
                    <a:bodyPr/>
                    <a:lstStyle/>
                    <a:p>
                      <a:pPr algn="l" fontAlgn="b"/>
                      <a:r>
                        <a:rPr lang="en-GB" sz="1400" u="none" strike="noStrike" dirty="0">
                          <a:effectLst/>
                        </a:rPr>
                        <a:t>I'm not aware of the Sustainable Development Goals</a:t>
                      </a:r>
                      <a:endParaRPr lang="en-GB" sz="1400" b="0" i="0" u="none" strike="noStrike" dirty="0">
                        <a:solidFill>
                          <a:srgbClr val="000000"/>
                        </a:solidFill>
                        <a:effectLst/>
                        <a:latin typeface="Calibri" panose="020F0502020204030204" pitchFamily="34" charset="0"/>
                      </a:endParaRPr>
                    </a:p>
                  </a:txBody>
                  <a:tcPr marL="4612" marR="4612" marT="4612" marB="0" anchor="b"/>
                </a:tc>
                <a:tc>
                  <a:txBody>
                    <a:bodyPr/>
                    <a:lstStyle/>
                    <a:p>
                      <a:pPr algn="r" fontAlgn="b"/>
                      <a:r>
                        <a:rPr lang="en-GB" sz="1400" u="none" strike="noStrike">
                          <a:effectLst/>
                        </a:rPr>
                        <a:t>29.20%</a:t>
                      </a:r>
                      <a:endParaRPr lang="en-GB" sz="1400" b="0" i="0" u="none" strike="noStrike">
                        <a:solidFill>
                          <a:srgbClr val="000000"/>
                        </a:solidFill>
                        <a:effectLst/>
                        <a:latin typeface="Calibri" panose="020F0502020204030204" pitchFamily="34" charset="0"/>
                      </a:endParaRPr>
                    </a:p>
                  </a:txBody>
                  <a:tcPr marL="4612" marR="4612" marT="4612" marB="0" anchor="b"/>
                </a:tc>
                <a:tc>
                  <a:txBody>
                    <a:bodyPr/>
                    <a:lstStyle/>
                    <a:p>
                      <a:pPr algn="r" fontAlgn="b"/>
                      <a:r>
                        <a:rPr lang="en-GB" sz="1400" u="none" strike="noStrike">
                          <a:effectLst/>
                        </a:rPr>
                        <a:t>28.37%</a:t>
                      </a:r>
                      <a:endParaRPr lang="en-GB" sz="1400" b="0" i="0" u="none" strike="noStrike">
                        <a:solidFill>
                          <a:srgbClr val="000000"/>
                        </a:solidFill>
                        <a:effectLst/>
                        <a:latin typeface="Calibri" panose="020F0502020204030204" pitchFamily="34" charset="0"/>
                      </a:endParaRPr>
                    </a:p>
                  </a:txBody>
                  <a:tcPr marL="4612" marR="4612" marT="4612" marB="0" anchor="b"/>
                </a:tc>
                <a:extLst>
                  <a:ext uri="{0D108BD9-81ED-4DB2-BD59-A6C34878D82A}">
                    <a16:rowId xmlns:a16="http://schemas.microsoft.com/office/drawing/2014/main" val="3606568038"/>
                  </a:ext>
                </a:extLst>
              </a:tr>
              <a:tr h="581918">
                <a:tc>
                  <a:txBody>
                    <a:bodyPr/>
                    <a:lstStyle/>
                    <a:p>
                      <a:pPr algn="l" fontAlgn="b"/>
                      <a:r>
                        <a:rPr lang="en-GB" sz="1400" u="none" strike="noStrike" dirty="0">
                          <a:effectLst/>
                        </a:rPr>
                        <a:t>I've heard of the Sustainable Development Goals, but don't know much about them</a:t>
                      </a:r>
                      <a:endParaRPr lang="en-GB" sz="1400" b="0" i="0" u="none" strike="noStrike" dirty="0">
                        <a:solidFill>
                          <a:srgbClr val="000000"/>
                        </a:solidFill>
                        <a:effectLst/>
                        <a:latin typeface="Calibri" panose="020F0502020204030204" pitchFamily="34" charset="0"/>
                      </a:endParaRPr>
                    </a:p>
                  </a:txBody>
                  <a:tcPr marL="4612" marR="4612" marT="4612" marB="0" anchor="b"/>
                </a:tc>
                <a:tc>
                  <a:txBody>
                    <a:bodyPr/>
                    <a:lstStyle/>
                    <a:p>
                      <a:pPr algn="r" fontAlgn="b"/>
                      <a:r>
                        <a:rPr lang="en-GB" sz="1400" u="none" strike="noStrike">
                          <a:effectLst/>
                        </a:rPr>
                        <a:t>21.85%</a:t>
                      </a:r>
                      <a:endParaRPr lang="en-GB" sz="1400" b="0" i="0" u="none" strike="noStrike">
                        <a:solidFill>
                          <a:srgbClr val="000000"/>
                        </a:solidFill>
                        <a:effectLst/>
                        <a:latin typeface="Calibri" panose="020F0502020204030204" pitchFamily="34" charset="0"/>
                      </a:endParaRPr>
                    </a:p>
                  </a:txBody>
                  <a:tcPr marL="4612" marR="4612" marT="4612" marB="0" anchor="b"/>
                </a:tc>
                <a:tc>
                  <a:txBody>
                    <a:bodyPr/>
                    <a:lstStyle/>
                    <a:p>
                      <a:pPr algn="r" fontAlgn="b"/>
                      <a:r>
                        <a:rPr lang="en-GB" sz="1400" u="none" strike="noStrike">
                          <a:effectLst/>
                        </a:rPr>
                        <a:t>23.56%</a:t>
                      </a:r>
                      <a:endParaRPr lang="en-GB" sz="1400" b="0" i="0" u="none" strike="noStrike">
                        <a:solidFill>
                          <a:srgbClr val="000000"/>
                        </a:solidFill>
                        <a:effectLst/>
                        <a:latin typeface="Calibri" panose="020F0502020204030204" pitchFamily="34" charset="0"/>
                      </a:endParaRPr>
                    </a:p>
                  </a:txBody>
                  <a:tcPr marL="4612" marR="4612" marT="4612" marB="0" anchor="b"/>
                </a:tc>
                <a:extLst>
                  <a:ext uri="{0D108BD9-81ED-4DB2-BD59-A6C34878D82A}">
                    <a16:rowId xmlns:a16="http://schemas.microsoft.com/office/drawing/2014/main" val="785372800"/>
                  </a:ext>
                </a:extLst>
              </a:tr>
              <a:tr h="1096447">
                <a:tc>
                  <a:txBody>
                    <a:bodyPr/>
                    <a:lstStyle/>
                    <a:p>
                      <a:pPr algn="l" fontAlgn="b"/>
                      <a:r>
                        <a:rPr lang="en-GB" sz="1400" u="none" strike="noStrike" dirty="0">
                          <a:effectLst/>
                        </a:rPr>
                        <a:t>It's important for business schools to consider the Sustainable Development Goals in developing their programmes for students and employers</a:t>
                      </a:r>
                      <a:endParaRPr lang="en-GB" sz="1400" b="0" i="0" u="none" strike="noStrike" dirty="0">
                        <a:solidFill>
                          <a:srgbClr val="000000"/>
                        </a:solidFill>
                        <a:effectLst/>
                        <a:latin typeface="Calibri" panose="020F0502020204030204" pitchFamily="34" charset="0"/>
                      </a:endParaRPr>
                    </a:p>
                  </a:txBody>
                  <a:tcPr marL="4612" marR="4612" marT="4612" marB="0" anchor="b"/>
                </a:tc>
                <a:tc>
                  <a:txBody>
                    <a:bodyPr/>
                    <a:lstStyle/>
                    <a:p>
                      <a:pPr algn="r" fontAlgn="b"/>
                      <a:r>
                        <a:rPr lang="en-GB" sz="1400" u="none" strike="noStrike">
                          <a:effectLst/>
                        </a:rPr>
                        <a:t>31.64%</a:t>
                      </a:r>
                      <a:endParaRPr lang="en-GB" sz="1400" b="0" i="0" u="none" strike="noStrike">
                        <a:solidFill>
                          <a:srgbClr val="000000"/>
                        </a:solidFill>
                        <a:effectLst/>
                        <a:latin typeface="Calibri" panose="020F0502020204030204" pitchFamily="34" charset="0"/>
                      </a:endParaRPr>
                    </a:p>
                  </a:txBody>
                  <a:tcPr marL="4612" marR="4612" marT="4612" marB="0" anchor="b"/>
                </a:tc>
                <a:tc>
                  <a:txBody>
                    <a:bodyPr/>
                    <a:lstStyle/>
                    <a:p>
                      <a:pPr algn="r" fontAlgn="b"/>
                      <a:r>
                        <a:rPr lang="en-GB" sz="1400" u="none" strike="noStrike">
                          <a:effectLst/>
                        </a:rPr>
                        <a:t>29.33%</a:t>
                      </a:r>
                      <a:endParaRPr lang="en-GB" sz="1400" b="0" i="0" u="none" strike="noStrike">
                        <a:solidFill>
                          <a:srgbClr val="000000"/>
                        </a:solidFill>
                        <a:effectLst/>
                        <a:latin typeface="Calibri" panose="020F0502020204030204" pitchFamily="34" charset="0"/>
                      </a:endParaRPr>
                    </a:p>
                  </a:txBody>
                  <a:tcPr marL="4612" marR="4612" marT="4612" marB="0" anchor="b"/>
                </a:tc>
                <a:extLst>
                  <a:ext uri="{0D108BD9-81ED-4DB2-BD59-A6C34878D82A}">
                    <a16:rowId xmlns:a16="http://schemas.microsoft.com/office/drawing/2014/main" val="1597992596"/>
                  </a:ext>
                </a:extLst>
              </a:tr>
              <a:tr h="839182">
                <a:tc>
                  <a:txBody>
                    <a:bodyPr/>
                    <a:lstStyle/>
                    <a:p>
                      <a:pPr algn="l" fontAlgn="b"/>
                      <a:r>
                        <a:rPr lang="en-GB" sz="1400" u="none" strike="noStrike" dirty="0">
                          <a:effectLst/>
                        </a:rPr>
                        <a:t>The Sustainable Development Goals should be at the heart of every school's plans for the future</a:t>
                      </a:r>
                      <a:endParaRPr lang="en-GB" sz="1400" b="0" i="0" u="none" strike="noStrike" dirty="0">
                        <a:solidFill>
                          <a:srgbClr val="000000"/>
                        </a:solidFill>
                        <a:effectLst/>
                        <a:latin typeface="Calibri" panose="020F0502020204030204" pitchFamily="34" charset="0"/>
                      </a:endParaRPr>
                    </a:p>
                  </a:txBody>
                  <a:tcPr marL="4612" marR="4612" marT="4612" marB="0" anchor="b"/>
                </a:tc>
                <a:tc>
                  <a:txBody>
                    <a:bodyPr/>
                    <a:lstStyle/>
                    <a:p>
                      <a:pPr algn="r" fontAlgn="b"/>
                      <a:r>
                        <a:rPr lang="en-GB" sz="1400" u="none" strike="noStrike">
                          <a:effectLst/>
                        </a:rPr>
                        <a:t>15.38%</a:t>
                      </a:r>
                      <a:endParaRPr lang="en-GB" sz="1400" b="0" i="0" u="none" strike="noStrike">
                        <a:solidFill>
                          <a:srgbClr val="000000"/>
                        </a:solidFill>
                        <a:effectLst/>
                        <a:latin typeface="Calibri" panose="020F0502020204030204" pitchFamily="34" charset="0"/>
                      </a:endParaRPr>
                    </a:p>
                  </a:txBody>
                  <a:tcPr marL="4612" marR="4612" marT="4612" marB="0" anchor="b"/>
                </a:tc>
                <a:tc>
                  <a:txBody>
                    <a:bodyPr/>
                    <a:lstStyle/>
                    <a:p>
                      <a:pPr algn="r" fontAlgn="b"/>
                      <a:r>
                        <a:rPr lang="en-GB" sz="1400" u="none" strike="noStrike">
                          <a:effectLst/>
                        </a:rPr>
                        <a:t>14.18%</a:t>
                      </a:r>
                      <a:endParaRPr lang="en-GB" sz="1400" b="0" i="0" u="none" strike="noStrike">
                        <a:solidFill>
                          <a:srgbClr val="000000"/>
                        </a:solidFill>
                        <a:effectLst/>
                        <a:latin typeface="Calibri" panose="020F0502020204030204" pitchFamily="34" charset="0"/>
                      </a:endParaRPr>
                    </a:p>
                  </a:txBody>
                  <a:tcPr marL="4612" marR="4612" marT="4612" marB="0" anchor="b"/>
                </a:tc>
                <a:extLst>
                  <a:ext uri="{0D108BD9-81ED-4DB2-BD59-A6C34878D82A}">
                    <a16:rowId xmlns:a16="http://schemas.microsoft.com/office/drawing/2014/main" val="1825744802"/>
                  </a:ext>
                </a:extLst>
              </a:tr>
              <a:tr h="581918">
                <a:tc>
                  <a:txBody>
                    <a:bodyPr/>
                    <a:lstStyle/>
                    <a:p>
                      <a:pPr algn="l" fontAlgn="b"/>
                      <a:r>
                        <a:rPr lang="en-GB" sz="1400" u="none" strike="noStrike">
                          <a:effectLst/>
                        </a:rPr>
                        <a:t>The Sustainable Development Goals should play no part in business education</a:t>
                      </a:r>
                      <a:endParaRPr lang="en-GB" sz="1400" b="0" i="0" u="none" strike="noStrike">
                        <a:solidFill>
                          <a:srgbClr val="000000"/>
                        </a:solidFill>
                        <a:effectLst/>
                        <a:latin typeface="Calibri" panose="020F0502020204030204" pitchFamily="34" charset="0"/>
                      </a:endParaRPr>
                    </a:p>
                  </a:txBody>
                  <a:tcPr marL="4612" marR="4612" marT="4612" marB="0" anchor="b"/>
                </a:tc>
                <a:tc>
                  <a:txBody>
                    <a:bodyPr/>
                    <a:lstStyle/>
                    <a:p>
                      <a:pPr algn="r" fontAlgn="b"/>
                      <a:r>
                        <a:rPr lang="en-GB" sz="1400" u="none" strike="noStrike">
                          <a:effectLst/>
                        </a:rPr>
                        <a:t>1.92%</a:t>
                      </a:r>
                      <a:endParaRPr lang="en-GB" sz="1400" b="0" i="0" u="none" strike="noStrike">
                        <a:solidFill>
                          <a:srgbClr val="000000"/>
                        </a:solidFill>
                        <a:effectLst/>
                        <a:latin typeface="Calibri" panose="020F0502020204030204" pitchFamily="34" charset="0"/>
                      </a:endParaRPr>
                    </a:p>
                  </a:txBody>
                  <a:tcPr marL="4612" marR="4612" marT="4612" marB="0" anchor="b"/>
                </a:tc>
                <a:tc>
                  <a:txBody>
                    <a:bodyPr/>
                    <a:lstStyle/>
                    <a:p>
                      <a:pPr algn="r" fontAlgn="b"/>
                      <a:r>
                        <a:rPr lang="en-GB" sz="1400" u="none" strike="noStrike" dirty="0">
                          <a:effectLst/>
                        </a:rPr>
                        <a:t>4.57%</a:t>
                      </a:r>
                      <a:endParaRPr lang="en-GB" sz="1400" b="0" i="0" u="none" strike="noStrike" dirty="0">
                        <a:solidFill>
                          <a:srgbClr val="000000"/>
                        </a:solidFill>
                        <a:effectLst/>
                        <a:latin typeface="Calibri" panose="020F0502020204030204" pitchFamily="34" charset="0"/>
                      </a:endParaRPr>
                    </a:p>
                  </a:txBody>
                  <a:tcPr marL="4612" marR="4612" marT="4612" marB="0" anchor="b"/>
                </a:tc>
                <a:extLst>
                  <a:ext uri="{0D108BD9-81ED-4DB2-BD59-A6C34878D82A}">
                    <a16:rowId xmlns:a16="http://schemas.microsoft.com/office/drawing/2014/main" val="19569323"/>
                  </a:ext>
                </a:extLst>
              </a:tr>
            </a:tbl>
          </a:graphicData>
        </a:graphic>
      </p:graphicFrame>
      <p:sp>
        <p:nvSpPr>
          <p:cNvPr id="9" name="TextBox 8">
            <a:extLst>
              <a:ext uri="{FF2B5EF4-FFF2-40B4-BE49-F238E27FC236}">
                <a16:creationId xmlns:a16="http://schemas.microsoft.com/office/drawing/2014/main" id="{977FC9AC-91EA-A941-ABB3-D07F7AD63A30}"/>
              </a:ext>
            </a:extLst>
          </p:cNvPr>
          <p:cNvSpPr txBox="1"/>
          <p:nvPr/>
        </p:nvSpPr>
        <p:spPr>
          <a:xfrm>
            <a:off x="874816" y="2228194"/>
            <a:ext cx="3971504" cy="3539430"/>
          </a:xfrm>
          <a:prstGeom prst="rect">
            <a:avLst/>
          </a:prstGeom>
          <a:noFill/>
        </p:spPr>
        <p:txBody>
          <a:bodyPr wrap="square" rtlCol="0">
            <a:spAutoFit/>
          </a:bodyPr>
          <a:lstStyle/>
          <a:p>
            <a:r>
              <a:rPr lang="en-GB" sz="1600" dirty="0"/>
              <a:t>Almost 30% of both groups are unaware of the Sustainable Development Goals with slightly more than 1 in 5 aware of the SDGs but not knowing much about them.</a:t>
            </a:r>
          </a:p>
          <a:p>
            <a:r>
              <a:rPr lang="en-US" sz="1600" dirty="0"/>
              <a:t>However, around 45% of both women and men believe ‘</a:t>
            </a:r>
            <a:r>
              <a:rPr lang="en-GB" sz="1600" dirty="0"/>
              <a:t>It's important for business schools to consider the Sustainable Development Goals in developing their programmes for students and employers</a:t>
            </a:r>
            <a:r>
              <a:rPr lang="en-US" sz="1600" dirty="0"/>
              <a:t>’ or that ‘</a:t>
            </a:r>
            <a:r>
              <a:rPr lang="en-GB" sz="1600" dirty="0"/>
              <a:t>The Sustainable Development Goals should be at the heart of every school's plans for the future</a:t>
            </a:r>
            <a:r>
              <a:rPr lang="en-GB" sz="1600" dirty="0">
                <a:solidFill>
                  <a:srgbClr val="000000"/>
                </a:solidFill>
                <a:latin typeface="Calibri" panose="020F0502020204030204" pitchFamily="34" charset="0"/>
              </a:rPr>
              <a:t>’.</a:t>
            </a:r>
          </a:p>
        </p:txBody>
      </p:sp>
      <p:pic>
        <p:nvPicPr>
          <p:cNvPr id="11" name="Picture 10" descr="CC-Logo.jpg">
            <a:hlinkClick r:id="rId2"/>
            <a:extLst>
              <a:ext uri="{FF2B5EF4-FFF2-40B4-BE49-F238E27FC236}">
                <a16:creationId xmlns:a16="http://schemas.microsoft.com/office/drawing/2014/main" id="{2F124B2B-FBF8-1443-BFDD-4B22B5D90B84}"/>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39D6A14A-D9CD-A64B-8304-62C01A03A01A}"/>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0E9E00CD-90BE-6E43-9A69-B95250C5036C}"/>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515688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654567"/>
            <a:ext cx="3851127" cy="1346909"/>
          </a:xfrm>
        </p:spPr>
        <p:txBody>
          <a:bodyPr vert="horz" lIns="91440" tIns="45720" rIns="91440" bIns="45720" rtlCol="0" anchor="t">
            <a:normAutofit fontScale="90000"/>
          </a:bodyPr>
          <a:lstStyle/>
          <a:p>
            <a:r>
              <a:rPr lang="en-US" sz="3200" kern="1200" dirty="0">
                <a:solidFill>
                  <a:schemeClr val="tx1"/>
                </a:solidFill>
                <a:latin typeface="+mj-lt"/>
                <a:ea typeface="+mj-ea"/>
                <a:cs typeface="+mj-cs"/>
              </a:rPr>
              <a:t>Most important skills to develop to ensure career success</a:t>
            </a:r>
          </a:p>
        </p:txBody>
      </p:sp>
      <p:sp>
        <p:nvSpPr>
          <p:cNvPr id="17" name="Rectangle 16">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06FC0300-A810-9C4A-AE3A-33366546B0FC}"/>
              </a:ext>
            </a:extLst>
          </p:cNvPr>
          <p:cNvGraphicFramePr>
            <a:graphicFrameLocks noGrp="1"/>
          </p:cNvGraphicFramePr>
          <p:nvPr>
            <p:extLst>
              <p:ext uri="{D42A27DB-BD31-4B8C-83A1-F6EECF244321}">
                <p14:modId xmlns:p14="http://schemas.microsoft.com/office/powerpoint/2010/main" val="250159834"/>
              </p:ext>
            </p:extLst>
          </p:nvPr>
        </p:nvGraphicFramePr>
        <p:xfrm>
          <a:off x="5607011" y="557781"/>
          <a:ext cx="5798643" cy="5559972"/>
        </p:xfrm>
        <a:graphic>
          <a:graphicData uri="http://schemas.openxmlformats.org/drawingml/2006/table">
            <a:tbl>
              <a:tblPr firstRow="1" bandRow="1">
                <a:tableStyleId>{5C22544A-7EE6-4342-B048-85BDC9FD1C3A}</a:tableStyleId>
              </a:tblPr>
              <a:tblGrid>
                <a:gridCol w="3996321">
                  <a:extLst>
                    <a:ext uri="{9D8B030D-6E8A-4147-A177-3AD203B41FA5}">
                      <a16:colId xmlns:a16="http://schemas.microsoft.com/office/drawing/2014/main" val="1898985461"/>
                    </a:ext>
                  </a:extLst>
                </a:gridCol>
                <a:gridCol w="901161">
                  <a:extLst>
                    <a:ext uri="{9D8B030D-6E8A-4147-A177-3AD203B41FA5}">
                      <a16:colId xmlns:a16="http://schemas.microsoft.com/office/drawing/2014/main" val="2624788976"/>
                    </a:ext>
                  </a:extLst>
                </a:gridCol>
                <a:gridCol w="901161">
                  <a:extLst>
                    <a:ext uri="{9D8B030D-6E8A-4147-A177-3AD203B41FA5}">
                      <a16:colId xmlns:a16="http://schemas.microsoft.com/office/drawing/2014/main" val="1177916502"/>
                    </a:ext>
                  </a:extLst>
                </a:gridCol>
              </a:tblGrid>
              <a:tr h="252726">
                <a:tc>
                  <a:txBody>
                    <a:bodyPr/>
                    <a:lstStyle/>
                    <a:p>
                      <a:pPr algn="l" fontAlgn="b"/>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ctr" fontAlgn="ctr"/>
                      <a:r>
                        <a:rPr lang="en-GB" sz="1300" u="none" strike="noStrike">
                          <a:effectLst/>
                        </a:rPr>
                        <a:t>Female</a:t>
                      </a:r>
                      <a:endParaRPr lang="en-GB" sz="1300" b="1" i="0" u="none" strike="noStrike">
                        <a:solidFill>
                          <a:srgbClr val="000000"/>
                        </a:solidFill>
                        <a:effectLst/>
                        <a:latin typeface="Calibri" panose="020F0502020204030204" pitchFamily="34" charset="0"/>
                      </a:endParaRPr>
                    </a:p>
                  </a:txBody>
                  <a:tcPr marL="4128" marR="4128" marT="4128" marB="0" anchor="ctr"/>
                </a:tc>
                <a:tc>
                  <a:txBody>
                    <a:bodyPr/>
                    <a:lstStyle/>
                    <a:p>
                      <a:pPr algn="ctr" fontAlgn="ctr"/>
                      <a:r>
                        <a:rPr lang="en-GB" sz="1300" u="none" strike="noStrike">
                          <a:effectLst/>
                        </a:rPr>
                        <a:t>Male</a:t>
                      </a:r>
                      <a:endParaRPr lang="en-GB" sz="1300" b="1" i="0" u="none" strike="noStrike">
                        <a:solidFill>
                          <a:srgbClr val="000000"/>
                        </a:solidFill>
                        <a:effectLst/>
                        <a:latin typeface="Calibri" panose="020F0502020204030204" pitchFamily="34" charset="0"/>
                      </a:endParaRPr>
                    </a:p>
                  </a:txBody>
                  <a:tcPr marL="4128" marR="4128" marT="4128" marB="0" anchor="ctr"/>
                </a:tc>
                <a:extLst>
                  <a:ext uri="{0D108BD9-81ED-4DB2-BD59-A6C34878D82A}">
                    <a16:rowId xmlns:a16="http://schemas.microsoft.com/office/drawing/2014/main" val="3453158511"/>
                  </a:ext>
                </a:extLst>
              </a:tr>
              <a:tr h="252726">
                <a:tc>
                  <a:txBody>
                    <a:bodyPr/>
                    <a:lstStyle/>
                    <a:p>
                      <a:pPr algn="l" fontAlgn="b"/>
                      <a:r>
                        <a:rPr lang="en-GB" sz="1300" u="none" strike="noStrike" dirty="0">
                          <a:effectLst/>
                        </a:rPr>
                        <a:t>Persuasion skills</a:t>
                      </a:r>
                      <a:endParaRPr lang="en-GB" sz="1300" b="0" i="0" u="none" strike="noStrike" dirty="0">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6.82%</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8.89%</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3303025206"/>
                  </a:ext>
                </a:extLst>
              </a:tr>
              <a:tr h="252726">
                <a:tc>
                  <a:txBody>
                    <a:bodyPr/>
                    <a:lstStyle/>
                    <a:p>
                      <a:pPr algn="l" fontAlgn="b"/>
                      <a:r>
                        <a:rPr lang="en-GB" sz="1300" u="none" strike="noStrike">
                          <a:effectLst/>
                        </a:rPr>
                        <a:t>Adaptability</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22.73%</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20.67%</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26682691"/>
                  </a:ext>
                </a:extLst>
              </a:tr>
              <a:tr h="252726">
                <a:tc>
                  <a:txBody>
                    <a:bodyPr/>
                    <a:lstStyle/>
                    <a:p>
                      <a:pPr algn="l" fontAlgn="b"/>
                      <a:r>
                        <a:rPr lang="en-GB" sz="1300" u="none" strike="noStrike">
                          <a:effectLst/>
                        </a:rPr>
                        <a:t>Capacity to motivate others</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9.62%</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9.38%</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3801782308"/>
                  </a:ext>
                </a:extLst>
              </a:tr>
              <a:tr h="252726">
                <a:tc>
                  <a:txBody>
                    <a:bodyPr/>
                    <a:lstStyle/>
                    <a:p>
                      <a:pPr algn="l" fontAlgn="b"/>
                      <a:r>
                        <a:rPr lang="en-GB" sz="1300" u="none" strike="noStrike">
                          <a:effectLst/>
                        </a:rPr>
                        <a:t>Communication skills</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37.94%</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29.33%</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3277454239"/>
                  </a:ext>
                </a:extLst>
              </a:tr>
              <a:tr h="252726">
                <a:tc>
                  <a:txBody>
                    <a:bodyPr/>
                    <a:lstStyle/>
                    <a:p>
                      <a:pPr algn="l" fontAlgn="b"/>
                      <a:r>
                        <a:rPr lang="en-GB" sz="1300" u="none" strike="noStrike">
                          <a:effectLst/>
                        </a:rPr>
                        <a:t>Conflict resolution skills</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10.31%</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10.34%</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2842888150"/>
                  </a:ext>
                </a:extLst>
              </a:tr>
              <a:tr h="252726">
                <a:tc>
                  <a:txBody>
                    <a:bodyPr/>
                    <a:lstStyle/>
                    <a:p>
                      <a:pPr algn="l" fontAlgn="b"/>
                      <a:r>
                        <a:rPr lang="en-GB" sz="1300" u="none" strike="noStrike">
                          <a:effectLst/>
                        </a:rPr>
                        <a:t>Critical thinking skills</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31.29%</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29.09%</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1865647014"/>
                  </a:ext>
                </a:extLst>
              </a:tr>
              <a:tr h="252726">
                <a:tc>
                  <a:txBody>
                    <a:bodyPr/>
                    <a:lstStyle/>
                    <a:p>
                      <a:pPr algn="l" fontAlgn="b"/>
                      <a:r>
                        <a:rPr lang="en-GB" sz="1300" u="none" strike="noStrike" dirty="0">
                          <a:effectLst/>
                        </a:rPr>
                        <a:t>Cross-cultural understanding</a:t>
                      </a:r>
                      <a:endParaRPr lang="en-GB" sz="1300" b="0" i="0" u="none" strike="noStrike" dirty="0">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11.01%</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9.62%</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872238850"/>
                  </a:ext>
                </a:extLst>
              </a:tr>
              <a:tr h="252726">
                <a:tc>
                  <a:txBody>
                    <a:bodyPr/>
                    <a:lstStyle/>
                    <a:p>
                      <a:pPr algn="l" fontAlgn="b"/>
                      <a:r>
                        <a:rPr lang="en-GB" sz="1300" u="none" strike="noStrike">
                          <a:effectLst/>
                        </a:rPr>
                        <a:t>Dealing with ambiguity and uncertainty</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15.03%</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10.34%</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3917000056"/>
                  </a:ext>
                </a:extLst>
              </a:tr>
              <a:tr h="252726">
                <a:tc>
                  <a:txBody>
                    <a:bodyPr/>
                    <a:lstStyle/>
                    <a:p>
                      <a:pPr algn="l" fontAlgn="b"/>
                      <a:r>
                        <a:rPr lang="en-GB" sz="1300" u="none" strike="noStrike">
                          <a:effectLst/>
                        </a:rPr>
                        <a:t>Entrepreneurial mindset</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14.34%</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14.90%</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775372767"/>
                  </a:ext>
                </a:extLst>
              </a:tr>
              <a:tr h="252726">
                <a:tc>
                  <a:txBody>
                    <a:bodyPr/>
                    <a:lstStyle/>
                    <a:p>
                      <a:pPr algn="l" fontAlgn="b"/>
                      <a:r>
                        <a:rPr lang="en-GB" sz="1300" u="none" strike="noStrike">
                          <a:effectLst/>
                        </a:rPr>
                        <a:t>Judgment and intuition</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11.71%</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12.26%</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3070790090"/>
                  </a:ext>
                </a:extLst>
              </a:tr>
              <a:tr h="252726">
                <a:tc>
                  <a:txBody>
                    <a:bodyPr/>
                    <a:lstStyle/>
                    <a:p>
                      <a:pPr algn="l" fontAlgn="b"/>
                      <a:r>
                        <a:rPr lang="en-GB" sz="1300" u="none" strike="noStrike">
                          <a:effectLst/>
                        </a:rPr>
                        <a:t>Leadership</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27.97%</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33.17%</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1261253530"/>
                  </a:ext>
                </a:extLst>
              </a:tr>
              <a:tr h="252726">
                <a:tc>
                  <a:txBody>
                    <a:bodyPr/>
                    <a:lstStyle/>
                    <a:p>
                      <a:pPr algn="l" fontAlgn="b"/>
                      <a:r>
                        <a:rPr lang="en-GB" sz="1300" u="none" strike="noStrike">
                          <a:effectLst/>
                        </a:rPr>
                        <a:t>Managing the performance of others</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5.59%</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10.58%</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1769302193"/>
                  </a:ext>
                </a:extLst>
              </a:tr>
              <a:tr h="252726">
                <a:tc>
                  <a:txBody>
                    <a:bodyPr/>
                    <a:lstStyle/>
                    <a:p>
                      <a:pPr algn="l" fontAlgn="b"/>
                      <a:r>
                        <a:rPr lang="en-GB" sz="1300" u="none" strike="noStrike">
                          <a:effectLst/>
                        </a:rPr>
                        <a:t>Negotiation skills</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13.64%</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13.70%</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4268486710"/>
                  </a:ext>
                </a:extLst>
              </a:tr>
              <a:tr h="252726">
                <a:tc>
                  <a:txBody>
                    <a:bodyPr/>
                    <a:lstStyle/>
                    <a:p>
                      <a:pPr algn="l" fontAlgn="b"/>
                      <a:r>
                        <a:rPr lang="en-GB" sz="1300" u="none" strike="noStrike">
                          <a:effectLst/>
                        </a:rPr>
                        <a:t>Networking and collaboration</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26.05%</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20.91%</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132859763"/>
                  </a:ext>
                </a:extLst>
              </a:tr>
              <a:tr h="252726">
                <a:tc>
                  <a:txBody>
                    <a:bodyPr/>
                    <a:lstStyle/>
                    <a:p>
                      <a:pPr algn="l" fontAlgn="b"/>
                      <a:r>
                        <a:rPr lang="en-GB" sz="1300" u="none" strike="noStrike">
                          <a:effectLst/>
                        </a:rPr>
                        <a:t>Self-awareness</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12.06%</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13.22%</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3319446624"/>
                  </a:ext>
                </a:extLst>
              </a:tr>
              <a:tr h="252726">
                <a:tc>
                  <a:txBody>
                    <a:bodyPr/>
                    <a:lstStyle/>
                    <a:p>
                      <a:pPr algn="l" fontAlgn="b"/>
                      <a:r>
                        <a:rPr lang="en-GB" sz="1300" u="none" strike="noStrike">
                          <a:effectLst/>
                        </a:rPr>
                        <a:t>Self-confidence</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26.92%</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20.19%</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705377967"/>
                  </a:ext>
                </a:extLst>
              </a:tr>
              <a:tr h="252726">
                <a:tc>
                  <a:txBody>
                    <a:bodyPr/>
                    <a:lstStyle/>
                    <a:p>
                      <a:pPr algn="l" fontAlgn="b"/>
                      <a:r>
                        <a:rPr lang="en-GB" sz="1300" u="none" strike="noStrike">
                          <a:effectLst/>
                        </a:rPr>
                        <a:t>Team building and team work</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26.57%</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20.43%</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3702415943"/>
                  </a:ext>
                </a:extLst>
              </a:tr>
              <a:tr h="252726">
                <a:tc>
                  <a:txBody>
                    <a:bodyPr/>
                    <a:lstStyle/>
                    <a:p>
                      <a:pPr algn="l" fontAlgn="b"/>
                      <a:r>
                        <a:rPr lang="en-GB" sz="1300" u="none" strike="noStrike">
                          <a:effectLst/>
                        </a:rPr>
                        <a:t>Emotional intelligence</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16.43%</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17.31%</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2493083641"/>
                  </a:ext>
                </a:extLst>
              </a:tr>
              <a:tr h="252726">
                <a:tc>
                  <a:txBody>
                    <a:bodyPr/>
                    <a:lstStyle/>
                    <a:p>
                      <a:pPr algn="l" fontAlgn="b"/>
                      <a:r>
                        <a:rPr lang="en-GB" sz="1300" u="none" strike="noStrike">
                          <a:effectLst/>
                        </a:rPr>
                        <a:t>Empathy</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9.09%</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10.82%</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4272754290"/>
                  </a:ext>
                </a:extLst>
              </a:tr>
              <a:tr h="252726">
                <a:tc>
                  <a:txBody>
                    <a:bodyPr/>
                    <a:lstStyle/>
                    <a:p>
                      <a:pPr algn="l" fontAlgn="b"/>
                      <a:r>
                        <a:rPr lang="en-GB" sz="1300" u="none" strike="noStrike">
                          <a:effectLst/>
                        </a:rPr>
                        <a:t>Creativity</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15.73%</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14.90%</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980768616"/>
                  </a:ext>
                </a:extLst>
              </a:tr>
              <a:tr h="252726">
                <a:tc>
                  <a:txBody>
                    <a:bodyPr/>
                    <a:lstStyle/>
                    <a:p>
                      <a:pPr algn="l" fontAlgn="b"/>
                      <a:r>
                        <a:rPr lang="en-GB" sz="1300" u="none" strike="noStrike">
                          <a:effectLst/>
                        </a:rPr>
                        <a:t>Complex problem solving</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18.36%</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dirty="0">
                          <a:effectLst/>
                        </a:rPr>
                        <a:t>18.51%</a:t>
                      </a:r>
                      <a:endParaRPr lang="en-GB" sz="1300" b="0" i="0" u="none" strike="noStrike" dirty="0">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48137784"/>
                  </a:ext>
                </a:extLst>
              </a:tr>
            </a:tbl>
          </a:graphicData>
        </a:graphic>
      </p:graphicFrame>
      <p:sp>
        <p:nvSpPr>
          <p:cNvPr id="10" name="TextBox 9">
            <a:extLst>
              <a:ext uri="{FF2B5EF4-FFF2-40B4-BE49-F238E27FC236}">
                <a16:creationId xmlns:a16="http://schemas.microsoft.com/office/drawing/2014/main" id="{42DE6B34-738F-F741-B491-1F3CE6AD2A1C}"/>
              </a:ext>
            </a:extLst>
          </p:cNvPr>
          <p:cNvSpPr txBox="1"/>
          <p:nvPr/>
        </p:nvSpPr>
        <p:spPr>
          <a:xfrm>
            <a:off x="874815" y="2001476"/>
            <a:ext cx="4170232" cy="3539430"/>
          </a:xfrm>
          <a:prstGeom prst="rect">
            <a:avLst/>
          </a:prstGeom>
          <a:noFill/>
        </p:spPr>
        <p:txBody>
          <a:bodyPr wrap="square" rtlCol="0">
            <a:spAutoFit/>
          </a:bodyPr>
          <a:lstStyle/>
          <a:p>
            <a:r>
              <a:rPr lang="en-GB" sz="1600" dirty="0"/>
              <a:t>For women, the key skills to ensure career success are:</a:t>
            </a:r>
          </a:p>
          <a:p>
            <a:r>
              <a:rPr lang="en-GB" sz="1600" dirty="0"/>
              <a:t>Communication skills</a:t>
            </a:r>
          </a:p>
          <a:p>
            <a:r>
              <a:rPr lang="en-GB" sz="1600" dirty="0"/>
              <a:t>Critical thinking skills</a:t>
            </a:r>
          </a:p>
          <a:p>
            <a:r>
              <a:rPr lang="en-GB" sz="1600" dirty="0"/>
              <a:t>Leadership</a:t>
            </a:r>
          </a:p>
          <a:p>
            <a:r>
              <a:rPr lang="en-GB" sz="1600" dirty="0"/>
              <a:t>Self-confidence</a:t>
            </a:r>
          </a:p>
          <a:p>
            <a:r>
              <a:rPr lang="en-GB" sz="1600" dirty="0"/>
              <a:t>Team building and team work</a:t>
            </a:r>
          </a:p>
          <a:p>
            <a:r>
              <a:rPr lang="en-GB" sz="1600" dirty="0"/>
              <a:t>Networking and collaboration</a:t>
            </a:r>
          </a:p>
          <a:p>
            <a:endParaRPr lang="en-GB" sz="1600" dirty="0"/>
          </a:p>
          <a:p>
            <a:r>
              <a:rPr lang="en-GB" sz="1600" dirty="0"/>
              <a:t>For men, the key skills to ensure career success are:</a:t>
            </a:r>
          </a:p>
          <a:p>
            <a:r>
              <a:rPr lang="en-GB" sz="1600" dirty="0"/>
              <a:t>Leadership</a:t>
            </a:r>
          </a:p>
          <a:p>
            <a:r>
              <a:rPr lang="en-GB" sz="1600" dirty="0"/>
              <a:t>Communication skills</a:t>
            </a:r>
          </a:p>
          <a:p>
            <a:r>
              <a:rPr lang="en-GB" sz="1600" dirty="0"/>
              <a:t>Critical thinking skills</a:t>
            </a:r>
            <a:endParaRPr lang="en-US" sz="1600" dirty="0"/>
          </a:p>
        </p:txBody>
      </p:sp>
      <p:pic>
        <p:nvPicPr>
          <p:cNvPr id="12" name="Picture 11" descr="CC-Logo.jpg">
            <a:hlinkClick r:id="rId2"/>
            <a:extLst>
              <a:ext uri="{FF2B5EF4-FFF2-40B4-BE49-F238E27FC236}">
                <a16:creationId xmlns:a16="http://schemas.microsoft.com/office/drawing/2014/main" id="{6EBA57FC-7FBF-244A-9604-265BBD153EEB}"/>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43EDA16A-DDCB-AC47-93AA-5BAB69CAC012}"/>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C3980250-2A3C-1D46-9FFA-BBF15050EFC1}"/>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3948926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064828"/>
            <a:ext cx="4190671" cy="936649"/>
          </a:xfrm>
        </p:spPr>
        <p:txBody>
          <a:bodyPr vert="horz" lIns="91440" tIns="45720" rIns="91440" bIns="45720" rtlCol="0" anchor="t">
            <a:normAutofit fontScale="90000"/>
          </a:bodyPr>
          <a:lstStyle/>
          <a:p>
            <a:r>
              <a:rPr lang="en-US" sz="4000" kern="1200" dirty="0">
                <a:solidFill>
                  <a:schemeClr val="tx1"/>
                </a:solidFill>
                <a:latin typeface="+mj-lt"/>
                <a:ea typeface="+mj-ea"/>
                <a:cs typeface="+mj-cs"/>
              </a:rPr>
              <a:t>Views about careers</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56D47936-8F45-8245-AEAD-577C7BE34ABF}"/>
              </a:ext>
            </a:extLst>
          </p:cNvPr>
          <p:cNvGraphicFramePr>
            <a:graphicFrameLocks noGrp="1"/>
          </p:cNvGraphicFramePr>
          <p:nvPr>
            <p:extLst>
              <p:ext uri="{D42A27DB-BD31-4B8C-83A1-F6EECF244321}">
                <p14:modId xmlns:p14="http://schemas.microsoft.com/office/powerpoint/2010/main" val="3902684886"/>
              </p:ext>
            </p:extLst>
          </p:nvPr>
        </p:nvGraphicFramePr>
        <p:xfrm>
          <a:off x="5384592" y="1064829"/>
          <a:ext cx="6202425" cy="3690184"/>
        </p:xfrm>
        <a:graphic>
          <a:graphicData uri="http://schemas.openxmlformats.org/drawingml/2006/table">
            <a:tbl>
              <a:tblPr firstRow="1" bandRow="1">
                <a:tableStyleId>{5C22544A-7EE6-4342-B048-85BDC9FD1C3A}</a:tableStyleId>
              </a:tblPr>
              <a:tblGrid>
                <a:gridCol w="3200321">
                  <a:extLst>
                    <a:ext uri="{9D8B030D-6E8A-4147-A177-3AD203B41FA5}">
                      <a16:colId xmlns:a16="http://schemas.microsoft.com/office/drawing/2014/main" val="4246434830"/>
                    </a:ext>
                  </a:extLst>
                </a:gridCol>
                <a:gridCol w="814914">
                  <a:extLst>
                    <a:ext uri="{9D8B030D-6E8A-4147-A177-3AD203B41FA5}">
                      <a16:colId xmlns:a16="http://schemas.microsoft.com/office/drawing/2014/main" val="2200874713"/>
                    </a:ext>
                  </a:extLst>
                </a:gridCol>
                <a:gridCol w="686138">
                  <a:extLst>
                    <a:ext uri="{9D8B030D-6E8A-4147-A177-3AD203B41FA5}">
                      <a16:colId xmlns:a16="http://schemas.microsoft.com/office/drawing/2014/main" val="854648492"/>
                    </a:ext>
                  </a:extLst>
                </a:gridCol>
                <a:gridCol w="814914">
                  <a:extLst>
                    <a:ext uri="{9D8B030D-6E8A-4147-A177-3AD203B41FA5}">
                      <a16:colId xmlns:a16="http://schemas.microsoft.com/office/drawing/2014/main" val="514005038"/>
                    </a:ext>
                  </a:extLst>
                </a:gridCol>
                <a:gridCol w="686138">
                  <a:extLst>
                    <a:ext uri="{9D8B030D-6E8A-4147-A177-3AD203B41FA5}">
                      <a16:colId xmlns:a16="http://schemas.microsoft.com/office/drawing/2014/main" val="167342166"/>
                    </a:ext>
                  </a:extLst>
                </a:gridCol>
              </a:tblGrid>
              <a:tr h="289883">
                <a:tc>
                  <a:txBody>
                    <a:bodyPr/>
                    <a:lstStyle/>
                    <a:p>
                      <a:pPr algn="l" fontAlgn="b"/>
                      <a:endParaRPr lang="en-GB" sz="1100" b="0" i="0" u="none" strike="noStrike" dirty="0">
                        <a:solidFill>
                          <a:srgbClr val="000000"/>
                        </a:solidFill>
                        <a:effectLst/>
                        <a:latin typeface="Calibri" panose="020F0502020204030204" pitchFamily="34" charset="0"/>
                      </a:endParaRPr>
                    </a:p>
                  </a:txBody>
                  <a:tcPr marL="4664" marR="4664" marT="4664" marB="0" anchor="b"/>
                </a:tc>
                <a:tc>
                  <a:txBody>
                    <a:bodyPr/>
                    <a:lstStyle/>
                    <a:p>
                      <a:pPr algn="l" fontAlgn="b"/>
                      <a:r>
                        <a:rPr lang="en-GB" sz="1100" u="none" strike="noStrike">
                          <a:effectLst/>
                        </a:rPr>
                        <a:t>Female</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l" fontAlgn="b"/>
                      <a:r>
                        <a:rPr lang="en-GB" sz="1100" u="none" strike="noStrike">
                          <a:effectLst/>
                        </a:rPr>
                        <a:t>Female</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4664" marR="4664" marT="4664" marB="0" anchor="b"/>
                </a:tc>
                <a:extLst>
                  <a:ext uri="{0D108BD9-81ED-4DB2-BD59-A6C34878D82A}">
                    <a16:rowId xmlns:a16="http://schemas.microsoft.com/office/drawing/2014/main" val="505133685"/>
                  </a:ext>
                </a:extLst>
              </a:tr>
              <a:tr h="518403">
                <a:tc>
                  <a:txBody>
                    <a:bodyPr/>
                    <a:lstStyle/>
                    <a:p>
                      <a:pPr algn="ctr" fontAlgn="ctr"/>
                      <a:endParaRPr lang="en-GB" sz="1100" b="1" i="0" u="none" strike="noStrike" dirty="0">
                        <a:solidFill>
                          <a:srgbClr val="000000"/>
                        </a:solidFill>
                        <a:effectLst/>
                        <a:latin typeface="Calibri" panose="020F0502020204030204" pitchFamily="34" charset="0"/>
                      </a:endParaRPr>
                    </a:p>
                  </a:txBody>
                  <a:tcPr marL="4664" marR="4664" marT="4664" marB="0" anchor="ctr"/>
                </a:tc>
                <a:tc>
                  <a:txBody>
                    <a:bodyPr/>
                    <a:lstStyle/>
                    <a:p>
                      <a:pPr algn="ctr" fontAlgn="ctr"/>
                      <a:r>
                        <a:rPr lang="en-GB" sz="1100" u="none" strike="noStrike">
                          <a:effectLst/>
                        </a:rPr>
                        <a:t>Definitely agree</a:t>
                      </a:r>
                      <a:endParaRPr lang="en-GB" sz="1100" b="1" i="0" u="none" strike="noStrike">
                        <a:solidFill>
                          <a:srgbClr val="000000"/>
                        </a:solidFill>
                        <a:effectLst/>
                        <a:latin typeface="Calibri" panose="020F0502020204030204" pitchFamily="34" charset="0"/>
                      </a:endParaRPr>
                    </a:p>
                  </a:txBody>
                  <a:tcPr marL="4664" marR="4664" marT="4664" marB="0" anchor="ctr"/>
                </a:tc>
                <a:tc>
                  <a:txBody>
                    <a:bodyPr/>
                    <a:lstStyle/>
                    <a:p>
                      <a:pPr algn="ctr" fontAlgn="ctr"/>
                      <a:r>
                        <a:rPr lang="en-GB" sz="1100" u="none" strike="noStrike">
                          <a:effectLst/>
                        </a:rPr>
                        <a:t>Mostly agree</a:t>
                      </a:r>
                      <a:endParaRPr lang="en-GB" sz="1100" b="1" i="0" u="none" strike="noStrike">
                        <a:solidFill>
                          <a:srgbClr val="000000"/>
                        </a:solidFill>
                        <a:effectLst/>
                        <a:latin typeface="Calibri" panose="020F0502020204030204" pitchFamily="34" charset="0"/>
                      </a:endParaRPr>
                    </a:p>
                  </a:txBody>
                  <a:tcPr marL="4664" marR="4664" marT="4664" marB="0" anchor="ctr"/>
                </a:tc>
                <a:tc>
                  <a:txBody>
                    <a:bodyPr/>
                    <a:lstStyle/>
                    <a:p>
                      <a:pPr algn="ctr" fontAlgn="ctr"/>
                      <a:r>
                        <a:rPr lang="en-GB" sz="1100" u="none" strike="noStrike">
                          <a:effectLst/>
                        </a:rPr>
                        <a:t>Definitely agree</a:t>
                      </a:r>
                      <a:endParaRPr lang="en-GB" sz="1100" b="1" i="0" u="none" strike="noStrike">
                        <a:solidFill>
                          <a:srgbClr val="000000"/>
                        </a:solidFill>
                        <a:effectLst/>
                        <a:latin typeface="Calibri" panose="020F0502020204030204" pitchFamily="34" charset="0"/>
                      </a:endParaRPr>
                    </a:p>
                  </a:txBody>
                  <a:tcPr marL="4664" marR="4664" marT="4664" marB="0" anchor="ctr"/>
                </a:tc>
                <a:tc>
                  <a:txBody>
                    <a:bodyPr/>
                    <a:lstStyle/>
                    <a:p>
                      <a:pPr algn="ctr" fontAlgn="ctr"/>
                      <a:r>
                        <a:rPr lang="en-GB" sz="1100" u="none" strike="noStrike">
                          <a:effectLst/>
                        </a:rPr>
                        <a:t>Mostly agree</a:t>
                      </a:r>
                      <a:endParaRPr lang="en-GB" sz="1100" b="1" i="0" u="none" strike="noStrike">
                        <a:solidFill>
                          <a:srgbClr val="000000"/>
                        </a:solidFill>
                        <a:effectLst/>
                        <a:latin typeface="Calibri" panose="020F0502020204030204" pitchFamily="34" charset="0"/>
                      </a:endParaRPr>
                    </a:p>
                  </a:txBody>
                  <a:tcPr marL="4664" marR="4664" marT="4664" marB="0" anchor="ctr"/>
                </a:tc>
                <a:extLst>
                  <a:ext uri="{0D108BD9-81ED-4DB2-BD59-A6C34878D82A}">
                    <a16:rowId xmlns:a16="http://schemas.microsoft.com/office/drawing/2014/main" val="3799389744"/>
                  </a:ext>
                </a:extLst>
              </a:tr>
              <a:tr h="518403">
                <a:tc>
                  <a:txBody>
                    <a:bodyPr/>
                    <a:lstStyle/>
                    <a:p>
                      <a:pPr algn="l" fontAlgn="b"/>
                      <a:r>
                        <a:rPr lang="en-GB" sz="1100" u="none" strike="noStrike" dirty="0">
                          <a:effectLst/>
                        </a:rPr>
                        <a:t>I'm in no rush to start my career after studying</a:t>
                      </a:r>
                      <a:endParaRPr lang="en-GB" sz="1100" b="0" i="0" u="none" strike="noStrike" dirty="0">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9.96%</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15.58%</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14.72%</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22.59%</a:t>
                      </a:r>
                      <a:endParaRPr lang="en-GB" sz="1100" b="0" i="0" u="none" strike="noStrike">
                        <a:solidFill>
                          <a:srgbClr val="000000"/>
                        </a:solidFill>
                        <a:effectLst/>
                        <a:latin typeface="Calibri" panose="020F0502020204030204" pitchFamily="34" charset="0"/>
                      </a:endParaRPr>
                    </a:p>
                  </a:txBody>
                  <a:tcPr marL="4664" marR="4664" marT="4664" marB="0" anchor="b"/>
                </a:tc>
                <a:extLst>
                  <a:ext uri="{0D108BD9-81ED-4DB2-BD59-A6C34878D82A}">
                    <a16:rowId xmlns:a16="http://schemas.microsoft.com/office/drawing/2014/main" val="1639381735"/>
                  </a:ext>
                </a:extLst>
              </a:tr>
              <a:tr h="518403">
                <a:tc>
                  <a:txBody>
                    <a:bodyPr/>
                    <a:lstStyle/>
                    <a:p>
                      <a:pPr algn="l" fontAlgn="b"/>
                      <a:r>
                        <a:rPr lang="en-GB" sz="1100" u="none" strike="noStrike" dirty="0">
                          <a:effectLst/>
                        </a:rPr>
                        <a:t>I expect to start a business or work for myself at some point in my life</a:t>
                      </a:r>
                      <a:endParaRPr lang="en-GB" sz="1100" b="0" i="0" u="none" strike="noStrike" dirty="0">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20.90%</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30.81%</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27.63%</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33.25%</a:t>
                      </a:r>
                      <a:endParaRPr lang="en-GB" sz="1100" b="0" i="0" u="none" strike="noStrike">
                        <a:solidFill>
                          <a:srgbClr val="000000"/>
                        </a:solidFill>
                        <a:effectLst/>
                        <a:latin typeface="Calibri" panose="020F0502020204030204" pitchFamily="34" charset="0"/>
                      </a:endParaRPr>
                    </a:p>
                  </a:txBody>
                  <a:tcPr marL="4664" marR="4664" marT="4664" marB="0" anchor="b"/>
                </a:tc>
                <a:extLst>
                  <a:ext uri="{0D108BD9-81ED-4DB2-BD59-A6C34878D82A}">
                    <a16:rowId xmlns:a16="http://schemas.microsoft.com/office/drawing/2014/main" val="3790105757"/>
                  </a:ext>
                </a:extLst>
              </a:tr>
              <a:tr h="518403">
                <a:tc>
                  <a:txBody>
                    <a:bodyPr/>
                    <a:lstStyle/>
                    <a:p>
                      <a:pPr algn="l" fontAlgn="b"/>
                      <a:r>
                        <a:rPr lang="en-GB" sz="1100" u="none" strike="noStrike" dirty="0">
                          <a:effectLst/>
                        </a:rPr>
                        <a:t>I expect to change career completely at least once in my lifetime</a:t>
                      </a:r>
                      <a:endParaRPr lang="en-GB" sz="1100" b="0" i="0" u="none" strike="noStrike" dirty="0">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18.29%</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31.08%</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21.73%</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28.15%</a:t>
                      </a:r>
                      <a:endParaRPr lang="en-GB" sz="1100" b="0" i="0" u="none" strike="noStrike">
                        <a:solidFill>
                          <a:srgbClr val="000000"/>
                        </a:solidFill>
                        <a:effectLst/>
                        <a:latin typeface="Calibri" panose="020F0502020204030204" pitchFamily="34" charset="0"/>
                      </a:endParaRPr>
                    </a:p>
                  </a:txBody>
                  <a:tcPr marL="4664" marR="4664" marT="4664" marB="0" anchor="b"/>
                </a:tc>
                <a:extLst>
                  <a:ext uri="{0D108BD9-81ED-4DB2-BD59-A6C34878D82A}">
                    <a16:rowId xmlns:a16="http://schemas.microsoft.com/office/drawing/2014/main" val="1636713843"/>
                  </a:ext>
                </a:extLst>
              </a:tr>
              <a:tr h="289883">
                <a:tc>
                  <a:txBody>
                    <a:bodyPr/>
                    <a:lstStyle/>
                    <a:p>
                      <a:pPr algn="l" fontAlgn="b"/>
                      <a:r>
                        <a:rPr lang="en-GB" sz="1100" u="none" strike="noStrike" dirty="0">
                          <a:effectLst/>
                        </a:rPr>
                        <a:t>I still expect to be working in my 70s</a:t>
                      </a:r>
                      <a:endParaRPr lang="en-GB" sz="1100" b="0" i="0" u="none" strike="noStrike" dirty="0">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10.97%</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29.03%</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15.48%</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27.52%</a:t>
                      </a:r>
                      <a:endParaRPr lang="en-GB" sz="1100" b="0" i="0" u="none" strike="noStrike">
                        <a:solidFill>
                          <a:srgbClr val="000000"/>
                        </a:solidFill>
                        <a:effectLst/>
                        <a:latin typeface="Calibri" panose="020F0502020204030204" pitchFamily="34" charset="0"/>
                      </a:endParaRPr>
                    </a:p>
                  </a:txBody>
                  <a:tcPr marL="4664" marR="4664" marT="4664" marB="0" anchor="b"/>
                </a:tc>
                <a:extLst>
                  <a:ext uri="{0D108BD9-81ED-4DB2-BD59-A6C34878D82A}">
                    <a16:rowId xmlns:a16="http://schemas.microsoft.com/office/drawing/2014/main" val="534432037"/>
                  </a:ext>
                </a:extLst>
              </a:tr>
              <a:tr h="518403">
                <a:tc>
                  <a:txBody>
                    <a:bodyPr/>
                    <a:lstStyle/>
                    <a:p>
                      <a:pPr algn="l" fontAlgn="b"/>
                      <a:r>
                        <a:rPr lang="en-GB" sz="1100" u="none" strike="noStrike">
                          <a:effectLst/>
                        </a:rPr>
                        <a:t>I expect to move country to follow my preferred career</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17.97%</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26.87%</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24.46%</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25.67%</a:t>
                      </a:r>
                      <a:endParaRPr lang="en-GB" sz="1100" b="0" i="0" u="none" strike="noStrike">
                        <a:solidFill>
                          <a:srgbClr val="000000"/>
                        </a:solidFill>
                        <a:effectLst/>
                        <a:latin typeface="Calibri" panose="020F0502020204030204" pitchFamily="34" charset="0"/>
                      </a:endParaRPr>
                    </a:p>
                  </a:txBody>
                  <a:tcPr marL="4664" marR="4664" marT="4664" marB="0" anchor="b"/>
                </a:tc>
                <a:extLst>
                  <a:ext uri="{0D108BD9-81ED-4DB2-BD59-A6C34878D82A}">
                    <a16:rowId xmlns:a16="http://schemas.microsoft.com/office/drawing/2014/main" val="1377875660"/>
                  </a:ext>
                </a:extLst>
              </a:tr>
              <a:tr h="518403">
                <a:tc>
                  <a:txBody>
                    <a:bodyPr/>
                    <a:lstStyle/>
                    <a:p>
                      <a:pPr algn="l" fontAlgn="b"/>
                      <a:r>
                        <a:rPr lang="en-GB" sz="1100" u="none" strike="noStrike" dirty="0">
                          <a:effectLst/>
                        </a:rPr>
                        <a:t>I know that I will have to learn new skills to advance my career in the future</a:t>
                      </a:r>
                      <a:endParaRPr lang="en-GB" sz="1100" b="0" i="0" u="none" strike="noStrike" dirty="0">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51.15%</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34.39%</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a:effectLst/>
                        </a:rPr>
                        <a:t>46.53%</a:t>
                      </a:r>
                      <a:endParaRPr lang="en-GB" sz="1100" b="0" i="0" u="none" strike="noStrike">
                        <a:solidFill>
                          <a:srgbClr val="000000"/>
                        </a:solidFill>
                        <a:effectLst/>
                        <a:latin typeface="Calibri" panose="020F0502020204030204" pitchFamily="34" charset="0"/>
                      </a:endParaRPr>
                    </a:p>
                  </a:txBody>
                  <a:tcPr marL="4664" marR="4664" marT="4664" marB="0" anchor="b"/>
                </a:tc>
                <a:tc>
                  <a:txBody>
                    <a:bodyPr/>
                    <a:lstStyle/>
                    <a:p>
                      <a:pPr algn="r" fontAlgn="b"/>
                      <a:r>
                        <a:rPr lang="en-GB" sz="1100" u="none" strike="noStrike" dirty="0">
                          <a:effectLst/>
                        </a:rPr>
                        <a:t>34.41%</a:t>
                      </a:r>
                      <a:endParaRPr lang="en-GB" sz="1100" b="0" i="0" u="none" strike="noStrike" dirty="0">
                        <a:solidFill>
                          <a:srgbClr val="000000"/>
                        </a:solidFill>
                        <a:effectLst/>
                        <a:latin typeface="Calibri" panose="020F0502020204030204" pitchFamily="34" charset="0"/>
                      </a:endParaRPr>
                    </a:p>
                  </a:txBody>
                  <a:tcPr marL="4664" marR="4664" marT="4664" marB="0" anchor="b"/>
                </a:tc>
                <a:extLst>
                  <a:ext uri="{0D108BD9-81ED-4DB2-BD59-A6C34878D82A}">
                    <a16:rowId xmlns:a16="http://schemas.microsoft.com/office/drawing/2014/main" val="4099378454"/>
                  </a:ext>
                </a:extLst>
              </a:tr>
            </a:tbl>
          </a:graphicData>
        </a:graphic>
      </p:graphicFrame>
      <p:sp>
        <p:nvSpPr>
          <p:cNvPr id="9" name="TextBox 8">
            <a:extLst>
              <a:ext uri="{FF2B5EF4-FFF2-40B4-BE49-F238E27FC236}">
                <a16:creationId xmlns:a16="http://schemas.microsoft.com/office/drawing/2014/main" id="{34D0208B-522B-4344-B2A5-67A88F320C13}"/>
              </a:ext>
            </a:extLst>
          </p:cNvPr>
          <p:cNvSpPr txBox="1"/>
          <p:nvPr/>
        </p:nvSpPr>
        <p:spPr>
          <a:xfrm>
            <a:off x="874815" y="1712657"/>
            <a:ext cx="3851126" cy="3785652"/>
          </a:xfrm>
          <a:prstGeom prst="rect">
            <a:avLst/>
          </a:prstGeom>
          <a:noFill/>
        </p:spPr>
        <p:txBody>
          <a:bodyPr wrap="square" rtlCol="0">
            <a:spAutoFit/>
          </a:bodyPr>
          <a:lstStyle/>
          <a:p>
            <a:r>
              <a:rPr lang="en-GB" sz="1600" dirty="0"/>
              <a:t>A quarter of women and more than a third of men agree that they are in no rush to start their career after studying, with around 40% of both groups agreeing that they still expect to be working in their 70s.</a:t>
            </a:r>
          </a:p>
          <a:p>
            <a:r>
              <a:rPr lang="en-GB" sz="1600" dirty="0"/>
              <a:t>Just over half of women and more than 60% of men expect to start a business or work for themselves at some point in their life.  Just under half of both groups expect to change career completely at least once in my lifetime.</a:t>
            </a:r>
          </a:p>
          <a:p>
            <a:r>
              <a:rPr lang="en-GB" sz="1600" dirty="0"/>
              <a:t>More than 80% of both groups agree ‘that I will have to learn new skills to advance my career in the future’.</a:t>
            </a:r>
            <a:endParaRPr lang="en-US" sz="1600" dirty="0"/>
          </a:p>
        </p:txBody>
      </p:sp>
      <p:pic>
        <p:nvPicPr>
          <p:cNvPr id="11" name="Picture 10" descr="CC-Logo.jpg">
            <a:hlinkClick r:id="rId2"/>
            <a:extLst>
              <a:ext uri="{FF2B5EF4-FFF2-40B4-BE49-F238E27FC236}">
                <a16:creationId xmlns:a16="http://schemas.microsoft.com/office/drawing/2014/main" id="{1C092AB5-20A0-B241-8345-D820C3FA93A4}"/>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FA1E46A0-29E7-C544-B9B5-4207369CCEAB}"/>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D6E93F65-C87B-2F49-920F-C4F3E6B36B0B}"/>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23467742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064828"/>
            <a:ext cx="4669642" cy="1257958"/>
          </a:xfrm>
        </p:spPr>
        <p:txBody>
          <a:bodyPr vert="horz" lIns="91440" tIns="45720" rIns="91440" bIns="45720" rtlCol="0" anchor="t">
            <a:normAutofit/>
          </a:bodyPr>
          <a:lstStyle/>
          <a:p>
            <a:r>
              <a:rPr lang="en-US" sz="4000" kern="1200" dirty="0">
                <a:solidFill>
                  <a:schemeClr val="tx1"/>
                </a:solidFill>
                <a:latin typeface="+mj-lt"/>
                <a:ea typeface="+mj-ea"/>
                <a:cs typeface="+mj-cs"/>
              </a:rPr>
              <a:t>In the future, business education …</a:t>
            </a:r>
          </a:p>
        </p:txBody>
      </p:sp>
      <p:sp>
        <p:nvSpPr>
          <p:cNvPr id="17" name="Rectangle 16">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7045E729-366E-A04A-9B8F-99ACF671F9DC}"/>
              </a:ext>
            </a:extLst>
          </p:cNvPr>
          <p:cNvGraphicFramePr>
            <a:graphicFrameLocks noGrp="1"/>
          </p:cNvGraphicFramePr>
          <p:nvPr>
            <p:extLst>
              <p:ext uri="{D42A27DB-BD31-4B8C-83A1-F6EECF244321}">
                <p14:modId xmlns:p14="http://schemas.microsoft.com/office/powerpoint/2010/main" val="1435510728"/>
              </p:ext>
            </p:extLst>
          </p:nvPr>
        </p:nvGraphicFramePr>
        <p:xfrm>
          <a:off x="5863563" y="1064829"/>
          <a:ext cx="5723455" cy="3776584"/>
        </p:xfrm>
        <a:graphic>
          <a:graphicData uri="http://schemas.openxmlformats.org/drawingml/2006/table">
            <a:tbl>
              <a:tblPr firstRow="1" bandRow="1">
                <a:tableStyleId>{5C22544A-7EE6-4342-B048-85BDC9FD1C3A}</a:tableStyleId>
              </a:tblPr>
              <a:tblGrid>
                <a:gridCol w="2944385">
                  <a:extLst>
                    <a:ext uri="{9D8B030D-6E8A-4147-A177-3AD203B41FA5}">
                      <a16:colId xmlns:a16="http://schemas.microsoft.com/office/drawing/2014/main" val="1373098260"/>
                    </a:ext>
                  </a:extLst>
                </a:gridCol>
                <a:gridCol w="754441">
                  <a:extLst>
                    <a:ext uri="{9D8B030D-6E8A-4147-A177-3AD203B41FA5}">
                      <a16:colId xmlns:a16="http://schemas.microsoft.com/office/drawing/2014/main" val="3216001416"/>
                    </a:ext>
                  </a:extLst>
                </a:gridCol>
                <a:gridCol w="635094">
                  <a:extLst>
                    <a:ext uri="{9D8B030D-6E8A-4147-A177-3AD203B41FA5}">
                      <a16:colId xmlns:a16="http://schemas.microsoft.com/office/drawing/2014/main" val="1263879548"/>
                    </a:ext>
                  </a:extLst>
                </a:gridCol>
                <a:gridCol w="754441">
                  <a:extLst>
                    <a:ext uri="{9D8B030D-6E8A-4147-A177-3AD203B41FA5}">
                      <a16:colId xmlns:a16="http://schemas.microsoft.com/office/drawing/2014/main" val="2186936202"/>
                    </a:ext>
                  </a:extLst>
                </a:gridCol>
                <a:gridCol w="635094">
                  <a:extLst>
                    <a:ext uri="{9D8B030D-6E8A-4147-A177-3AD203B41FA5}">
                      <a16:colId xmlns:a16="http://schemas.microsoft.com/office/drawing/2014/main" val="4068058834"/>
                    </a:ext>
                  </a:extLst>
                </a:gridCol>
              </a:tblGrid>
              <a:tr h="279167">
                <a:tc>
                  <a:txBody>
                    <a:bodyPr/>
                    <a:lstStyle/>
                    <a:p>
                      <a:pPr algn="l" fontAlgn="b"/>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l" fontAlgn="b"/>
                      <a:r>
                        <a:rPr lang="en-GB" sz="1100" u="none" strike="noStrike">
                          <a:effectLst/>
                        </a:rPr>
                        <a:t>Female</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l" fontAlgn="b"/>
                      <a:r>
                        <a:rPr lang="en-GB" sz="1100" u="none" strike="noStrike">
                          <a:effectLst/>
                        </a:rPr>
                        <a:t>Female</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l" fontAlgn="b"/>
                      <a:r>
                        <a:rPr lang="en-GB" sz="1100" u="none" strike="noStrike">
                          <a:effectLst/>
                        </a:rPr>
                        <a:t>Male</a:t>
                      </a:r>
                      <a:endParaRPr lang="en-GB" sz="1100" b="0" i="0" u="none" strike="noStrike">
                        <a:solidFill>
                          <a:srgbClr val="000000"/>
                        </a:solidFill>
                        <a:effectLst/>
                        <a:latin typeface="Calibri" panose="020F0502020204030204" pitchFamily="34" charset="0"/>
                      </a:endParaRPr>
                    </a:p>
                  </a:txBody>
                  <a:tcPr marL="4315" marR="4315" marT="4315" marB="0" anchor="b"/>
                </a:tc>
                <a:extLst>
                  <a:ext uri="{0D108BD9-81ED-4DB2-BD59-A6C34878D82A}">
                    <a16:rowId xmlns:a16="http://schemas.microsoft.com/office/drawing/2014/main" val="337833935"/>
                  </a:ext>
                </a:extLst>
              </a:tr>
              <a:tr h="499631">
                <a:tc>
                  <a:txBody>
                    <a:bodyPr/>
                    <a:lstStyle/>
                    <a:p>
                      <a:pPr algn="ctr" fontAlgn="ctr"/>
                      <a:r>
                        <a:rPr lang="en-GB" sz="1100" u="none" strike="noStrike">
                          <a:effectLst/>
                        </a:rPr>
                        <a:t> </a:t>
                      </a:r>
                      <a:endParaRPr lang="en-GB" sz="1100" b="1" i="0" u="none" strike="noStrike">
                        <a:solidFill>
                          <a:srgbClr val="000000"/>
                        </a:solidFill>
                        <a:effectLst/>
                        <a:latin typeface="Calibri" panose="020F0502020204030204" pitchFamily="34" charset="0"/>
                      </a:endParaRPr>
                    </a:p>
                  </a:txBody>
                  <a:tcPr marL="4315" marR="4315" marT="4315" marB="0" anchor="ctr"/>
                </a:tc>
                <a:tc>
                  <a:txBody>
                    <a:bodyPr/>
                    <a:lstStyle/>
                    <a:p>
                      <a:pPr algn="ctr" fontAlgn="ctr"/>
                      <a:r>
                        <a:rPr lang="en-GB" sz="1100" u="none" strike="noStrike">
                          <a:effectLst/>
                        </a:rPr>
                        <a:t>Definitely agree</a:t>
                      </a:r>
                      <a:endParaRPr lang="en-GB" sz="1100" b="1" i="0" u="none" strike="noStrike">
                        <a:solidFill>
                          <a:srgbClr val="000000"/>
                        </a:solidFill>
                        <a:effectLst/>
                        <a:latin typeface="Calibri" panose="020F0502020204030204" pitchFamily="34" charset="0"/>
                      </a:endParaRPr>
                    </a:p>
                  </a:txBody>
                  <a:tcPr marL="4315" marR="4315" marT="4315" marB="0" anchor="ctr"/>
                </a:tc>
                <a:tc>
                  <a:txBody>
                    <a:bodyPr/>
                    <a:lstStyle/>
                    <a:p>
                      <a:pPr algn="ctr" fontAlgn="ctr"/>
                      <a:r>
                        <a:rPr lang="en-GB" sz="1100" u="none" strike="noStrike">
                          <a:effectLst/>
                        </a:rPr>
                        <a:t>Mostly agree</a:t>
                      </a:r>
                      <a:endParaRPr lang="en-GB" sz="1100" b="1" i="0" u="none" strike="noStrike">
                        <a:solidFill>
                          <a:srgbClr val="000000"/>
                        </a:solidFill>
                        <a:effectLst/>
                        <a:latin typeface="Calibri" panose="020F0502020204030204" pitchFamily="34" charset="0"/>
                      </a:endParaRPr>
                    </a:p>
                  </a:txBody>
                  <a:tcPr marL="4315" marR="4315" marT="4315" marB="0" anchor="ctr"/>
                </a:tc>
                <a:tc>
                  <a:txBody>
                    <a:bodyPr/>
                    <a:lstStyle/>
                    <a:p>
                      <a:pPr algn="ctr" fontAlgn="ctr"/>
                      <a:r>
                        <a:rPr lang="en-GB" sz="1100" u="none" strike="noStrike">
                          <a:effectLst/>
                        </a:rPr>
                        <a:t>Definitely agree</a:t>
                      </a:r>
                      <a:endParaRPr lang="en-GB" sz="1100" b="1" i="0" u="none" strike="noStrike">
                        <a:solidFill>
                          <a:srgbClr val="000000"/>
                        </a:solidFill>
                        <a:effectLst/>
                        <a:latin typeface="Calibri" panose="020F0502020204030204" pitchFamily="34" charset="0"/>
                      </a:endParaRPr>
                    </a:p>
                  </a:txBody>
                  <a:tcPr marL="4315" marR="4315" marT="4315" marB="0" anchor="ctr"/>
                </a:tc>
                <a:tc>
                  <a:txBody>
                    <a:bodyPr/>
                    <a:lstStyle/>
                    <a:p>
                      <a:pPr algn="ctr" fontAlgn="ctr"/>
                      <a:r>
                        <a:rPr lang="en-GB" sz="1100" u="none" strike="noStrike">
                          <a:effectLst/>
                        </a:rPr>
                        <a:t>Mostly agree</a:t>
                      </a:r>
                      <a:endParaRPr lang="en-GB" sz="1100" b="1" i="0" u="none" strike="noStrike">
                        <a:solidFill>
                          <a:srgbClr val="000000"/>
                        </a:solidFill>
                        <a:effectLst/>
                        <a:latin typeface="Calibri" panose="020F0502020204030204" pitchFamily="34" charset="0"/>
                      </a:endParaRPr>
                    </a:p>
                  </a:txBody>
                  <a:tcPr marL="4315" marR="4315" marT="4315" marB="0" anchor="ctr"/>
                </a:tc>
                <a:extLst>
                  <a:ext uri="{0D108BD9-81ED-4DB2-BD59-A6C34878D82A}">
                    <a16:rowId xmlns:a16="http://schemas.microsoft.com/office/drawing/2014/main" val="3743338036"/>
                  </a:ext>
                </a:extLst>
              </a:tr>
              <a:tr h="499631">
                <a:tc>
                  <a:txBody>
                    <a:bodyPr/>
                    <a:lstStyle/>
                    <a:p>
                      <a:pPr algn="l" fontAlgn="b"/>
                      <a:r>
                        <a:rPr lang="en-GB" sz="1100" u="none" strike="noStrike" dirty="0">
                          <a:effectLst/>
                        </a:rPr>
                        <a:t>needs to introduce more experiential learning</a:t>
                      </a:r>
                      <a:endParaRPr lang="en-GB" sz="1100" b="0" i="0" u="none" strike="noStrike" dirty="0">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32.87%</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44.76%</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34.38%</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44.47%</a:t>
                      </a:r>
                      <a:endParaRPr lang="en-GB" sz="1100" b="0" i="0" u="none" strike="noStrike">
                        <a:solidFill>
                          <a:srgbClr val="000000"/>
                        </a:solidFill>
                        <a:effectLst/>
                        <a:latin typeface="Calibri" panose="020F0502020204030204" pitchFamily="34" charset="0"/>
                      </a:endParaRPr>
                    </a:p>
                  </a:txBody>
                  <a:tcPr marL="4315" marR="4315" marT="4315" marB="0" anchor="b"/>
                </a:tc>
                <a:extLst>
                  <a:ext uri="{0D108BD9-81ED-4DB2-BD59-A6C34878D82A}">
                    <a16:rowId xmlns:a16="http://schemas.microsoft.com/office/drawing/2014/main" val="2626742578"/>
                  </a:ext>
                </a:extLst>
              </a:tr>
              <a:tr h="499631">
                <a:tc>
                  <a:txBody>
                    <a:bodyPr/>
                    <a:lstStyle/>
                    <a:p>
                      <a:pPr algn="l" fontAlgn="b"/>
                      <a:r>
                        <a:rPr lang="en-GB" sz="1100" u="none" strike="noStrike">
                          <a:effectLst/>
                        </a:rPr>
                        <a:t>needs a broader curriculum including arts and sciences</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19.41%</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33.74%</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21.63%</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31.25%</a:t>
                      </a:r>
                      <a:endParaRPr lang="en-GB" sz="1100" b="0" i="0" u="none" strike="noStrike">
                        <a:solidFill>
                          <a:srgbClr val="000000"/>
                        </a:solidFill>
                        <a:effectLst/>
                        <a:latin typeface="Calibri" panose="020F0502020204030204" pitchFamily="34" charset="0"/>
                      </a:endParaRPr>
                    </a:p>
                  </a:txBody>
                  <a:tcPr marL="4315" marR="4315" marT="4315" marB="0" anchor="b"/>
                </a:tc>
                <a:extLst>
                  <a:ext uri="{0D108BD9-81ED-4DB2-BD59-A6C34878D82A}">
                    <a16:rowId xmlns:a16="http://schemas.microsoft.com/office/drawing/2014/main" val="696323227"/>
                  </a:ext>
                </a:extLst>
              </a:tr>
              <a:tr h="499631">
                <a:tc>
                  <a:txBody>
                    <a:bodyPr/>
                    <a:lstStyle/>
                    <a:p>
                      <a:pPr algn="l" fontAlgn="b"/>
                      <a:r>
                        <a:rPr lang="en-GB" sz="1100" u="none" strike="noStrike" dirty="0">
                          <a:effectLst/>
                        </a:rPr>
                        <a:t>needs to offer more flexible approaches to taking a degree</a:t>
                      </a:r>
                      <a:endParaRPr lang="en-GB" sz="1100" b="0" i="0" u="none" strike="noStrike" dirty="0">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24.48%</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39.86%</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21.63%</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33.17%</a:t>
                      </a:r>
                      <a:endParaRPr lang="en-GB" sz="1100" b="0" i="0" u="none" strike="noStrike">
                        <a:solidFill>
                          <a:srgbClr val="000000"/>
                        </a:solidFill>
                        <a:effectLst/>
                        <a:latin typeface="Calibri" panose="020F0502020204030204" pitchFamily="34" charset="0"/>
                      </a:endParaRPr>
                    </a:p>
                  </a:txBody>
                  <a:tcPr marL="4315" marR="4315" marT="4315" marB="0" anchor="b"/>
                </a:tc>
                <a:extLst>
                  <a:ext uri="{0D108BD9-81ED-4DB2-BD59-A6C34878D82A}">
                    <a16:rowId xmlns:a16="http://schemas.microsoft.com/office/drawing/2014/main" val="1028708091"/>
                  </a:ext>
                </a:extLst>
              </a:tr>
              <a:tr h="499631">
                <a:tc>
                  <a:txBody>
                    <a:bodyPr/>
                    <a:lstStyle/>
                    <a:p>
                      <a:pPr algn="l" fontAlgn="b"/>
                      <a:r>
                        <a:rPr lang="en-GB" sz="1100" u="none" strike="noStrike">
                          <a:effectLst/>
                        </a:rPr>
                        <a:t>needs to offer a wider range of courses to enable lifelong learning</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26.05%</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43.88%</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23.80%</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43.27%</a:t>
                      </a:r>
                      <a:endParaRPr lang="en-GB" sz="1100" b="0" i="0" u="none" strike="noStrike">
                        <a:solidFill>
                          <a:srgbClr val="000000"/>
                        </a:solidFill>
                        <a:effectLst/>
                        <a:latin typeface="Calibri" panose="020F0502020204030204" pitchFamily="34" charset="0"/>
                      </a:endParaRPr>
                    </a:p>
                  </a:txBody>
                  <a:tcPr marL="4315" marR="4315" marT="4315" marB="0" anchor="b"/>
                </a:tc>
                <a:extLst>
                  <a:ext uri="{0D108BD9-81ED-4DB2-BD59-A6C34878D82A}">
                    <a16:rowId xmlns:a16="http://schemas.microsoft.com/office/drawing/2014/main" val="1441070545"/>
                  </a:ext>
                </a:extLst>
              </a:tr>
              <a:tr h="499631">
                <a:tc>
                  <a:txBody>
                    <a:bodyPr/>
                    <a:lstStyle/>
                    <a:p>
                      <a:pPr algn="l" fontAlgn="b"/>
                      <a:r>
                        <a:rPr lang="en-GB" sz="1100" u="none" strike="noStrike" dirty="0">
                          <a:effectLst/>
                        </a:rPr>
                        <a:t>needs to develop ‘soft’ skills not just technical expertise in students</a:t>
                      </a:r>
                      <a:endParaRPr lang="en-GB" sz="1100" b="0" i="0" u="none" strike="noStrike" dirty="0">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35.49%</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41.26%</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32.93%</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39.66%</a:t>
                      </a:r>
                      <a:endParaRPr lang="en-GB" sz="1100" b="0" i="0" u="none" strike="noStrike">
                        <a:solidFill>
                          <a:srgbClr val="000000"/>
                        </a:solidFill>
                        <a:effectLst/>
                        <a:latin typeface="Calibri" panose="020F0502020204030204" pitchFamily="34" charset="0"/>
                      </a:endParaRPr>
                    </a:p>
                  </a:txBody>
                  <a:tcPr marL="4315" marR="4315" marT="4315" marB="0" anchor="b"/>
                </a:tc>
                <a:extLst>
                  <a:ext uri="{0D108BD9-81ED-4DB2-BD59-A6C34878D82A}">
                    <a16:rowId xmlns:a16="http://schemas.microsoft.com/office/drawing/2014/main" val="3389938005"/>
                  </a:ext>
                </a:extLst>
              </a:tr>
              <a:tr h="499631">
                <a:tc>
                  <a:txBody>
                    <a:bodyPr/>
                    <a:lstStyle/>
                    <a:p>
                      <a:pPr algn="l" fontAlgn="b"/>
                      <a:r>
                        <a:rPr lang="en-GB" sz="1100" u="none" strike="noStrike">
                          <a:effectLst/>
                        </a:rPr>
                        <a:t>should respond more quickly to meet the needs of employers</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30.59%</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40.56%</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a:effectLst/>
                        </a:rPr>
                        <a:t>29.57%</a:t>
                      </a:r>
                      <a:endParaRPr lang="en-GB" sz="1100" b="0" i="0" u="none" strike="noStrike">
                        <a:solidFill>
                          <a:srgbClr val="000000"/>
                        </a:solidFill>
                        <a:effectLst/>
                        <a:latin typeface="Calibri" panose="020F0502020204030204" pitchFamily="34" charset="0"/>
                      </a:endParaRPr>
                    </a:p>
                  </a:txBody>
                  <a:tcPr marL="4315" marR="4315" marT="4315" marB="0" anchor="b"/>
                </a:tc>
                <a:tc>
                  <a:txBody>
                    <a:bodyPr/>
                    <a:lstStyle/>
                    <a:p>
                      <a:pPr algn="r" fontAlgn="b"/>
                      <a:r>
                        <a:rPr lang="en-GB" sz="1100" u="none" strike="noStrike" dirty="0">
                          <a:effectLst/>
                        </a:rPr>
                        <a:t>39.42%</a:t>
                      </a:r>
                      <a:endParaRPr lang="en-GB" sz="1100" b="0" i="0" u="none" strike="noStrike" dirty="0">
                        <a:solidFill>
                          <a:srgbClr val="000000"/>
                        </a:solidFill>
                        <a:effectLst/>
                        <a:latin typeface="Calibri" panose="020F0502020204030204" pitchFamily="34" charset="0"/>
                      </a:endParaRPr>
                    </a:p>
                  </a:txBody>
                  <a:tcPr marL="4315" marR="4315" marT="4315" marB="0" anchor="b"/>
                </a:tc>
                <a:extLst>
                  <a:ext uri="{0D108BD9-81ED-4DB2-BD59-A6C34878D82A}">
                    <a16:rowId xmlns:a16="http://schemas.microsoft.com/office/drawing/2014/main" val="2630453808"/>
                  </a:ext>
                </a:extLst>
              </a:tr>
            </a:tbl>
          </a:graphicData>
        </a:graphic>
      </p:graphicFrame>
      <p:sp>
        <p:nvSpPr>
          <p:cNvPr id="10" name="TextBox 9">
            <a:extLst>
              <a:ext uri="{FF2B5EF4-FFF2-40B4-BE49-F238E27FC236}">
                <a16:creationId xmlns:a16="http://schemas.microsoft.com/office/drawing/2014/main" id="{4EDF000B-912B-BF49-9E71-47C4C410C0D5}"/>
              </a:ext>
            </a:extLst>
          </p:cNvPr>
          <p:cNvSpPr txBox="1"/>
          <p:nvPr/>
        </p:nvSpPr>
        <p:spPr>
          <a:xfrm>
            <a:off x="874815" y="2376842"/>
            <a:ext cx="4742214" cy="2800767"/>
          </a:xfrm>
          <a:prstGeom prst="rect">
            <a:avLst/>
          </a:prstGeom>
          <a:noFill/>
        </p:spPr>
        <p:txBody>
          <a:bodyPr wrap="square" rtlCol="0">
            <a:spAutoFit/>
          </a:bodyPr>
          <a:lstStyle/>
          <a:p>
            <a:r>
              <a:rPr lang="en-GB" sz="1600" dirty="0"/>
              <a:t>Women and men largely agree that business education needs more experiential learning, a broader curriculum including arts and science, to enable lifelong learning, develop ‘soft’ skills in students and respond more quickly to meet employers needs.</a:t>
            </a:r>
          </a:p>
          <a:p>
            <a:r>
              <a:rPr lang="en-GB" sz="1600" dirty="0"/>
              <a:t>More than half of both groups also agree that business education ‘needs to offer more flexible approaches to taking a degree</a:t>
            </a:r>
            <a:r>
              <a:rPr lang="en-US" sz="1600" dirty="0"/>
              <a:t>’, but among women 64% agree, while among men it is only 55%.</a:t>
            </a:r>
            <a:endParaRPr lang="en-GB" sz="1600" dirty="0">
              <a:solidFill>
                <a:srgbClr val="000000"/>
              </a:solidFill>
              <a:latin typeface="Calibri" panose="020F0502020204030204" pitchFamily="34" charset="0"/>
            </a:endParaRPr>
          </a:p>
        </p:txBody>
      </p:sp>
      <p:pic>
        <p:nvPicPr>
          <p:cNvPr id="12" name="Picture 11" descr="CC-Logo.jpg">
            <a:hlinkClick r:id="rId2"/>
            <a:extLst>
              <a:ext uri="{FF2B5EF4-FFF2-40B4-BE49-F238E27FC236}">
                <a16:creationId xmlns:a16="http://schemas.microsoft.com/office/drawing/2014/main" id="{D2386FEC-38CB-8F49-A504-B905E200478D}"/>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6A4CC08D-A783-2149-ABB9-0B44E879DA4D}"/>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C09089FF-5B60-7543-8C13-3B7E63236F72}"/>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2875717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662941"/>
            <a:ext cx="4083434" cy="1771661"/>
          </a:xfrm>
        </p:spPr>
        <p:txBody>
          <a:bodyPr vert="horz" lIns="91440" tIns="45720" rIns="91440" bIns="45720" rtlCol="0" anchor="t">
            <a:normAutofit/>
          </a:bodyPr>
          <a:lstStyle/>
          <a:p>
            <a:r>
              <a:rPr lang="en-US" sz="3200" kern="1200" dirty="0">
                <a:solidFill>
                  <a:schemeClr val="tx1"/>
                </a:solidFill>
                <a:latin typeface="+mj-lt"/>
                <a:ea typeface="+mj-ea"/>
                <a:cs typeface="+mj-cs"/>
              </a:rPr>
              <a:t>I would want to study at a business school …</a:t>
            </a:r>
          </a:p>
        </p:txBody>
      </p:sp>
      <p:sp>
        <p:nvSpPr>
          <p:cNvPr id="9" name="TextBox 8">
            <a:extLst>
              <a:ext uri="{FF2B5EF4-FFF2-40B4-BE49-F238E27FC236}">
                <a16:creationId xmlns:a16="http://schemas.microsoft.com/office/drawing/2014/main" id="{04754BA4-40FA-E84B-AACC-9908489C85A7}"/>
              </a:ext>
            </a:extLst>
          </p:cNvPr>
          <p:cNvSpPr txBox="1"/>
          <p:nvPr/>
        </p:nvSpPr>
        <p:spPr>
          <a:xfrm>
            <a:off x="874815" y="2141967"/>
            <a:ext cx="4134327" cy="2677656"/>
          </a:xfrm>
          <a:prstGeom prst="rect">
            <a:avLst/>
          </a:prstGeom>
          <a:noFill/>
        </p:spPr>
        <p:txBody>
          <a:bodyPr wrap="square" rtlCol="0">
            <a:spAutoFit/>
          </a:bodyPr>
          <a:lstStyle/>
          <a:p>
            <a:r>
              <a:rPr lang="en-GB" sz="1400" dirty="0"/>
              <a:t>Students are most likely to want to study at a business school that:</a:t>
            </a:r>
          </a:p>
          <a:p>
            <a:endParaRPr lang="en-GB" sz="1400" dirty="0"/>
          </a:p>
          <a:p>
            <a:pPr marL="285750" indent="-285750">
              <a:buFont typeface="Arial" panose="020B0604020202020204" pitchFamily="34" charset="0"/>
              <a:buChar char="•"/>
            </a:pPr>
            <a:r>
              <a:rPr lang="en-GB" sz="1400" dirty="0"/>
              <a:t>allows them to accelerate and transform their career prospects.  </a:t>
            </a:r>
          </a:p>
          <a:p>
            <a:pPr marL="285750" indent="-285750">
              <a:buFont typeface="Arial" panose="020B0604020202020204" pitchFamily="34" charset="0"/>
              <a:buChar char="•"/>
            </a:pPr>
            <a:r>
              <a:rPr lang="en-GB" sz="1400" dirty="0"/>
              <a:t>promotes diverse career development paths for its students, including private and public sector</a:t>
            </a:r>
            <a:r>
              <a:rPr lang="en-GB" sz="1400" dirty="0">
                <a:solidFill>
                  <a:srgbClr val="000000"/>
                </a:solidFill>
              </a:rPr>
              <a:t>.</a:t>
            </a:r>
          </a:p>
          <a:p>
            <a:endParaRPr lang="en-GB" sz="1400" dirty="0">
              <a:solidFill>
                <a:srgbClr val="000000"/>
              </a:solidFill>
            </a:endParaRPr>
          </a:p>
          <a:p>
            <a:r>
              <a:rPr lang="en-GB" sz="1400" dirty="0">
                <a:solidFill>
                  <a:srgbClr val="000000"/>
                </a:solidFill>
              </a:rPr>
              <a:t>Students are least likely to want to study at a business school </a:t>
            </a:r>
            <a:r>
              <a:rPr lang="en-GB" sz="1400" dirty="0"/>
              <a:t>that can deliver tangible impact in local communities</a:t>
            </a:r>
            <a:r>
              <a:rPr lang="en-GB" sz="1400" dirty="0">
                <a:solidFill>
                  <a:srgbClr val="000000"/>
                </a:solidFill>
              </a:rPr>
              <a:t>.</a:t>
            </a:r>
            <a:endParaRPr lang="en-GB" sz="1400" dirty="0">
              <a:solidFill>
                <a:srgbClr val="000000"/>
              </a:solidFill>
              <a:latin typeface="Calibri" panose="020F0502020204030204" pitchFamily="34" charset="0"/>
            </a:endParaRPr>
          </a:p>
        </p:txBody>
      </p:sp>
      <p:pic>
        <p:nvPicPr>
          <p:cNvPr id="12" name="Picture 11" descr="CC-Logo.jpg">
            <a:hlinkClick r:id="rId2"/>
            <a:extLst>
              <a:ext uri="{FF2B5EF4-FFF2-40B4-BE49-F238E27FC236}">
                <a16:creationId xmlns:a16="http://schemas.microsoft.com/office/drawing/2014/main" id="{668F3D46-A64D-9B4C-9EFA-0673251425C4}"/>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F68C57A6-A801-4B4D-A900-97594ABB8530}"/>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4" name="Picture 13" descr="A close up of a logo&#10;&#10;Description automatically generated">
            <a:extLst>
              <a:ext uri="{FF2B5EF4-FFF2-40B4-BE49-F238E27FC236}">
                <a16:creationId xmlns:a16="http://schemas.microsoft.com/office/drawing/2014/main" id="{86C87E71-719D-C847-BB7E-E167A06BB112}"/>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4" name="Table 3">
            <a:extLst>
              <a:ext uri="{FF2B5EF4-FFF2-40B4-BE49-F238E27FC236}">
                <a16:creationId xmlns:a16="http://schemas.microsoft.com/office/drawing/2014/main" id="{FE715C59-5EDE-B647-A9EE-4C2F13ADA201}"/>
              </a:ext>
            </a:extLst>
          </p:cNvPr>
          <p:cNvGraphicFramePr>
            <a:graphicFrameLocks noGrp="1"/>
          </p:cNvGraphicFramePr>
          <p:nvPr>
            <p:extLst>
              <p:ext uri="{D42A27DB-BD31-4B8C-83A1-F6EECF244321}">
                <p14:modId xmlns:p14="http://schemas.microsoft.com/office/powerpoint/2010/main" val="205906812"/>
              </p:ext>
            </p:extLst>
          </p:nvPr>
        </p:nvGraphicFramePr>
        <p:xfrm>
          <a:off x="5337810" y="662941"/>
          <a:ext cx="6395375" cy="6013462"/>
        </p:xfrm>
        <a:graphic>
          <a:graphicData uri="http://schemas.openxmlformats.org/drawingml/2006/table">
            <a:tbl>
              <a:tblPr>
                <a:tableStyleId>{5C22544A-7EE6-4342-B048-85BDC9FD1C3A}</a:tableStyleId>
              </a:tblPr>
              <a:tblGrid>
                <a:gridCol w="5501162">
                  <a:extLst>
                    <a:ext uri="{9D8B030D-6E8A-4147-A177-3AD203B41FA5}">
                      <a16:colId xmlns:a16="http://schemas.microsoft.com/office/drawing/2014/main" val="3505163459"/>
                    </a:ext>
                  </a:extLst>
                </a:gridCol>
                <a:gridCol w="894213">
                  <a:extLst>
                    <a:ext uri="{9D8B030D-6E8A-4147-A177-3AD203B41FA5}">
                      <a16:colId xmlns:a16="http://schemas.microsoft.com/office/drawing/2014/main" val="978342161"/>
                    </a:ext>
                  </a:extLst>
                </a:gridCol>
              </a:tblGrid>
              <a:tr h="462574">
                <a:tc>
                  <a:txBody>
                    <a:bodyPr/>
                    <a:lstStyle/>
                    <a:p>
                      <a:pPr algn="l" fontAlgn="b"/>
                      <a:r>
                        <a:rPr lang="en-GB" sz="1200" u="none" strike="noStrike" dirty="0">
                          <a:effectLst/>
                        </a:rPr>
                        <a:t>that challenges world views by combining innovative and critical thinking</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31.05%</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820154512"/>
                  </a:ext>
                </a:extLst>
              </a:tr>
              <a:tr h="462574">
                <a:tc>
                  <a:txBody>
                    <a:bodyPr/>
                    <a:lstStyle/>
                    <a:p>
                      <a:pPr algn="l" fontAlgn="b"/>
                      <a:r>
                        <a:rPr lang="en-GB" sz="1200" u="none" strike="noStrike">
                          <a:effectLst/>
                        </a:rPr>
                        <a:t>with a focus on social responsibility</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21.17%</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535401535"/>
                  </a:ext>
                </a:extLst>
              </a:tr>
              <a:tr h="462574">
                <a:tc>
                  <a:txBody>
                    <a:bodyPr/>
                    <a:lstStyle/>
                    <a:p>
                      <a:pPr algn="l" fontAlgn="b"/>
                      <a:r>
                        <a:rPr lang="en-GB" sz="1200" u="none" strike="noStrike">
                          <a:effectLst/>
                        </a:rPr>
                        <a:t>that allows me to question the status quo and think differently</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20.28%</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379761422"/>
                  </a:ext>
                </a:extLst>
              </a:tr>
              <a:tr h="462574">
                <a:tc>
                  <a:txBody>
                    <a:bodyPr/>
                    <a:lstStyle/>
                    <a:p>
                      <a:pPr algn="l" fontAlgn="b"/>
                      <a:r>
                        <a:rPr lang="en-GB" sz="1200" u="none" strike="noStrike">
                          <a:effectLst/>
                        </a:rPr>
                        <a:t>with a culture of enterprise, engaging with start-ups and social entrepreneurs</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22.69%</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370532641"/>
                  </a:ext>
                </a:extLst>
              </a:tr>
              <a:tr h="462574">
                <a:tc>
                  <a:txBody>
                    <a:bodyPr/>
                    <a:lstStyle/>
                    <a:p>
                      <a:pPr algn="l" fontAlgn="b"/>
                      <a:r>
                        <a:rPr lang="en-GB" sz="1200" u="none" strike="noStrike">
                          <a:effectLst/>
                        </a:rPr>
                        <a:t>that allows me to accelerate and transform my career prospects</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43.68%</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37812384"/>
                  </a:ext>
                </a:extLst>
              </a:tr>
              <a:tr h="462574">
                <a:tc>
                  <a:txBody>
                    <a:bodyPr/>
                    <a:lstStyle/>
                    <a:p>
                      <a:pPr algn="l" fontAlgn="b"/>
                      <a:r>
                        <a:rPr lang="en-GB" sz="1200" u="none" strike="noStrike">
                          <a:effectLst/>
                        </a:rPr>
                        <a:t>that attracts an international class of students</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18.95%</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528548776"/>
                  </a:ext>
                </a:extLst>
              </a:tr>
              <a:tr h="462574">
                <a:tc>
                  <a:txBody>
                    <a:bodyPr/>
                    <a:lstStyle/>
                    <a:p>
                      <a:pPr algn="l" fontAlgn="b"/>
                      <a:r>
                        <a:rPr lang="en-GB" sz="1200" u="none" strike="noStrike">
                          <a:effectLst/>
                        </a:rPr>
                        <a:t>that embraces digital transformation, bringing together technology and management skills</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29.98%</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286518794"/>
                  </a:ext>
                </a:extLst>
              </a:tr>
              <a:tr h="462574">
                <a:tc>
                  <a:txBody>
                    <a:bodyPr/>
                    <a:lstStyle/>
                    <a:p>
                      <a:pPr algn="l" fontAlgn="b"/>
                      <a:r>
                        <a:rPr lang="en-GB" sz="1200" u="none" strike="noStrike">
                          <a:effectLst/>
                        </a:rPr>
                        <a:t>that offers scholarships to ensure a diverse class of students</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16.10%</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415986189"/>
                  </a:ext>
                </a:extLst>
              </a:tr>
              <a:tr h="462574">
                <a:tc>
                  <a:txBody>
                    <a:bodyPr/>
                    <a:lstStyle/>
                    <a:p>
                      <a:pPr algn="l" fontAlgn="b"/>
                      <a:r>
                        <a:rPr lang="en-GB" sz="1200" u="none" strike="noStrike" dirty="0">
                          <a:effectLst/>
                        </a:rPr>
                        <a:t>that offers flexible ways of teaching &amp; learning, including face-to face and online provision</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31.23%</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4213562673"/>
                  </a:ext>
                </a:extLst>
              </a:tr>
              <a:tr h="462574">
                <a:tc>
                  <a:txBody>
                    <a:bodyPr/>
                    <a:lstStyle/>
                    <a:p>
                      <a:pPr algn="l" fontAlgn="b"/>
                      <a:r>
                        <a:rPr lang="en-GB" sz="1200" u="none" strike="noStrike">
                          <a:effectLst/>
                        </a:rPr>
                        <a:t>that incorporates arts and sciences into its curriculum</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11.83%</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661326130"/>
                  </a:ext>
                </a:extLst>
              </a:tr>
              <a:tr h="462574">
                <a:tc>
                  <a:txBody>
                    <a:bodyPr/>
                    <a:lstStyle/>
                    <a:p>
                      <a:pPr algn="l" fontAlgn="b"/>
                      <a:r>
                        <a:rPr lang="en-GB" sz="1200" u="none" strike="noStrike">
                          <a:effectLst/>
                        </a:rPr>
                        <a:t>that promotes diverse career development paths for its students, including private and public sector</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37.28%</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715515052"/>
                  </a:ext>
                </a:extLst>
              </a:tr>
              <a:tr h="462574">
                <a:tc>
                  <a:txBody>
                    <a:bodyPr/>
                    <a:lstStyle/>
                    <a:p>
                      <a:pPr algn="l" fontAlgn="b"/>
                      <a:r>
                        <a:rPr lang="en-GB" sz="1200" u="none" strike="noStrike" dirty="0">
                          <a:effectLst/>
                        </a:rPr>
                        <a:t>that can deliver tangible impact in local communities</a:t>
                      </a:r>
                      <a:endParaRPr lang="en-GB" sz="1200" b="0" i="0" u="none" strike="noStrike" dirty="0">
                        <a:solidFill>
                          <a:srgbClr val="000000"/>
                        </a:solidFill>
                        <a:effectLst/>
                        <a:latin typeface="Calibri" panose="020F0502020204030204" pitchFamily="34" charset="0"/>
                      </a:endParaRPr>
                    </a:p>
                  </a:txBody>
                  <a:tcPr anchor="ctr"/>
                </a:tc>
                <a:tc>
                  <a:txBody>
                    <a:bodyPr/>
                    <a:lstStyle/>
                    <a:p>
                      <a:pPr algn="r" fontAlgn="b"/>
                      <a:r>
                        <a:rPr lang="en-GB" sz="1200" u="none" strike="noStrike">
                          <a:effectLst/>
                        </a:rPr>
                        <a:t>10.23%</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77553490"/>
                  </a:ext>
                </a:extLst>
              </a:tr>
              <a:tr h="462574">
                <a:tc>
                  <a:txBody>
                    <a:bodyPr/>
                    <a:lstStyle/>
                    <a:p>
                      <a:pPr algn="l" fontAlgn="b"/>
                      <a:r>
                        <a:rPr lang="en-GB" sz="1200" u="none" strike="noStrike">
                          <a:effectLst/>
                        </a:rPr>
                        <a:t>that is highly ranked</a:t>
                      </a:r>
                      <a:endParaRPr lang="en-GB" sz="1200" b="0" i="0" u="none" strike="noStrike">
                        <a:solidFill>
                          <a:srgbClr val="000000"/>
                        </a:solidFill>
                        <a:effectLst/>
                        <a:latin typeface="Calibri" panose="020F0502020204030204" pitchFamily="34" charset="0"/>
                      </a:endParaRPr>
                    </a:p>
                  </a:txBody>
                  <a:tcPr anchor="ctr"/>
                </a:tc>
                <a:tc>
                  <a:txBody>
                    <a:bodyPr/>
                    <a:lstStyle/>
                    <a:p>
                      <a:pPr algn="r" fontAlgn="b"/>
                      <a:r>
                        <a:rPr lang="en-GB" sz="1200" u="none" strike="noStrike" dirty="0">
                          <a:effectLst/>
                        </a:rPr>
                        <a:t>31.32%</a:t>
                      </a:r>
                      <a:endParaRPr lang="en-GB" sz="12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491891334"/>
                  </a:ext>
                </a:extLst>
              </a:tr>
            </a:tbl>
          </a:graphicData>
        </a:graphic>
      </p:graphicFrame>
    </p:spTree>
    <p:extLst>
      <p:ext uri="{BB962C8B-B14F-4D97-AF65-F5344CB8AC3E}">
        <p14:creationId xmlns:p14="http://schemas.microsoft.com/office/powerpoint/2010/main" val="4564709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090335"/>
            <a:ext cx="4320037" cy="1219944"/>
          </a:xfrm>
        </p:spPr>
        <p:txBody>
          <a:bodyPr vert="horz" lIns="91440" tIns="45720" rIns="91440" bIns="45720" rtlCol="0" anchor="t">
            <a:normAutofit fontScale="90000"/>
          </a:bodyPr>
          <a:lstStyle/>
          <a:p>
            <a:r>
              <a:rPr lang="en-US" sz="3200" kern="1200" dirty="0">
                <a:solidFill>
                  <a:schemeClr val="tx1"/>
                </a:solidFill>
                <a:latin typeface="+mj-lt"/>
                <a:ea typeface="+mj-ea"/>
                <a:cs typeface="+mj-cs"/>
              </a:rPr>
              <a:t>Most valuable topics for your future business education</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AE2106EF-F124-A84C-8640-D142A95A0927}"/>
              </a:ext>
            </a:extLst>
          </p:cNvPr>
          <p:cNvGraphicFramePr>
            <a:graphicFrameLocks noGrp="1"/>
          </p:cNvGraphicFramePr>
          <p:nvPr>
            <p:extLst>
              <p:ext uri="{D42A27DB-BD31-4B8C-83A1-F6EECF244321}">
                <p14:modId xmlns:p14="http://schemas.microsoft.com/office/powerpoint/2010/main" val="178106283"/>
              </p:ext>
            </p:extLst>
          </p:nvPr>
        </p:nvGraphicFramePr>
        <p:xfrm>
          <a:off x="5513959" y="1090334"/>
          <a:ext cx="6073058" cy="4688433"/>
        </p:xfrm>
        <a:graphic>
          <a:graphicData uri="http://schemas.openxmlformats.org/drawingml/2006/table">
            <a:tbl>
              <a:tblPr firstRow="1" bandRow="1">
                <a:tableStyleId>{5C22544A-7EE6-4342-B048-85BDC9FD1C3A}</a:tableStyleId>
              </a:tblPr>
              <a:tblGrid>
                <a:gridCol w="4737242">
                  <a:extLst>
                    <a:ext uri="{9D8B030D-6E8A-4147-A177-3AD203B41FA5}">
                      <a16:colId xmlns:a16="http://schemas.microsoft.com/office/drawing/2014/main" val="3481261335"/>
                    </a:ext>
                  </a:extLst>
                </a:gridCol>
                <a:gridCol w="667908">
                  <a:extLst>
                    <a:ext uri="{9D8B030D-6E8A-4147-A177-3AD203B41FA5}">
                      <a16:colId xmlns:a16="http://schemas.microsoft.com/office/drawing/2014/main" val="2689996395"/>
                    </a:ext>
                  </a:extLst>
                </a:gridCol>
                <a:gridCol w="667908">
                  <a:extLst>
                    <a:ext uri="{9D8B030D-6E8A-4147-A177-3AD203B41FA5}">
                      <a16:colId xmlns:a16="http://schemas.microsoft.com/office/drawing/2014/main" val="2697153954"/>
                    </a:ext>
                  </a:extLst>
                </a:gridCol>
              </a:tblGrid>
              <a:tr h="205665">
                <a:tc>
                  <a:txBody>
                    <a:bodyPr/>
                    <a:lstStyle/>
                    <a:p>
                      <a:pPr algn="l" fontAlgn="b"/>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ctr" fontAlgn="ctr"/>
                      <a:r>
                        <a:rPr lang="en-GB" sz="1100" u="none" strike="noStrike">
                          <a:effectLst/>
                        </a:rPr>
                        <a:t>Female</a:t>
                      </a:r>
                      <a:endParaRPr lang="en-GB" sz="1100" b="1" i="0" u="none" strike="noStrike">
                        <a:solidFill>
                          <a:srgbClr val="000000"/>
                        </a:solidFill>
                        <a:effectLst/>
                        <a:latin typeface="Calibri" panose="020F0502020204030204" pitchFamily="34" charset="0"/>
                      </a:endParaRPr>
                    </a:p>
                  </a:txBody>
                  <a:tcPr marL="2549" marR="2549" marT="2549" marB="0" anchor="ctr"/>
                </a:tc>
                <a:tc>
                  <a:txBody>
                    <a:bodyPr/>
                    <a:lstStyle/>
                    <a:p>
                      <a:pPr algn="ctr" fontAlgn="ctr"/>
                      <a:r>
                        <a:rPr lang="en-GB" sz="1100" u="none" strike="noStrike">
                          <a:effectLst/>
                        </a:rPr>
                        <a:t>Male</a:t>
                      </a:r>
                      <a:endParaRPr lang="en-GB" sz="1100" b="1" i="0" u="none" strike="noStrike">
                        <a:solidFill>
                          <a:srgbClr val="000000"/>
                        </a:solidFill>
                        <a:effectLst/>
                        <a:latin typeface="Calibri" panose="020F0502020204030204" pitchFamily="34" charset="0"/>
                      </a:endParaRPr>
                    </a:p>
                  </a:txBody>
                  <a:tcPr marL="2549" marR="2549" marT="2549" marB="0" anchor="ctr"/>
                </a:tc>
                <a:extLst>
                  <a:ext uri="{0D108BD9-81ED-4DB2-BD59-A6C34878D82A}">
                    <a16:rowId xmlns:a16="http://schemas.microsoft.com/office/drawing/2014/main" val="2824195045"/>
                  </a:ext>
                </a:extLst>
              </a:tr>
              <a:tr h="205665">
                <a:tc>
                  <a:txBody>
                    <a:bodyPr/>
                    <a:lstStyle/>
                    <a:p>
                      <a:pPr algn="l" fontAlgn="b"/>
                      <a:r>
                        <a:rPr lang="en-GB" sz="1100" u="none" strike="noStrike">
                          <a:effectLst/>
                        </a:rPr>
                        <a:t>Creativity and design thinking</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23.08%</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21.88%</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3390815338"/>
                  </a:ext>
                </a:extLst>
              </a:tr>
              <a:tr h="205665">
                <a:tc>
                  <a:txBody>
                    <a:bodyPr/>
                    <a:lstStyle/>
                    <a:p>
                      <a:pPr algn="l" fontAlgn="b"/>
                      <a:r>
                        <a:rPr lang="en-GB" sz="1100" u="none" strike="noStrike" dirty="0">
                          <a:effectLst/>
                        </a:rPr>
                        <a:t>Data analytics and data-driven decision making</a:t>
                      </a:r>
                      <a:endParaRPr lang="en-GB" sz="1100" b="0" i="0" u="none" strike="noStrike" dirty="0">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27.10%</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30.77%</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2097468177"/>
                  </a:ext>
                </a:extLst>
              </a:tr>
              <a:tr h="205665">
                <a:tc>
                  <a:txBody>
                    <a:bodyPr/>
                    <a:lstStyle/>
                    <a:p>
                      <a:pPr algn="l" fontAlgn="b"/>
                      <a:r>
                        <a:rPr lang="en-GB" sz="1100" u="none" strike="noStrike">
                          <a:effectLst/>
                        </a:rPr>
                        <a:t>Entrepreneurship and entrepreneurial mindset</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23.43%</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22.84%</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1030332503"/>
                  </a:ext>
                </a:extLst>
              </a:tr>
              <a:tr h="205665">
                <a:tc>
                  <a:txBody>
                    <a:bodyPr/>
                    <a:lstStyle/>
                    <a:p>
                      <a:pPr algn="l" fontAlgn="b"/>
                      <a:r>
                        <a:rPr lang="en-GB" sz="1100" u="none" strike="noStrike">
                          <a:effectLst/>
                        </a:rPr>
                        <a:t>Innovation</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27.10%</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25.00%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1738276192"/>
                  </a:ext>
                </a:extLst>
              </a:tr>
              <a:tr h="205665">
                <a:tc>
                  <a:txBody>
                    <a:bodyPr/>
                    <a:lstStyle/>
                    <a:p>
                      <a:pPr algn="l" fontAlgn="b"/>
                      <a:r>
                        <a:rPr lang="en-GB" sz="1100" u="none" strike="noStrike">
                          <a:effectLst/>
                        </a:rPr>
                        <a:t>Collaboration across virtual teams, alliances and partners</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10.31%</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12.26%</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809820302"/>
                  </a:ext>
                </a:extLst>
              </a:tr>
              <a:tr h="205665">
                <a:tc>
                  <a:txBody>
                    <a:bodyPr/>
                    <a:lstStyle/>
                    <a:p>
                      <a:pPr algn="l" fontAlgn="b"/>
                      <a:r>
                        <a:rPr lang="en-GB" sz="1100" u="none" strike="noStrike">
                          <a:effectLst/>
                        </a:rPr>
                        <a:t>Social impact</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22.73%</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18.51%</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3060206198"/>
                  </a:ext>
                </a:extLst>
              </a:tr>
              <a:tr h="205665">
                <a:tc>
                  <a:txBody>
                    <a:bodyPr/>
                    <a:lstStyle/>
                    <a:p>
                      <a:pPr algn="l" fontAlgn="b"/>
                      <a:r>
                        <a:rPr lang="en-GB" sz="1100" u="none" strike="noStrike">
                          <a:effectLst/>
                        </a:rPr>
                        <a:t>Other (please specify)</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0.70%</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0.48%</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1936619219"/>
                  </a:ext>
                </a:extLst>
              </a:tr>
              <a:tr h="205665">
                <a:tc>
                  <a:txBody>
                    <a:bodyPr/>
                    <a:lstStyle/>
                    <a:p>
                      <a:pPr algn="l" fontAlgn="b"/>
                      <a:r>
                        <a:rPr lang="en-GB" sz="1100" u="none" strike="noStrike">
                          <a:effectLst/>
                        </a:rPr>
                        <a:t>Business model innovation</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18.36%</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23.80%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1279668767"/>
                  </a:ext>
                </a:extLst>
              </a:tr>
              <a:tr h="205665">
                <a:tc>
                  <a:txBody>
                    <a:bodyPr/>
                    <a:lstStyle/>
                    <a:p>
                      <a:pPr algn="l" fontAlgn="b"/>
                      <a:r>
                        <a:rPr lang="en-GB" sz="1100" u="none" strike="noStrike">
                          <a:effectLst/>
                        </a:rPr>
                        <a:t>Managing across cultures</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18.88%</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15.87%</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940880272"/>
                  </a:ext>
                </a:extLst>
              </a:tr>
              <a:tr h="205665">
                <a:tc>
                  <a:txBody>
                    <a:bodyPr/>
                    <a:lstStyle/>
                    <a:p>
                      <a:pPr algn="l" fontAlgn="b"/>
                      <a:r>
                        <a:rPr lang="en-GB" sz="1100" u="none" strike="noStrike">
                          <a:effectLst/>
                        </a:rPr>
                        <a:t>Digital transformation</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18.18%</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20.19%</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549636394"/>
                  </a:ext>
                </a:extLst>
              </a:tr>
              <a:tr h="205665">
                <a:tc>
                  <a:txBody>
                    <a:bodyPr/>
                    <a:lstStyle/>
                    <a:p>
                      <a:pPr algn="l" fontAlgn="b"/>
                      <a:r>
                        <a:rPr lang="en-GB" sz="1100" u="none" strike="noStrike">
                          <a:effectLst/>
                        </a:rPr>
                        <a:t>Resilience/mindfulness</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16.43%</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12.26%</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569006316"/>
                  </a:ext>
                </a:extLst>
              </a:tr>
              <a:tr h="205665">
                <a:tc>
                  <a:txBody>
                    <a:bodyPr/>
                    <a:lstStyle/>
                    <a:p>
                      <a:pPr algn="l" fontAlgn="b"/>
                      <a:r>
                        <a:rPr lang="en-GB" sz="1100" u="none" strike="noStrike">
                          <a:effectLst/>
                        </a:rPr>
                        <a:t>Technology management</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17.31%</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23.08%</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2761288788"/>
                  </a:ext>
                </a:extLst>
              </a:tr>
              <a:tr h="205665">
                <a:tc>
                  <a:txBody>
                    <a:bodyPr/>
                    <a:lstStyle/>
                    <a:p>
                      <a:pPr algn="l" fontAlgn="b"/>
                      <a:r>
                        <a:rPr lang="en-GB" sz="1100" u="none" strike="noStrike" dirty="0">
                          <a:effectLst/>
                        </a:rPr>
                        <a:t>Sustainability</a:t>
                      </a:r>
                      <a:endParaRPr lang="en-GB" sz="1100" b="0" i="0" u="none" strike="noStrike" dirty="0">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30.24%</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22.12%</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737374601"/>
                  </a:ext>
                </a:extLst>
              </a:tr>
              <a:tr h="205665">
                <a:tc>
                  <a:txBody>
                    <a:bodyPr/>
                    <a:lstStyle/>
                    <a:p>
                      <a:pPr algn="l" fontAlgn="b"/>
                      <a:r>
                        <a:rPr lang="en-GB" sz="1100" u="none" strike="noStrike">
                          <a:effectLst/>
                        </a:rPr>
                        <a:t>Responsible management</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19.76%</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14.18%</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1878993598"/>
                  </a:ext>
                </a:extLst>
              </a:tr>
              <a:tr h="205665">
                <a:tc>
                  <a:txBody>
                    <a:bodyPr/>
                    <a:lstStyle/>
                    <a:p>
                      <a:pPr algn="l" fontAlgn="b"/>
                      <a:r>
                        <a:rPr lang="en-GB" sz="1100" u="none" strike="noStrike">
                          <a:effectLst/>
                        </a:rPr>
                        <a:t>Ethics</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20.10%</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15.87%</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494068313"/>
                  </a:ext>
                </a:extLst>
              </a:tr>
              <a:tr h="205665">
                <a:tc>
                  <a:txBody>
                    <a:bodyPr/>
                    <a:lstStyle/>
                    <a:p>
                      <a:pPr algn="l" fontAlgn="b"/>
                      <a:r>
                        <a:rPr lang="en-GB" sz="1100" u="none" strike="noStrike">
                          <a:effectLst/>
                        </a:rPr>
                        <a:t>Artificial intelligence</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15.38%</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dirty="0">
                          <a:effectLst/>
                        </a:rPr>
                        <a:t>20.19%</a:t>
                      </a:r>
                      <a:endParaRPr lang="en-GB" sz="1100" b="0" i="0" u="none" strike="noStrike" dirty="0">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3670934536"/>
                  </a:ext>
                </a:extLst>
              </a:tr>
              <a:tr h="205665">
                <a:tc>
                  <a:txBody>
                    <a:bodyPr/>
                    <a:lstStyle/>
                    <a:p>
                      <a:pPr algn="l" fontAlgn="b"/>
                      <a:r>
                        <a:rPr lang="en-GB" sz="1100" u="none" strike="noStrike" dirty="0">
                          <a:effectLst/>
                        </a:rPr>
                        <a:t>Decision making in uncertain and complex times</a:t>
                      </a:r>
                      <a:endParaRPr lang="en-GB" sz="1100" b="0" i="0" u="none" strike="noStrike" dirty="0">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31.47%</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31.25%</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1577215624"/>
                  </a:ext>
                </a:extLst>
              </a:tr>
              <a:tr h="205665">
                <a:tc>
                  <a:txBody>
                    <a:bodyPr/>
                    <a:lstStyle/>
                    <a:p>
                      <a:pPr algn="l" fontAlgn="b"/>
                      <a:r>
                        <a:rPr lang="en-GB" sz="1100" u="none" strike="noStrike" dirty="0">
                          <a:effectLst/>
                        </a:rPr>
                        <a:t>Geopolitics and government</a:t>
                      </a:r>
                      <a:endParaRPr lang="en-GB" sz="1100" b="0" i="0" u="none" strike="noStrike" dirty="0">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11.19%</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12.02%</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167238401"/>
                  </a:ext>
                </a:extLst>
              </a:tr>
              <a:tr h="369468">
                <a:tc>
                  <a:txBody>
                    <a:bodyPr/>
                    <a:lstStyle/>
                    <a:p>
                      <a:pPr algn="l" fontAlgn="b"/>
                      <a:r>
                        <a:rPr lang="en-GB" sz="1100" u="none" strike="noStrike">
                          <a:effectLst/>
                        </a:rPr>
                        <a:t>Leading collaboration across a network of virtual teams, alliances and partners</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18.88%</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13.94%</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1282217895"/>
                  </a:ext>
                </a:extLst>
              </a:tr>
              <a:tr h="205665">
                <a:tc>
                  <a:txBody>
                    <a:bodyPr/>
                    <a:lstStyle/>
                    <a:p>
                      <a:pPr algn="l" fontAlgn="b"/>
                      <a:r>
                        <a:rPr lang="en-GB" sz="1100" u="none" strike="noStrike">
                          <a:effectLst/>
                        </a:rPr>
                        <a:t>Managing a multi-generational, diverse workforce</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16.43%</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15.38%</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3771495755"/>
                  </a:ext>
                </a:extLst>
              </a:tr>
              <a:tr h="205665">
                <a:tc>
                  <a:txBody>
                    <a:bodyPr/>
                    <a:lstStyle/>
                    <a:p>
                      <a:pPr algn="l" fontAlgn="b"/>
                      <a:r>
                        <a:rPr lang="en-GB" sz="1100" u="none" strike="noStrike">
                          <a:effectLst/>
                        </a:rPr>
                        <a:t>Robotics</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7.52%</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dirty="0">
                          <a:effectLst/>
                        </a:rPr>
                        <a:t>6.01%</a:t>
                      </a:r>
                      <a:endParaRPr lang="en-GB" sz="1100" b="0" i="0" u="none" strike="noStrike" dirty="0">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3677593641"/>
                  </a:ext>
                </a:extLst>
              </a:tr>
            </a:tbl>
          </a:graphicData>
        </a:graphic>
      </p:graphicFrame>
      <p:sp>
        <p:nvSpPr>
          <p:cNvPr id="9" name="TextBox 8">
            <a:extLst>
              <a:ext uri="{FF2B5EF4-FFF2-40B4-BE49-F238E27FC236}">
                <a16:creationId xmlns:a16="http://schemas.microsoft.com/office/drawing/2014/main" id="{8A3D4178-2235-9148-B5B9-E6EC512B0F4F}"/>
              </a:ext>
            </a:extLst>
          </p:cNvPr>
          <p:cNvSpPr txBox="1"/>
          <p:nvPr/>
        </p:nvSpPr>
        <p:spPr>
          <a:xfrm>
            <a:off x="874816" y="2310279"/>
            <a:ext cx="4320036" cy="3108543"/>
          </a:xfrm>
          <a:prstGeom prst="rect">
            <a:avLst/>
          </a:prstGeom>
          <a:noFill/>
        </p:spPr>
        <p:txBody>
          <a:bodyPr wrap="square" rtlCol="0">
            <a:spAutoFit/>
          </a:bodyPr>
          <a:lstStyle/>
          <a:p>
            <a:r>
              <a:rPr lang="en-GB" sz="1400" dirty="0"/>
              <a:t>For women, the key topics for their future business education are:</a:t>
            </a:r>
          </a:p>
          <a:p>
            <a:pPr marL="285750" indent="-285750" fontAlgn="b">
              <a:buFont typeface="Arial" panose="020B0604020202020204" pitchFamily="34" charset="0"/>
              <a:buChar char="•"/>
            </a:pPr>
            <a:r>
              <a:rPr lang="en-GB" sz="1400" dirty="0"/>
              <a:t>Decision making in uncertain and complex times</a:t>
            </a:r>
            <a:endParaRPr lang="en-GB" sz="1400" dirty="0">
              <a:solidFill>
                <a:srgbClr val="000000"/>
              </a:solidFill>
            </a:endParaRPr>
          </a:p>
          <a:p>
            <a:pPr marL="285750" indent="-285750">
              <a:buFont typeface="Arial" panose="020B0604020202020204" pitchFamily="34" charset="0"/>
              <a:buChar char="•"/>
            </a:pPr>
            <a:r>
              <a:rPr lang="en-GB" sz="1400" dirty="0"/>
              <a:t>Sustainability</a:t>
            </a:r>
            <a:endParaRPr lang="en-GB" sz="1400" dirty="0">
              <a:solidFill>
                <a:srgbClr val="000000"/>
              </a:solidFill>
            </a:endParaRPr>
          </a:p>
          <a:p>
            <a:pPr marL="285750" indent="-285750">
              <a:buFont typeface="Arial" panose="020B0604020202020204" pitchFamily="34" charset="0"/>
              <a:buChar char="•"/>
            </a:pPr>
            <a:r>
              <a:rPr lang="en-GB" sz="1400" dirty="0"/>
              <a:t>Data analytics and data-driven decision making</a:t>
            </a:r>
            <a:endParaRPr lang="en-GB" sz="1400" dirty="0">
              <a:solidFill>
                <a:srgbClr val="000000"/>
              </a:solidFill>
            </a:endParaRPr>
          </a:p>
          <a:p>
            <a:pPr marL="285750" indent="-285750">
              <a:buFont typeface="Arial" panose="020B0604020202020204" pitchFamily="34" charset="0"/>
              <a:buChar char="•"/>
            </a:pPr>
            <a:r>
              <a:rPr lang="en-GB" sz="1400" dirty="0"/>
              <a:t>Innovation</a:t>
            </a:r>
          </a:p>
          <a:p>
            <a:endParaRPr lang="en-GB" sz="1400" dirty="0"/>
          </a:p>
          <a:p>
            <a:r>
              <a:rPr lang="en-GB" sz="1400" dirty="0"/>
              <a:t>For men, the key topics for their future business education are:</a:t>
            </a:r>
          </a:p>
          <a:p>
            <a:pPr marL="285750" indent="-285750" fontAlgn="b">
              <a:buFont typeface="Arial" panose="020B0604020202020204" pitchFamily="34" charset="0"/>
              <a:buChar char="•"/>
            </a:pPr>
            <a:r>
              <a:rPr lang="en-GB" sz="1400" dirty="0"/>
              <a:t>Decision making in uncertain and complex times</a:t>
            </a:r>
            <a:endParaRPr lang="en-GB" sz="1400" dirty="0">
              <a:solidFill>
                <a:srgbClr val="000000"/>
              </a:solidFill>
            </a:endParaRPr>
          </a:p>
          <a:p>
            <a:pPr marL="285750" indent="-285750">
              <a:buFont typeface="Arial" panose="020B0604020202020204" pitchFamily="34" charset="0"/>
              <a:buChar char="•"/>
            </a:pPr>
            <a:r>
              <a:rPr lang="en-GB" sz="1400" dirty="0"/>
              <a:t>Data analytics and data-driven decision making</a:t>
            </a:r>
          </a:p>
          <a:p>
            <a:pPr marL="285750" indent="-285750">
              <a:buFont typeface="Arial" panose="020B0604020202020204" pitchFamily="34" charset="0"/>
              <a:buChar char="•"/>
            </a:pPr>
            <a:r>
              <a:rPr lang="en-GB" sz="1400" dirty="0">
                <a:solidFill>
                  <a:srgbClr val="000000"/>
                </a:solidFill>
              </a:rPr>
              <a:t>Innovation</a:t>
            </a:r>
          </a:p>
        </p:txBody>
      </p:sp>
      <p:pic>
        <p:nvPicPr>
          <p:cNvPr id="11" name="Picture 10" descr="CC-Logo.jpg">
            <a:hlinkClick r:id="rId2"/>
            <a:extLst>
              <a:ext uri="{FF2B5EF4-FFF2-40B4-BE49-F238E27FC236}">
                <a16:creationId xmlns:a16="http://schemas.microsoft.com/office/drawing/2014/main" id="{5196E3D6-7222-F54A-9EF3-46A6F6E7611C}"/>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D0F59B81-AFF1-B844-81C8-8B362622A81D}"/>
              </a:ext>
            </a:extLst>
          </p:cNvPr>
          <p:cNvPicPr>
            <a:picLocks noChangeAspect="1"/>
          </p:cNvPicPr>
          <p:nvPr/>
        </p:nvPicPr>
        <p:blipFill>
          <a:blip r:embed="rId4"/>
          <a:stretch>
            <a:fillRect/>
          </a:stretch>
        </p:blipFill>
        <p:spPr>
          <a:xfrm>
            <a:off x="10161776" y="6204835"/>
            <a:ext cx="431954" cy="567306"/>
          </a:xfrm>
          <a:prstGeom prst="rect">
            <a:avLst/>
          </a:prstGeom>
        </p:spPr>
      </p:pic>
      <p:pic>
        <p:nvPicPr>
          <p:cNvPr id="6" name="Picture 5" descr="A close up of a logo&#10;&#10;Description automatically generated">
            <a:extLst>
              <a:ext uri="{FF2B5EF4-FFF2-40B4-BE49-F238E27FC236}">
                <a16:creationId xmlns:a16="http://schemas.microsoft.com/office/drawing/2014/main" id="{0F82C127-2D9A-844F-AEBF-D15B0E75FD4B}"/>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40843340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sign&#10;&#10;Description automatically generated">
            <a:extLst>
              <a:ext uri="{FF2B5EF4-FFF2-40B4-BE49-F238E27FC236}">
                <a16:creationId xmlns:a16="http://schemas.microsoft.com/office/drawing/2014/main" id="{B6462E94-0929-3D42-B7B6-F0C08EAF3FF5}"/>
              </a:ext>
            </a:extLst>
          </p:cNvPr>
          <p:cNvPicPr>
            <a:picLocks noChangeAspect="1"/>
          </p:cNvPicPr>
          <p:nvPr/>
        </p:nvPicPr>
        <p:blipFill rotWithShape="1">
          <a:blip r:embed="rId2"/>
          <a:srcRect t="62444" r="-1" b="-1"/>
          <a:stretch/>
        </p:blipFill>
        <p:spPr>
          <a:xfrm>
            <a:off x="20" y="10"/>
            <a:ext cx="12188932" cy="6857990"/>
          </a:xfrm>
          <a:prstGeom prst="rect">
            <a:avLst/>
          </a:prstGeom>
        </p:spPr>
      </p:pic>
      <p:sp>
        <p:nvSpPr>
          <p:cNvPr id="16" name="Rectangle 15">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DF068C-1798-9641-AEB7-F6E8E57442BA}"/>
              </a:ext>
            </a:extLst>
          </p:cNvPr>
          <p:cNvSpPr>
            <a:spLocks noGrp="1"/>
          </p:cNvSpPr>
          <p:nvPr>
            <p:ph type="title"/>
          </p:nvPr>
        </p:nvSpPr>
        <p:spPr>
          <a:xfrm>
            <a:off x="843630" y="3826292"/>
            <a:ext cx="5257800" cy="1701570"/>
          </a:xfrm>
        </p:spPr>
        <p:txBody>
          <a:bodyPr vert="horz" lIns="91440" tIns="45720" rIns="91440" bIns="45720" rtlCol="0" anchor="b">
            <a:normAutofit/>
          </a:bodyPr>
          <a:lstStyle/>
          <a:p>
            <a:r>
              <a:rPr lang="en-US" kern="1200">
                <a:solidFill>
                  <a:schemeClr val="tx1"/>
                </a:solidFill>
                <a:latin typeface="+mj-lt"/>
                <a:ea typeface="+mj-ea"/>
                <a:cs typeface="+mj-cs"/>
              </a:rPr>
              <a:t>Undergraduates and postgraduates</a:t>
            </a:r>
          </a:p>
        </p:txBody>
      </p:sp>
      <p:sp>
        <p:nvSpPr>
          <p:cNvPr id="15" name="Text Placeholder 2">
            <a:extLst>
              <a:ext uri="{FF2B5EF4-FFF2-40B4-BE49-F238E27FC236}">
                <a16:creationId xmlns:a16="http://schemas.microsoft.com/office/drawing/2014/main" id="{0CBD24F2-46AC-8449-98D9-983F1F634DC7}"/>
              </a:ext>
            </a:extLst>
          </p:cNvPr>
          <p:cNvSpPr txBox="1">
            <a:spLocks/>
          </p:cNvSpPr>
          <p:nvPr/>
        </p:nvSpPr>
        <p:spPr>
          <a:xfrm>
            <a:off x="843630" y="5574505"/>
            <a:ext cx="2799902" cy="618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Data splits</a:t>
            </a:r>
          </a:p>
        </p:txBody>
      </p:sp>
    </p:spTree>
    <p:extLst>
      <p:ext uri="{BB962C8B-B14F-4D97-AF65-F5344CB8AC3E}">
        <p14:creationId xmlns:p14="http://schemas.microsoft.com/office/powerpoint/2010/main" val="2304164405"/>
      </p:ext>
    </p:extLst>
  </p:cSld>
  <p:clrMapOvr>
    <a:overrideClrMapping bg1="dk1" tx1="lt1" bg2="dk2" tx2="lt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9" name="Rectangle 12">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228542"/>
            <a:ext cx="4083434" cy="3481922"/>
          </a:xfrm>
        </p:spPr>
        <p:txBody>
          <a:bodyPr vert="horz" lIns="91440" tIns="45720" rIns="91440" bIns="45720" rtlCol="0" anchor="t">
            <a:normAutofit/>
          </a:bodyPr>
          <a:lstStyle/>
          <a:p>
            <a:r>
              <a:rPr lang="en-US" kern="1200" dirty="0">
                <a:solidFill>
                  <a:schemeClr val="tx1"/>
                </a:solidFill>
                <a:latin typeface="+mj-lt"/>
                <a:ea typeface="+mj-ea"/>
                <a:cs typeface="+mj-cs"/>
              </a:rPr>
              <a:t>Describe yourself</a:t>
            </a:r>
          </a:p>
        </p:txBody>
      </p:sp>
      <p:sp>
        <p:nvSpPr>
          <p:cNvPr id="31" name="Rectangle 16">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881AB6AF-EEC8-BC43-A1F4-5CAB547E6897}"/>
              </a:ext>
            </a:extLst>
          </p:cNvPr>
          <p:cNvGraphicFramePr>
            <a:graphicFrameLocks noGrp="1"/>
          </p:cNvGraphicFramePr>
          <p:nvPr>
            <p:extLst>
              <p:ext uri="{D42A27DB-BD31-4B8C-83A1-F6EECF244321}">
                <p14:modId xmlns:p14="http://schemas.microsoft.com/office/powerpoint/2010/main" val="2402559554"/>
              </p:ext>
            </p:extLst>
          </p:nvPr>
        </p:nvGraphicFramePr>
        <p:xfrm>
          <a:off x="5260741" y="900532"/>
          <a:ext cx="6309661" cy="4412025"/>
        </p:xfrm>
        <a:graphic>
          <a:graphicData uri="http://schemas.openxmlformats.org/drawingml/2006/table">
            <a:tbl>
              <a:tblPr firstRow="1" bandRow="1">
                <a:tableStyleId>{5C22544A-7EE6-4342-B048-85BDC9FD1C3A}</a:tableStyleId>
              </a:tblPr>
              <a:tblGrid>
                <a:gridCol w="4493625">
                  <a:extLst>
                    <a:ext uri="{9D8B030D-6E8A-4147-A177-3AD203B41FA5}">
                      <a16:colId xmlns:a16="http://schemas.microsoft.com/office/drawing/2014/main" val="312414914"/>
                    </a:ext>
                  </a:extLst>
                </a:gridCol>
                <a:gridCol w="908018">
                  <a:extLst>
                    <a:ext uri="{9D8B030D-6E8A-4147-A177-3AD203B41FA5}">
                      <a16:colId xmlns:a16="http://schemas.microsoft.com/office/drawing/2014/main" val="4231575813"/>
                    </a:ext>
                  </a:extLst>
                </a:gridCol>
                <a:gridCol w="908018">
                  <a:extLst>
                    <a:ext uri="{9D8B030D-6E8A-4147-A177-3AD203B41FA5}">
                      <a16:colId xmlns:a16="http://schemas.microsoft.com/office/drawing/2014/main" val="1286468755"/>
                    </a:ext>
                  </a:extLst>
                </a:gridCol>
              </a:tblGrid>
              <a:tr h="269295">
                <a:tc>
                  <a:txBody>
                    <a:bodyPr/>
                    <a:lstStyle/>
                    <a:p>
                      <a:pPr algn="l" fontAlgn="b"/>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ctr" fontAlgn="ctr"/>
                      <a:r>
                        <a:rPr lang="en-GB" sz="1400" u="none" strike="noStrike">
                          <a:effectLst/>
                        </a:rPr>
                        <a:t>UG</a:t>
                      </a:r>
                      <a:endParaRPr lang="en-GB" sz="1400" b="1" i="0" u="none" strike="noStrike">
                        <a:solidFill>
                          <a:srgbClr val="000000"/>
                        </a:solidFill>
                        <a:effectLst/>
                        <a:latin typeface="Calibri" panose="020F0502020204030204" pitchFamily="34" charset="0"/>
                      </a:endParaRPr>
                    </a:p>
                  </a:txBody>
                  <a:tcPr marL="3977" marR="3977" marT="3977" marB="0" anchor="ctr"/>
                </a:tc>
                <a:tc>
                  <a:txBody>
                    <a:bodyPr/>
                    <a:lstStyle/>
                    <a:p>
                      <a:pPr algn="ctr" fontAlgn="ctr"/>
                      <a:r>
                        <a:rPr lang="en-GB" sz="1400" u="none" strike="noStrike">
                          <a:effectLst/>
                        </a:rPr>
                        <a:t>PG</a:t>
                      </a:r>
                      <a:endParaRPr lang="en-GB" sz="1400" b="1" i="0" u="none" strike="noStrike">
                        <a:solidFill>
                          <a:srgbClr val="000000"/>
                        </a:solidFill>
                        <a:effectLst/>
                        <a:latin typeface="Calibri" panose="020F0502020204030204" pitchFamily="34" charset="0"/>
                      </a:endParaRPr>
                    </a:p>
                  </a:txBody>
                  <a:tcPr marL="3977" marR="3977" marT="3977" marB="0" anchor="ctr"/>
                </a:tc>
                <a:extLst>
                  <a:ext uri="{0D108BD9-81ED-4DB2-BD59-A6C34878D82A}">
                    <a16:rowId xmlns:a16="http://schemas.microsoft.com/office/drawing/2014/main" val="2261870383"/>
                  </a:ext>
                </a:extLst>
              </a:tr>
              <a:tr h="483260">
                <a:tc>
                  <a:txBody>
                    <a:bodyPr/>
                    <a:lstStyle/>
                    <a:p>
                      <a:pPr algn="l" fontAlgn="b"/>
                      <a:r>
                        <a:rPr lang="en-GB" sz="1400" u="none" strike="noStrike">
                          <a:effectLst/>
                        </a:rPr>
                        <a:t>I like to challenge assumptions and seek alternatives</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18.54%</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22.30%</a:t>
                      </a:r>
                      <a:endParaRPr lang="en-GB" sz="1400" b="0" i="0" u="none" strike="noStrike">
                        <a:solidFill>
                          <a:srgbClr val="000000"/>
                        </a:solidFill>
                        <a:effectLst/>
                        <a:latin typeface="Calibri" panose="020F0502020204030204" pitchFamily="34" charset="0"/>
                      </a:endParaRPr>
                    </a:p>
                  </a:txBody>
                  <a:tcPr marL="3977" marR="3977" marT="3977" marB="0" anchor="b"/>
                </a:tc>
                <a:extLst>
                  <a:ext uri="{0D108BD9-81ED-4DB2-BD59-A6C34878D82A}">
                    <a16:rowId xmlns:a16="http://schemas.microsoft.com/office/drawing/2014/main" val="113709526"/>
                  </a:ext>
                </a:extLst>
              </a:tr>
              <a:tr h="269295">
                <a:tc>
                  <a:txBody>
                    <a:bodyPr/>
                    <a:lstStyle/>
                    <a:p>
                      <a:pPr algn="l" fontAlgn="b"/>
                      <a:r>
                        <a:rPr lang="en-GB" sz="1400" u="none" strike="noStrike">
                          <a:effectLst/>
                        </a:rPr>
                        <a:t>I am a highly analytical person</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30.70%</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28.78%</a:t>
                      </a:r>
                      <a:endParaRPr lang="en-GB" sz="1400" b="0" i="0" u="none" strike="noStrike">
                        <a:solidFill>
                          <a:srgbClr val="000000"/>
                        </a:solidFill>
                        <a:effectLst/>
                        <a:latin typeface="Calibri" panose="020F0502020204030204" pitchFamily="34" charset="0"/>
                      </a:endParaRPr>
                    </a:p>
                  </a:txBody>
                  <a:tcPr marL="3977" marR="3977" marT="3977" marB="0" anchor="b"/>
                </a:tc>
                <a:extLst>
                  <a:ext uri="{0D108BD9-81ED-4DB2-BD59-A6C34878D82A}">
                    <a16:rowId xmlns:a16="http://schemas.microsoft.com/office/drawing/2014/main" val="1015588646"/>
                  </a:ext>
                </a:extLst>
              </a:tr>
              <a:tr h="269295">
                <a:tc>
                  <a:txBody>
                    <a:bodyPr/>
                    <a:lstStyle/>
                    <a:p>
                      <a:pPr algn="l" fontAlgn="b"/>
                      <a:r>
                        <a:rPr lang="en-GB" sz="1400" u="none" strike="noStrike" dirty="0">
                          <a:effectLst/>
                        </a:rPr>
                        <a:t>I am a creative person</a:t>
                      </a:r>
                      <a:endParaRPr lang="en-GB" sz="1400" b="0" i="0" u="none" strike="noStrike" dirty="0">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28.22%</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25.18%</a:t>
                      </a:r>
                      <a:endParaRPr lang="en-GB" sz="1400" b="0" i="0" u="none" strike="noStrike">
                        <a:solidFill>
                          <a:srgbClr val="000000"/>
                        </a:solidFill>
                        <a:effectLst/>
                        <a:latin typeface="Calibri" panose="020F0502020204030204" pitchFamily="34" charset="0"/>
                      </a:endParaRPr>
                    </a:p>
                  </a:txBody>
                  <a:tcPr marL="3977" marR="3977" marT="3977" marB="0" anchor="b"/>
                </a:tc>
                <a:extLst>
                  <a:ext uri="{0D108BD9-81ED-4DB2-BD59-A6C34878D82A}">
                    <a16:rowId xmlns:a16="http://schemas.microsoft.com/office/drawing/2014/main" val="3282947342"/>
                  </a:ext>
                </a:extLst>
              </a:tr>
              <a:tr h="269295">
                <a:tc>
                  <a:txBody>
                    <a:bodyPr/>
                    <a:lstStyle/>
                    <a:p>
                      <a:pPr algn="l" fontAlgn="b"/>
                      <a:r>
                        <a:rPr lang="en-GB" sz="1400" u="none" strike="noStrike">
                          <a:effectLst/>
                        </a:rPr>
                        <a:t>I am resilient and resourceful</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27.74%</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27.70%</a:t>
                      </a:r>
                      <a:endParaRPr lang="en-GB" sz="1400" b="0" i="0" u="none" strike="noStrike">
                        <a:solidFill>
                          <a:srgbClr val="000000"/>
                        </a:solidFill>
                        <a:effectLst/>
                        <a:latin typeface="Calibri" panose="020F0502020204030204" pitchFamily="34" charset="0"/>
                      </a:endParaRPr>
                    </a:p>
                  </a:txBody>
                  <a:tcPr marL="3977" marR="3977" marT="3977" marB="0" anchor="b"/>
                </a:tc>
                <a:extLst>
                  <a:ext uri="{0D108BD9-81ED-4DB2-BD59-A6C34878D82A}">
                    <a16:rowId xmlns:a16="http://schemas.microsoft.com/office/drawing/2014/main" val="1214757669"/>
                  </a:ext>
                </a:extLst>
              </a:tr>
              <a:tr h="269295">
                <a:tc>
                  <a:txBody>
                    <a:bodyPr/>
                    <a:lstStyle/>
                    <a:p>
                      <a:pPr algn="l" fontAlgn="b"/>
                      <a:r>
                        <a:rPr lang="en-GB" sz="1400" u="none" strike="noStrike">
                          <a:effectLst/>
                        </a:rPr>
                        <a:t>I like to take risks</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17.59%</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14.39%</a:t>
                      </a:r>
                      <a:endParaRPr lang="en-GB" sz="1400" b="0" i="0" u="none" strike="noStrike">
                        <a:solidFill>
                          <a:srgbClr val="000000"/>
                        </a:solidFill>
                        <a:effectLst/>
                        <a:latin typeface="Calibri" panose="020F0502020204030204" pitchFamily="34" charset="0"/>
                      </a:endParaRPr>
                    </a:p>
                  </a:txBody>
                  <a:tcPr marL="3977" marR="3977" marT="3977" marB="0" anchor="b"/>
                </a:tc>
                <a:extLst>
                  <a:ext uri="{0D108BD9-81ED-4DB2-BD59-A6C34878D82A}">
                    <a16:rowId xmlns:a16="http://schemas.microsoft.com/office/drawing/2014/main" val="2461038384"/>
                  </a:ext>
                </a:extLst>
              </a:tr>
              <a:tr h="269295">
                <a:tc>
                  <a:txBody>
                    <a:bodyPr/>
                    <a:lstStyle/>
                    <a:p>
                      <a:pPr algn="l" fontAlgn="b"/>
                      <a:r>
                        <a:rPr lang="en-GB" sz="1400" u="none" strike="noStrike" dirty="0">
                          <a:effectLst/>
                        </a:rPr>
                        <a:t>I am curious to find new ways to create value</a:t>
                      </a:r>
                      <a:endParaRPr lang="en-GB" sz="1400" b="0" i="0" u="none" strike="noStrike" dirty="0">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22.67%</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32.73%</a:t>
                      </a:r>
                      <a:endParaRPr lang="en-GB" sz="1400" b="0" i="0" u="none" strike="noStrike">
                        <a:solidFill>
                          <a:srgbClr val="000000"/>
                        </a:solidFill>
                        <a:effectLst/>
                        <a:latin typeface="Calibri" panose="020F0502020204030204" pitchFamily="34" charset="0"/>
                      </a:endParaRPr>
                    </a:p>
                  </a:txBody>
                  <a:tcPr marL="3977" marR="3977" marT="3977" marB="0" anchor="b"/>
                </a:tc>
                <a:extLst>
                  <a:ext uri="{0D108BD9-81ED-4DB2-BD59-A6C34878D82A}">
                    <a16:rowId xmlns:a16="http://schemas.microsoft.com/office/drawing/2014/main" val="877379394"/>
                  </a:ext>
                </a:extLst>
              </a:tr>
              <a:tr h="269295">
                <a:tc>
                  <a:txBody>
                    <a:bodyPr/>
                    <a:lstStyle/>
                    <a:p>
                      <a:pPr algn="l" fontAlgn="b"/>
                      <a:r>
                        <a:rPr lang="en-GB" sz="1400" u="none" strike="noStrike">
                          <a:effectLst/>
                        </a:rPr>
                        <a:t>I am eager to explore my potential</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44.63%</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40.65%</a:t>
                      </a:r>
                      <a:endParaRPr lang="en-GB" sz="1400" b="0" i="0" u="none" strike="noStrike">
                        <a:solidFill>
                          <a:srgbClr val="000000"/>
                        </a:solidFill>
                        <a:effectLst/>
                        <a:latin typeface="Calibri" panose="020F0502020204030204" pitchFamily="34" charset="0"/>
                      </a:endParaRPr>
                    </a:p>
                  </a:txBody>
                  <a:tcPr marL="3977" marR="3977" marT="3977" marB="0" anchor="b"/>
                </a:tc>
                <a:extLst>
                  <a:ext uri="{0D108BD9-81ED-4DB2-BD59-A6C34878D82A}">
                    <a16:rowId xmlns:a16="http://schemas.microsoft.com/office/drawing/2014/main" val="2373283757"/>
                  </a:ext>
                </a:extLst>
              </a:tr>
              <a:tr h="269295">
                <a:tc>
                  <a:txBody>
                    <a:bodyPr/>
                    <a:lstStyle/>
                    <a:p>
                      <a:pPr algn="l" fontAlgn="b"/>
                      <a:r>
                        <a:rPr lang="en-GB" sz="1400" u="none" strike="noStrike">
                          <a:effectLst/>
                        </a:rPr>
                        <a:t>I am concerned about our shared future</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23.14%</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19.42%</a:t>
                      </a:r>
                      <a:endParaRPr lang="en-GB" sz="1400" b="0" i="0" u="none" strike="noStrike">
                        <a:solidFill>
                          <a:srgbClr val="000000"/>
                        </a:solidFill>
                        <a:effectLst/>
                        <a:latin typeface="Calibri" panose="020F0502020204030204" pitchFamily="34" charset="0"/>
                      </a:endParaRPr>
                    </a:p>
                  </a:txBody>
                  <a:tcPr marL="3977" marR="3977" marT="3977" marB="0" anchor="b"/>
                </a:tc>
                <a:extLst>
                  <a:ext uri="{0D108BD9-81ED-4DB2-BD59-A6C34878D82A}">
                    <a16:rowId xmlns:a16="http://schemas.microsoft.com/office/drawing/2014/main" val="112859776"/>
                  </a:ext>
                </a:extLst>
              </a:tr>
              <a:tr h="483260">
                <a:tc>
                  <a:txBody>
                    <a:bodyPr/>
                    <a:lstStyle/>
                    <a:p>
                      <a:pPr algn="l" fontAlgn="b"/>
                      <a:r>
                        <a:rPr lang="en-GB" sz="1400" u="none" strike="noStrike">
                          <a:effectLst/>
                        </a:rPr>
                        <a:t>I am fascinated by the interplay of business, organisations and society</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26.21%</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23.02%</a:t>
                      </a:r>
                      <a:endParaRPr lang="en-GB" sz="1400" b="0" i="0" u="none" strike="noStrike">
                        <a:solidFill>
                          <a:srgbClr val="000000"/>
                        </a:solidFill>
                        <a:effectLst/>
                        <a:latin typeface="Calibri" panose="020F0502020204030204" pitchFamily="34" charset="0"/>
                      </a:endParaRPr>
                    </a:p>
                  </a:txBody>
                  <a:tcPr marL="3977" marR="3977" marT="3977" marB="0" anchor="b"/>
                </a:tc>
                <a:extLst>
                  <a:ext uri="{0D108BD9-81ED-4DB2-BD59-A6C34878D82A}">
                    <a16:rowId xmlns:a16="http://schemas.microsoft.com/office/drawing/2014/main" val="3495687605"/>
                  </a:ext>
                </a:extLst>
              </a:tr>
              <a:tr h="269295">
                <a:tc>
                  <a:txBody>
                    <a:bodyPr/>
                    <a:lstStyle/>
                    <a:p>
                      <a:pPr algn="l" fontAlgn="b"/>
                      <a:r>
                        <a:rPr lang="en-GB" sz="1400" u="none" strike="noStrike">
                          <a:effectLst/>
                        </a:rPr>
                        <a:t>I am ambitious to achieve positive change</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37.31%</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38.85%</a:t>
                      </a:r>
                      <a:endParaRPr lang="en-GB" sz="1400" b="0" i="0" u="none" strike="noStrike">
                        <a:solidFill>
                          <a:srgbClr val="000000"/>
                        </a:solidFill>
                        <a:effectLst/>
                        <a:latin typeface="Calibri" panose="020F0502020204030204" pitchFamily="34" charset="0"/>
                      </a:endParaRPr>
                    </a:p>
                  </a:txBody>
                  <a:tcPr marL="3977" marR="3977" marT="3977" marB="0" anchor="b"/>
                </a:tc>
                <a:extLst>
                  <a:ext uri="{0D108BD9-81ED-4DB2-BD59-A6C34878D82A}">
                    <a16:rowId xmlns:a16="http://schemas.microsoft.com/office/drawing/2014/main" val="3321926868"/>
                  </a:ext>
                </a:extLst>
              </a:tr>
              <a:tr h="269295">
                <a:tc>
                  <a:txBody>
                    <a:bodyPr/>
                    <a:lstStyle/>
                    <a:p>
                      <a:pPr algn="l" fontAlgn="b"/>
                      <a:r>
                        <a:rPr lang="en-GB" sz="1400" u="none" strike="noStrike">
                          <a:effectLst/>
                        </a:rPr>
                        <a:t>I want to build sought-after expertise</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12.87%</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14.75%</a:t>
                      </a:r>
                      <a:endParaRPr lang="en-GB" sz="1400" b="0" i="0" u="none" strike="noStrike">
                        <a:solidFill>
                          <a:srgbClr val="000000"/>
                        </a:solidFill>
                        <a:effectLst/>
                        <a:latin typeface="Calibri" panose="020F0502020204030204" pitchFamily="34" charset="0"/>
                      </a:endParaRPr>
                    </a:p>
                  </a:txBody>
                  <a:tcPr marL="3977" marR="3977" marT="3977" marB="0" anchor="b"/>
                </a:tc>
                <a:extLst>
                  <a:ext uri="{0D108BD9-81ED-4DB2-BD59-A6C34878D82A}">
                    <a16:rowId xmlns:a16="http://schemas.microsoft.com/office/drawing/2014/main" val="522819674"/>
                  </a:ext>
                </a:extLst>
              </a:tr>
              <a:tr h="483260">
                <a:tc>
                  <a:txBody>
                    <a:bodyPr/>
                    <a:lstStyle/>
                    <a:p>
                      <a:pPr algn="l" fontAlgn="b"/>
                      <a:r>
                        <a:rPr lang="en-GB" sz="1400" u="none" strike="noStrike" dirty="0">
                          <a:effectLst/>
                        </a:rPr>
                        <a:t>I am determined to become an effective and inspiring leader</a:t>
                      </a:r>
                      <a:endParaRPr lang="en-GB" sz="1400" b="0" i="0" u="none" strike="noStrike" dirty="0">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30.93%</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37.41%</a:t>
                      </a:r>
                      <a:endParaRPr lang="en-GB" sz="1400" b="0" i="0" u="none" strike="noStrike">
                        <a:solidFill>
                          <a:srgbClr val="000000"/>
                        </a:solidFill>
                        <a:effectLst/>
                        <a:latin typeface="Calibri" panose="020F0502020204030204" pitchFamily="34" charset="0"/>
                      </a:endParaRPr>
                    </a:p>
                  </a:txBody>
                  <a:tcPr marL="3977" marR="3977" marT="3977" marB="0" anchor="b"/>
                </a:tc>
                <a:extLst>
                  <a:ext uri="{0D108BD9-81ED-4DB2-BD59-A6C34878D82A}">
                    <a16:rowId xmlns:a16="http://schemas.microsoft.com/office/drawing/2014/main" val="2954316430"/>
                  </a:ext>
                </a:extLst>
              </a:tr>
              <a:tr h="269295">
                <a:tc>
                  <a:txBody>
                    <a:bodyPr/>
                    <a:lstStyle/>
                    <a:p>
                      <a:pPr algn="l" fontAlgn="b"/>
                      <a:r>
                        <a:rPr lang="en-GB" sz="1400" u="none" strike="noStrike">
                          <a:effectLst/>
                        </a:rPr>
                        <a:t>I am committed to challenge the status quo</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a:effectLst/>
                        </a:rPr>
                        <a:t>11.92%</a:t>
                      </a:r>
                      <a:endParaRPr lang="en-GB" sz="1400" b="0" i="0" u="none" strike="noStrike">
                        <a:solidFill>
                          <a:srgbClr val="000000"/>
                        </a:solidFill>
                        <a:effectLst/>
                        <a:latin typeface="Calibri" panose="020F0502020204030204" pitchFamily="34" charset="0"/>
                      </a:endParaRPr>
                    </a:p>
                  </a:txBody>
                  <a:tcPr marL="3977" marR="3977" marT="3977" marB="0" anchor="b"/>
                </a:tc>
                <a:tc>
                  <a:txBody>
                    <a:bodyPr/>
                    <a:lstStyle/>
                    <a:p>
                      <a:pPr algn="r" fontAlgn="b"/>
                      <a:r>
                        <a:rPr lang="en-GB" sz="1400" u="none" strike="noStrike" dirty="0">
                          <a:effectLst/>
                        </a:rPr>
                        <a:t>15.47%</a:t>
                      </a:r>
                      <a:endParaRPr lang="en-GB" sz="1400" b="0" i="0" u="none" strike="noStrike" dirty="0">
                        <a:solidFill>
                          <a:srgbClr val="000000"/>
                        </a:solidFill>
                        <a:effectLst/>
                        <a:latin typeface="Calibri" panose="020F0502020204030204" pitchFamily="34" charset="0"/>
                      </a:endParaRPr>
                    </a:p>
                  </a:txBody>
                  <a:tcPr marL="3977" marR="3977" marT="3977" marB="0" anchor="b"/>
                </a:tc>
                <a:extLst>
                  <a:ext uri="{0D108BD9-81ED-4DB2-BD59-A6C34878D82A}">
                    <a16:rowId xmlns:a16="http://schemas.microsoft.com/office/drawing/2014/main" val="25983359"/>
                  </a:ext>
                </a:extLst>
              </a:tr>
            </a:tbl>
          </a:graphicData>
        </a:graphic>
      </p:graphicFrame>
      <p:sp>
        <p:nvSpPr>
          <p:cNvPr id="9" name="TextBox 8">
            <a:extLst>
              <a:ext uri="{FF2B5EF4-FFF2-40B4-BE49-F238E27FC236}">
                <a16:creationId xmlns:a16="http://schemas.microsoft.com/office/drawing/2014/main" id="{036DE2D1-1E20-B046-88B3-09CF71786078}"/>
              </a:ext>
            </a:extLst>
          </p:cNvPr>
          <p:cNvSpPr txBox="1"/>
          <p:nvPr/>
        </p:nvSpPr>
        <p:spPr>
          <a:xfrm>
            <a:off x="874816" y="2017986"/>
            <a:ext cx="4083433" cy="2308324"/>
          </a:xfrm>
          <a:prstGeom prst="rect">
            <a:avLst/>
          </a:prstGeom>
          <a:noFill/>
        </p:spPr>
        <p:txBody>
          <a:bodyPr wrap="square" rtlCol="0">
            <a:spAutoFit/>
          </a:bodyPr>
          <a:lstStyle/>
          <a:p>
            <a:r>
              <a:rPr lang="en-GB" sz="1600" dirty="0"/>
              <a:t>Both groups are most likely to describe themselves as eager to explore their potential and ambitious to achieve positive change.  Postgraduates are notably more likely than undergraduates to indicate that they are determined to become an effective and inspiring leader and curious to find new ways to create value.</a:t>
            </a:r>
            <a:endParaRPr lang="en-US" sz="1600" dirty="0"/>
          </a:p>
        </p:txBody>
      </p:sp>
      <p:pic>
        <p:nvPicPr>
          <p:cNvPr id="11" name="Picture 10" descr="CC-Logo.jpg">
            <a:hlinkClick r:id="rId2"/>
            <a:extLst>
              <a:ext uri="{FF2B5EF4-FFF2-40B4-BE49-F238E27FC236}">
                <a16:creationId xmlns:a16="http://schemas.microsoft.com/office/drawing/2014/main" id="{B1F2C301-5869-5E4D-BC99-DF297239BBCB}"/>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2" name="Picture 11" descr="EFMDLogo2013.jpg">
            <a:extLst>
              <a:ext uri="{FF2B5EF4-FFF2-40B4-BE49-F238E27FC236}">
                <a16:creationId xmlns:a16="http://schemas.microsoft.com/office/drawing/2014/main" id="{DBC08600-C84D-214A-8686-2EB3D2890079}"/>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3" name="Picture 12" descr="A close up of a logo&#10;&#10;Description automatically generated">
            <a:extLst>
              <a:ext uri="{FF2B5EF4-FFF2-40B4-BE49-F238E27FC236}">
                <a16:creationId xmlns:a16="http://schemas.microsoft.com/office/drawing/2014/main" id="{04154F22-BA98-F343-9EAC-89B56D492DAF}"/>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3600697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8"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111163"/>
            <a:ext cx="4083434" cy="1323439"/>
          </a:xfrm>
        </p:spPr>
        <p:txBody>
          <a:bodyPr vert="horz" lIns="91440" tIns="45720" rIns="91440" bIns="45720" rtlCol="0" anchor="t">
            <a:normAutofit/>
          </a:bodyPr>
          <a:lstStyle/>
          <a:p>
            <a:r>
              <a:rPr lang="en-US" sz="3200" kern="1200" dirty="0">
                <a:solidFill>
                  <a:schemeClr val="tx1"/>
                </a:solidFill>
                <a:latin typeface="+mj-lt"/>
                <a:ea typeface="+mj-ea"/>
                <a:cs typeface="+mj-cs"/>
              </a:rPr>
              <a:t>I would want to study at a business school …</a:t>
            </a:r>
          </a:p>
        </p:txBody>
      </p:sp>
      <p:sp>
        <p:nvSpPr>
          <p:cNvPr id="30"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CFD8711A-E33F-EE47-8FA4-6AE2A8130477}"/>
              </a:ext>
            </a:extLst>
          </p:cNvPr>
          <p:cNvGraphicFramePr>
            <a:graphicFrameLocks noGrp="1"/>
          </p:cNvGraphicFramePr>
          <p:nvPr>
            <p:extLst>
              <p:ext uri="{D42A27DB-BD31-4B8C-83A1-F6EECF244321}">
                <p14:modId xmlns:p14="http://schemas.microsoft.com/office/powerpoint/2010/main" val="367785860"/>
              </p:ext>
            </p:extLst>
          </p:nvPr>
        </p:nvGraphicFramePr>
        <p:xfrm>
          <a:off x="5194852" y="1111163"/>
          <a:ext cx="6392164" cy="4646774"/>
        </p:xfrm>
        <a:graphic>
          <a:graphicData uri="http://schemas.openxmlformats.org/drawingml/2006/table">
            <a:tbl>
              <a:tblPr firstRow="1" bandRow="1">
                <a:tableStyleId>{5C22544A-7EE6-4342-B048-85BDC9FD1C3A}</a:tableStyleId>
              </a:tblPr>
              <a:tblGrid>
                <a:gridCol w="4832928">
                  <a:extLst>
                    <a:ext uri="{9D8B030D-6E8A-4147-A177-3AD203B41FA5}">
                      <a16:colId xmlns:a16="http://schemas.microsoft.com/office/drawing/2014/main" val="723044627"/>
                    </a:ext>
                  </a:extLst>
                </a:gridCol>
                <a:gridCol w="779618">
                  <a:extLst>
                    <a:ext uri="{9D8B030D-6E8A-4147-A177-3AD203B41FA5}">
                      <a16:colId xmlns:a16="http://schemas.microsoft.com/office/drawing/2014/main" val="3281634663"/>
                    </a:ext>
                  </a:extLst>
                </a:gridCol>
                <a:gridCol w="779618">
                  <a:extLst>
                    <a:ext uri="{9D8B030D-6E8A-4147-A177-3AD203B41FA5}">
                      <a16:colId xmlns:a16="http://schemas.microsoft.com/office/drawing/2014/main" val="2811505938"/>
                    </a:ext>
                  </a:extLst>
                </a:gridCol>
              </a:tblGrid>
              <a:tr h="227913">
                <a:tc>
                  <a:txBody>
                    <a:bodyPr/>
                    <a:lstStyle/>
                    <a:p>
                      <a:pPr algn="l" fontAlgn="b"/>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ctr" fontAlgn="ctr"/>
                      <a:r>
                        <a:rPr lang="en-GB" sz="1200" u="none" strike="noStrike">
                          <a:effectLst/>
                        </a:rPr>
                        <a:t>UG</a:t>
                      </a:r>
                      <a:endParaRPr lang="en-GB" sz="1200" b="1" i="0" u="none" strike="noStrike">
                        <a:solidFill>
                          <a:srgbClr val="000000"/>
                        </a:solidFill>
                        <a:effectLst/>
                        <a:latin typeface="Calibri" panose="020F0502020204030204" pitchFamily="34" charset="0"/>
                      </a:endParaRPr>
                    </a:p>
                  </a:txBody>
                  <a:tcPr marL="2234" marR="2234" marT="2234" marB="0" anchor="ctr"/>
                </a:tc>
                <a:tc>
                  <a:txBody>
                    <a:bodyPr/>
                    <a:lstStyle/>
                    <a:p>
                      <a:pPr algn="ctr" fontAlgn="ctr"/>
                      <a:r>
                        <a:rPr lang="en-GB" sz="1200" u="none" strike="noStrike">
                          <a:effectLst/>
                        </a:rPr>
                        <a:t>PG</a:t>
                      </a:r>
                      <a:endParaRPr lang="en-GB" sz="1200" b="1" i="0" u="none" strike="noStrike">
                        <a:solidFill>
                          <a:srgbClr val="000000"/>
                        </a:solidFill>
                        <a:effectLst/>
                        <a:latin typeface="Calibri" panose="020F0502020204030204" pitchFamily="34" charset="0"/>
                      </a:endParaRPr>
                    </a:p>
                  </a:txBody>
                  <a:tcPr marL="2234" marR="2234" marT="2234" marB="0" anchor="ctr"/>
                </a:tc>
                <a:extLst>
                  <a:ext uri="{0D108BD9-81ED-4DB2-BD59-A6C34878D82A}">
                    <a16:rowId xmlns:a16="http://schemas.microsoft.com/office/drawing/2014/main" val="549185149"/>
                  </a:ext>
                </a:extLst>
              </a:tr>
              <a:tr h="409912">
                <a:tc>
                  <a:txBody>
                    <a:bodyPr/>
                    <a:lstStyle/>
                    <a:p>
                      <a:pPr algn="l" fontAlgn="b"/>
                      <a:r>
                        <a:rPr lang="en-GB" sz="1200" u="none" strike="noStrike" dirty="0">
                          <a:effectLst/>
                        </a:rPr>
                        <a:t>that challenges world views by combining innovative and critical thinking</a:t>
                      </a:r>
                      <a:endParaRPr lang="en-GB" sz="1200" b="0" i="0" u="none" strike="noStrike" dirty="0">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28.17%</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40.23%</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1856495660"/>
                  </a:ext>
                </a:extLst>
              </a:tr>
              <a:tr h="227913">
                <a:tc>
                  <a:txBody>
                    <a:bodyPr/>
                    <a:lstStyle/>
                    <a:p>
                      <a:pPr algn="l" fontAlgn="b"/>
                      <a:r>
                        <a:rPr lang="en-GB" sz="1200" u="none" strike="noStrike">
                          <a:effectLst/>
                        </a:rPr>
                        <a:t>with a focus on social responsibility</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21.40%</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21.05%</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673281106"/>
                  </a:ext>
                </a:extLst>
              </a:tr>
              <a:tr h="409912">
                <a:tc>
                  <a:txBody>
                    <a:bodyPr/>
                    <a:lstStyle/>
                    <a:p>
                      <a:pPr algn="l" fontAlgn="b"/>
                      <a:r>
                        <a:rPr lang="en-GB" sz="1200" u="none" strike="noStrike" dirty="0">
                          <a:effectLst/>
                        </a:rPr>
                        <a:t>that allows me to question the status quo and think differently</a:t>
                      </a:r>
                      <a:endParaRPr lang="en-GB" sz="1200" b="0" i="0" u="none" strike="noStrike" dirty="0">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17.29%</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28.95%</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2090313373"/>
                  </a:ext>
                </a:extLst>
              </a:tr>
              <a:tr h="409912">
                <a:tc>
                  <a:txBody>
                    <a:bodyPr/>
                    <a:lstStyle/>
                    <a:p>
                      <a:pPr algn="l" fontAlgn="b"/>
                      <a:r>
                        <a:rPr lang="en-GB" sz="1200" u="none" strike="noStrike">
                          <a:effectLst/>
                        </a:rPr>
                        <a:t>with a culture of enterprise, engaging with start-ups and social entrepreneurs</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24.06%</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19.92%</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1143219038"/>
                  </a:ext>
                </a:extLst>
              </a:tr>
              <a:tr h="409912">
                <a:tc>
                  <a:txBody>
                    <a:bodyPr/>
                    <a:lstStyle/>
                    <a:p>
                      <a:pPr algn="l" fontAlgn="b"/>
                      <a:r>
                        <a:rPr lang="en-GB" sz="1200" u="none" strike="noStrike" dirty="0">
                          <a:effectLst/>
                        </a:rPr>
                        <a:t>that allows me to accelerate and transform my career prospects</a:t>
                      </a:r>
                      <a:endParaRPr lang="en-GB" sz="1200" b="0" i="0" u="none" strike="noStrike" dirty="0">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44.01%</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42.11%</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1518919585"/>
                  </a:ext>
                </a:extLst>
              </a:tr>
              <a:tr h="227913">
                <a:tc>
                  <a:txBody>
                    <a:bodyPr/>
                    <a:lstStyle/>
                    <a:p>
                      <a:pPr algn="l" fontAlgn="b"/>
                      <a:r>
                        <a:rPr lang="en-GB" sz="1200" u="none" strike="noStrike" dirty="0">
                          <a:effectLst/>
                        </a:rPr>
                        <a:t>that attracts an international class of students</a:t>
                      </a:r>
                      <a:endParaRPr lang="en-GB" sz="1200" b="0" i="0" u="none" strike="noStrike" dirty="0">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16.20%</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25.56%</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2680405064"/>
                  </a:ext>
                </a:extLst>
              </a:tr>
              <a:tr h="409912">
                <a:tc>
                  <a:txBody>
                    <a:bodyPr/>
                    <a:lstStyle/>
                    <a:p>
                      <a:pPr algn="l" fontAlgn="b"/>
                      <a:r>
                        <a:rPr lang="en-GB" sz="1200" u="none" strike="noStrike" dirty="0">
                          <a:effectLst/>
                        </a:rPr>
                        <a:t>that embraces digital transformation, bringing together technology and management skills</a:t>
                      </a:r>
                      <a:endParaRPr lang="en-GB" sz="1200" b="0" i="0" u="none" strike="noStrike" dirty="0">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28.54%</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36.09%</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2604380531"/>
                  </a:ext>
                </a:extLst>
              </a:tr>
              <a:tr h="409912">
                <a:tc>
                  <a:txBody>
                    <a:bodyPr/>
                    <a:lstStyle/>
                    <a:p>
                      <a:pPr algn="l" fontAlgn="b"/>
                      <a:r>
                        <a:rPr lang="en-GB" sz="1200" u="none" strike="noStrike">
                          <a:effectLst/>
                        </a:rPr>
                        <a:t>that offers scholarships to ensure a diverse class of students</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15.72%</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18.05%</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14032367"/>
                  </a:ext>
                </a:extLst>
              </a:tr>
              <a:tr h="409912">
                <a:tc>
                  <a:txBody>
                    <a:bodyPr/>
                    <a:lstStyle/>
                    <a:p>
                      <a:pPr algn="l" fontAlgn="b"/>
                      <a:r>
                        <a:rPr lang="en-GB" sz="1200" u="none" strike="noStrike" dirty="0">
                          <a:effectLst/>
                        </a:rPr>
                        <a:t>that offers flexible ways of teaching &amp; learning, including face-to face and online provision</a:t>
                      </a:r>
                      <a:endParaRPr lang="en-GB" sz="1200" b="0" i="0" u="none" strike="noStrike" dirty="0">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33.01%</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27.07%</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2461120938"/>
                  </a:ext>
                </a:extLst>
              </a:tr>
              <a:tr h="227913">
                <a:tc>
                  <a:txBody>
                    <a:bodyPr/>
                    <a:lstStyle/>
                    <a:p>
                      <a:pPr algn="l" fontAlgn="b"/>
                      <a:r>
                        <a:rPr lang="en-GB" sz="1200" u="none" strike="noStrike">
                          <a:effectLst/>
                        </a:rPr>
                        <a:t>that incorporates arts and sciences into its curriculum</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11.12%</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14.66%</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3638523286"/>
                  </a:ext>
                </a:extLst>
              </a:tr>
              <a:tr h="409912">
                <a:tc>
                  <a:txBody>
                    <a:bodyPr/>
                    <a:lstStyle/>
                    <a:p>
                      <a:pPr algn="l" fontAlgn="b"/>
                      <a:r>
                        <a:rPr lang="en-GB" sz="1200" u="none" strike="noStrike" dirty="0">
                          <a:effectLst/>
                        </a:rPr>
                        <a:t>that promotes diverse career development paths for its students, including private and public sector</a:t>
                      </a:r>
                      <a:endParaRPr lang="en-GB" sz="1200" b="0" i="0" u="none" strike="noStrike" dirty="0">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39.18%</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31.95%</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3246956279"/>
                  </a:ext>
                </a:extLst>
              </a:tr>
              <a:tr h="227913">
                <a:tc>
                  <a:txBody>
                    <a:bodyPr/>
                    <a:lstStyle/>
                    <a:p>
                      <a:pPr algn="l" fontAlgn="b"/>
                      <a:r>
                        <a:rPr lang="en-GB" sz="1200" u="none" strike="noStrike">
                          <a:effectLst/>
                        </a:rPr>
                        <a:t>that can deliver tangible impact in local communities</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9.79%</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11.65%</a:t>
                      </a:r>
                      <a:endParaRPr lang="en-GB" sz="1200" b="0" i="0" u="none" strike="noStrike">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877082473"/>
                  </a:ext>
                </a:extLst>
              </a:tr>
              <a:tr h="227913">
                <a:tc>
                  <a:txBody>
                    <a:bodyPr/>
                    <a:lstStyle/>
                    <a:p>
                      <a:pPr algn="l" fontAlgn="b"/>
                      <a:r>
                        <a:rPr lang="en-GB" sz="1200" u="none" strike="noStrike">
                          <a:effectLst/>
                        </a:rPr>
                        <a:t>that is highly ranked</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a:effectLst/>
                        </a:rPr>
                        <a:t>32.53%</a:t>
                      </a:r>
                      <a:endParaRPr lang="en-GB" sz="1200" b="0" i="0" u="none" strike="noStrike">
                        <a:solidFill>
                          <a:srgbClr val="000000"/>
                        </a:solidFill>
                        <a:effectLst/>
                        <a:latin typeface="Calibri" panose="020F0502020204030204" pitchFamily="34" charset="0"/>
                      </a:endParaRPr>
                    </a:p>
                  </a:txBody>
                  <a:tcPr marL="2234" marR="2234" marT="2234" marB="0" anchor="b"/>
                </a:tc>
                <a:tc>
                  <a:txBody>
                    <a:bodyPr/>
                    <a:lstStyle/>
                    <a:p>
                      <a:pPr algn="r" fontAlgn="b"/>
                      <a:r>
                        <a:rPr lang="en-GB" sz="1200" u="none" strike="noStrike" dirty="0">
                          <a:effectLst/>
                        </a:rPr>
                        <a:t>27.07%</a:t>
                      </a:r>
                      <a:endParaRPr lang="en-GB" sz="1200" b="0" i="0" u="none" strike="noStrike" dirty="0">
                        <a:solidFill>
                          <a:srgbClr val="000000"/>
                        </a:solidFill>
                        <a:effectLst/>
                        <a:latin typeface="Calibri" panose="020F0502020204030204" pitchFamily="34" charset="0"/>
                      </a:endParaRPr>
                    </a:p>
                  </a:txBody>
                  <a:tcPr marL="2234" marR="2234" marT="2234" marB="0" anchor="b"/>
                </a:tc>
                <a:extLst>
                  <a:ext uri="{0D108BD9-81ED-4DB2-BD59-A6C34878D82A}">
                    <a16:rowId xmlns:a16="http://schemas.microsoft.com/office/drawing/2014/main" val="811156733"/>
                  </a:ext>
                </a:extLst>
              </a:tr>
            </a:tbl>
          </a:graphicData>
        </a:graphic>
      </p:graphicFrame>
      <p:sp>
        <p:nvSpPr>
          <p:cNvPr id="9" name="TextBox 8">
            <a:extLst>
              <a:ext uri="{FF2B5EF4-FFF2-40B4-BE49-F238E27FC236}">
                <a16:creationId xmlns:a16="http://schemas.microsoft.com/office/drawing/2014/main" id="{04754BA4-40FA-E84B-AACC-9908489C85A7}"/>
              </a:ext>
            </a:extLst>
          </p:cNvPr>
          <p:cNvSpPr txBox="1"/>
          <p:nvPr/>
        </p:nvSpPr>
        <p:spPr>
          <a:xfrm>
            <a:off x="874815" y="2141967"/>
            <a:ext cx="4134327" cy="3539430"/>
          </a:xfrm>
          <a:prstGeom prst="rect">
            <a:avLst/>
          </a:prstGeom>
          <a:noFill/>
        </p:spPr>
        <p:txBody>
          <a:bodyPr wrap="square" rtlCol="0">
            <a:spAutoFit/>
          </a:bodyPr>
          <a:lstStyle/>
          <a:p>
            <a:r>
              <a:rPr lang="en-GB" sz="1400" dirty="0"/>
              <a:t>Both groups are most likely to want to study at a business school that allows them to accelerate and transform their career prospects.  Undergraduates are more likely that postgraduates to want to study at a school that promotes diverse career development paths for its students, including private and public sector</a:t>
            </a:r>
            <a:r>
              <a:rPr lang="en-GB" sz="1400" dirty="0">
                <a:solidFill>
                  <a:srgbClr val="000000"/>
                </a:solidFill>
              </a:rPr>
              <a:t>.</a:t>
            </a:r>
          </a:p>
          <a:p>
            <a:r>
              <a:rPr lang="en-US" sz="1400" dirty="0"/>
              <a:t>Postgraduates are more likely than undergraduates to want to study at a school that:</a:t>
            </a:r>
          </a:p>
          <a:p>
            <a:pPr marL="285750" indent="-285750">
              <a:buFont typeface="Arial" panose="020B0604020202020204" pitchFamily="34" charset="0"/>
              <a:buChar char="•"/>
            </a:pPr>
            <a:r>
              <a:rPr lang="en-GB" sz="1400" dirty="0"/>
              <a:t>challenges world views by combining innovative and critical thinking</a:t>
            </a:r>
          </a:p>
          <a:p>
            <a:pPr marL="285750" indent="-285750">
              <a:buFont typeface="Arial" panose="020B0604020202020204" pitchFamily="34" charset="0"/>
              <a:buChar char="•"/>
            </a:pPr>
            <a:r>
              <a:rPr lang="en-GB" sz="1400" dirty="0"/>
              <a:t>allows me to question the status quo and think differently</a:t>
            </a:r>
          </a:p>
          <a:p>
            <a:pPr marL="285750" indent="-285750">
              <a:buFont typeface="Arial" panose="020B0604020202020204" pitchFamily="34" charset="0"/>
              <a:buChar char="•"/>
            </a:pPr>
            <a:r>
              <a:rPr lang="en-GB" sz="1400" dirty="0"/>
              <a:t>attracts an international class of students</a:t>
            </a:r>
          </a:p>
          <a:p>
            <a:pPr marL="285750" indent="-285750">
              <a:buFont typeface="Arial" panose="020B0604020202020204" pitchFamily="34" charset="0"/>
              <a:buChar char="•"/>
            </a:pPr>
            <a:r>
              <a:rPr lang="en-GB" sz="1400" dirty="0"/>
              <a:t>embraces digital transformation, bringing together technology and management skills</a:t>
            </a:r>
            <a:endParaRPr lang="en-US" sz="1400" dirty="0"/>
          </a:p>
        </p:txBody>
      </p:sp>
      <p:pic>
        <p:nvPicPr>
          <p:cNvPr id="12" name="Picture 11" descr="CC-Logo.jpg">
            <a:hlinkClick r:id="rId2"/>
            <a:extLst>
              <a:ext uri="{FF2B5EF4-FFF2-40B4-BE49-F238E27FC236}">
                <a16:creationId xmlns:a16="http://schemas.microsoft.com/office/drawing/2014/main" id="{668F3D46-A64D-9B4C-9EFA-0673251425C4}"/>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F68C57A6-A801-4B4D-A900-97594ABB8530}"/>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4" name="Picture 13" descr="A close up of a logo&#10;&#10;Description automatically generated">
            <a:extLst>
              <a:ext uri="{FF2B5EF4-FFF2-40B4-BE49-F238E27FC236}">
                <a16:creationId xmlns:a16="http://schemas.microsoft.com/office/drawing/2014/main" id="{86C87E71-719D-C847-BB7E-E167A06BB112}"/>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4723638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544244"/>
            <a:ext cx="4760175" cy="1523502"/>
          </a:xfrm>
        </p:spPr>
        <p:txBody>
          <a:bodyPr vert="horz" lIns="91440" tIns="45720" rIns="91440" bIns="45720" rtlCol="0" anchor="t">
            <a:normAutofit fontScale="90000"/>
          </a:bodyPr>
          <a:lstStyle/>
          <a:p>
            <a:r>
              <a:rPr lang="en-US" sz="4000" kern="1200" dirty="0">
                <a:solidFill>
                  <a:schemeClr val="tx1"/>
                </a:solidFill>
                <a:latin typeface="+mj-lt"/>
                <a:ea typeface="+mj-ea"/>
                <a:cs typeface="+mj-cs"/>
              </a:rPr>
              <a:t>Which features would add most to your student experience?</a:t>
            </a:r>
          </a:p>
        </p:txBody>
      </p:sp>
      <p:sp>
        <p:nvSpPr>
          <p:cNvPr id="17" name="Rectangle 16">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73088D5B-E2A2-5546-AA63-088E808685F1}"/>
              </a:ext>
            </a:extLst>
          </p:cNvPr>
          <p:cNvGraphicFramePr>
            <a:graphicFrameLocks noGrp="1"/>
          </p:cNvGraphicFramePr>
          <p:nvPr>
            <p:extLst>
              <p:ext uri="{D42A27DB-BD31-4B8C-83A1-F6EECF244321}">
                <p14:modId xmlns:p14="http://schemas.microsoft.com/office/powerpoint/2010/main" val="2681719481"/>
              </p:ext>
            </p:extLst>
          </p:nvPr>
        </p:nvGraphicFramePr>
        <p:xfrm>
          <a:off x="5954097" y="1544244"/>
          <a:ext cx="5632919" cy="3780613"/>
        </p:xfrm>
        <a:graphic>
          <a:graphicData uri="http://schemas.openxmlformats.org/drawingml/2006/table">
            <a:tbl>
              <a:tblPr firstRow="1" bandRow="1">
                <a:tableStyleId>{5C22544A-7EE6-4342-B048-85BDC9FD1C3A}</a:tableStyleId>
              </a:tblPr>
              <a:tblGrid>
                <a:gridCol w="4260563">
                  <a:extLst>
                    <a:ext uri="{9D8B030D-6E8A-4147-A177-3AD203B41FA5}">
                      <a16:colId xmlns:a16="http://schemas.microsoft.com/office/drawing/2014/main" val="1636648704"/>
                    </a:ext>
                  </a:extLst>
                </a:gridCol>
                <a:gridCol w="686178">
                  <a:extLst>
                    <a:ext uri="{9D8B030D-6E8A-4147-A177-3AD203B41FA5}">
                      <a16:colId xmlns:a16="http://schemas.microsoft.com/office/drawing/2014/main" val="3402472370"/>
                    </a:ext>
                  </a:extLst>
                </a:gridCol>
                <a:gridCol w="686178">
                  <a:extLst>
                    <a:ext uri="{9D8B030D-6E8A-4147-A177-3AD203B41FA5}">
                      <a16:colId xmlns:a16="http://schemas.microsoft.com/office/drawing/2014/main" val="3564944790"/>
                    </a:ext>
                  </a:extLst>
                </a:gridCol>
              </a:tblGrid>
              <a:tr h="227869">
                <a:tc>
                  <a:txBody>
                    <a:bodyPr/>
                    <a:lstStyle/>
                    <a:p>
                      <a:pPr algn="l" fontAlgn="b"/>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ctr" fontAlgn="ctr"/>
                      <a:r>
                        <a:rPr lang="en-GB" sz="1200" u="none" strike="noStrike">
                          <a:effectLst/>
                        </a:rPr>
                        <a:t>UG</a:t>
                      </a:r>
                      <a:endParaRPr lang="en-GB" sz="1200" b="1" i="0" u="none" strike="noStrike">
                        <a:solidFill>
                          <a:srgbClr val="000000"/>
                        </a:solidFill>
                        <a:effectLst/>
                        <a:latin typeface="Calibri" panose="020F0502020204030204" pitchFamily="34" charset="0"/>
                      </a:endParaRPr>
                    </a:p>
                  </a:txBody>
                  <a:tcPr marL="3071" marR="3071" marT="3071" marB="0" anchor="ctr"/>
                </a:tc>
                <a:tc>
                  <a:txBody>
                    <a:bodyPr/>
                    <a:lstStyle/>
                    <a:p>
                      <a:pPr algn="ctr" fontAlgn="ctr"/>
                      <a:r>
                        <a:rPr lang="en-GB" sz="1200" u="none" strike="noStrike">
                          <a:effectLst/>
                        </a:rPr>
                        <a:t>PG</a:t>
                      </a:r>
                      <a:endParaRPr lang="en-GB" sz="1200" b="1" i="0" u="none" strike="noStrike">
                        <a:solidFill>
                          <a:srgbClr val="000000"/>
                        </a:solidFill>
                        <a:effectLst/>
                        <a:latin typeface="Calibri" panose="020F0502020204030204" pitchFamily="34" charset="0"/>
                      </a:endParaRPr>
                    </a:p>
                  </a:txBody>
                  <a:tcPr marL="3071" marR="3071" marT="3071" marB="0" anchor="ctr"/>
                </a:tc>
                <a:extLst>
                  <a:ext uri="{0D108BD9-81ED-4DB2-BD59-A6C34878D82A}">
                    <a16:rowId xmlns:a16="http://schemas.microsoft.com/office/drawing/2014/main" val="657161596"/>
                  </a:ext>
                </a:extLst>
              </a:tr>
              <a:tr h="227869">
                <a:tc>
                  <a:txBody>
                    <a:bodyPr/>
                    <a:lstStyle/>
                    <a:p>
                      <a:pPr algn="l" fontAlgn="b"/>
                      <a:r>
                        <a:rPr lang="en-GB" sz="1200" u="none" strike="noStrike">
                          <a:effectLst/>
                        </a:rPr>
                        <a:t>International study trip</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28.84%</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30.74%</a:t>
                      </a:r>
                      <a:endParaRPr lang="en-GB" sz="1200" b="0" i="0" u="none" strike="noStrike">
                        <a:solidFill>
                          <a:srgbClr val="000000"/>
                        </a:solidFill>
                        <a:effectLst/>
                        <a:latin typeface="Calibri" panose="020F0502020204030204" pitchFamily="34" charset="0"/>
                      </a:endParaRPr>
                    </a:p>
                  </a:txBody>
                  <a:tcPr marL="3071" marR="3071" marT="3071" marB="0" anchor="b"/>
                </a:tc>
                <a:extLst>
                  <a:ext uri="{0D108BD9-81ED-4DB2-BD59-A6C34878D82A}">
                    <a16:rowId xmlns:a16="http://schemas.microsoft.com/office/drawing/2014/main" val="1256712965"/>
                  </a:ext>
                </a:extLst>
              </a:tr>
              <a:tr h="227869">
                <a:tc>
                  <a:txBody>
                    <a:bodyPr/>
                    <a:lstStyle/>
                    <a:p>
                      <a:pPr algn="l" fontAlgn="b"/>
                      <a:r>
                        <a:rPr lang="en-GB" sz="1200" u="none" strike="noStrike">
                          <a:effectLst/>
                        </a:rPr>
                        <a:t>Mental health support for students</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22.72%</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21.79%</a:t>
                      </a:r>
                      <a:endParaRPr lang="en-GB" sz="1200" b="0" i="0" u="none" strike="noStrike">
                        <a:solidFill>
                          <a:srgbClr val="000000"/>
                        </a:solidFill>
                        <a:effectLst/>
                        <a:latin typeface="Calibri" panose="020F0502020204030204" pitchFamily="34" charset="0"/>
                      </a:endParaRPr>
                    </a:p>
                  </a:txBody>
                  <a:tcPr marL="3071" marR="3071" marT="3071" marB="0" anchor="b"/>
                </a:tc>
                <a:extLst>
                  <a:ext uri="{0D108BD9-81ED-4DB2-BD59-A6C34878D82A}">
                    <a16:rowId xmlns:a16="http://schemas.microsoft.com/office/drawing/2014/main" val="1330875104"/>
                  </a:ext>
                </a:extLst>
              </a:tr>
              <a:tr h="227869">
                <a:tc>
                  <a:txBody>
                    <a:bodyPr/>
                    <a:lstStyle/>
                    <a:p>
                      <a:pPr algn="l" fontAlgn="b"/>
                      <a:r>
                        <a:rPr lang="en-GB" sz="1200" u="none" strike="noStrike">
                          <a:effectLst/>
                        </a:rPr>
                        <a:t>Entrepreneurship bootcamp</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18.48%</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17.51%</a:t>
                      </a:r>
                      <a:endParaRPr lang="en-GB" sz="1200" b="0" i="0" u="none" strike="noStrike">
                        <a:solidFill>
                          <a:srgbClr val="000000"/>
                        </a:solidFill>
                        <a:effectLst/>
                        <a:latin typeface="Calibri" panose="020F0502020204030204" pitchFamily="34" charset="0"/>
                      </a:endParaRPr>
                    </a:p>
                  </a:txBody>
                  <a:tcPr marL="3071" marR="3071" marT="3071" marB="0" anchor="b"/>
                </a:tc>
                <a:extLst>
                  <a:ext uri="{0D108BD9-81ED-4DB2-BD59-A6C34878D82A}">
                    <a16:rowId xmlns:a16="http://schemas.microsoft.com/office/drawing/2014/main" val="1040288810"/>
                  </a:ext>
                </a:extLst>
              </a:tr>
              <a:tr h="227869">
                <a:tc>
                  <a:txBody>
                    <a:bodyPr/>
                    <a:lstStyle/>
                    <a:p>
                      <a:pPr algn="l" fontAlgn="b"/>
                      <a:r>
                        <a:rPr lang="en-GB" sz="1200" u="none" strike="noStrike" dirty="0">
                          <a:effectLst/>
                        </a:rPr>
                        <a:t>Engage with alumni from day one of study</a:t>
                      </a:r>
                      <a:endParaRPr lang="en-GB" sz="1200" b="0" i="0" u="none" strike="noStrike" dirty="0">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13.23%</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17.90%</a:t>
                      </a:r>
                      <a:endParaRPr lang="en-GB" sz="1200" b="0" i="0" u="none" strike="noStrike">
                        <a:solidFill>
                          <a:srgbClr val="000000"/>
                        </a:solidFill>
                        <a:effectLst/>
                        <a:latin typeface="Calibri" panose="020F0502020204030204" pitchFamily="34" charset="0"/>
                      </a:endParaRPr>
                    </a:p>
                  </a:txBody>
                  <a:tcPr marL="3071" marR="3071" marT="3071" marB="0" anchor="b"/>
                </a:tc>
                <a:extLst>
                  <a:ext uri="{0D108BD9-81ED-4DB2-BD59-A6C34878D82A}">
                    <a16:rowId xmlns:a16="http://schemas.microsoft.com/office/drawing/2014/main" val="679026331"/>
                  </a:ext>
                </a:extLst>
              </a:tr>
              <a:tr h="227869">
                <a:tc>
                  <a:txBody>
                    <a:bodyPr/>
                    <a:lstStyle/>
                    <a:p>
                      <a:pPr algn="l" fontAlgn="b"/>
                      <a:r>
                        <a:rPr lang="en-GB" sz="1200" u="none" strike="noStrike">
                          <a:effectLst/>
                        </a:rPr>
                        <a:t>Business start-up/small business accelerator programme</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25.09%</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21.01%</a:t>
                      </a:r>
                      <a:endParaRPr lang="en-GB" sz="1200" b="0" i="0" u="none" strike="noStrike">
                        <a:solidFill>
                          <a:srgbClr val="000000"/>
                        </a:solidFill>
                        <a:effectLst/>
                        <a:latin typeface="Calibri" panose="020F0502020204030204" pitchFamily="34" charset="0"/>
                      </a:endParaRPr>
                    </a:p>
                  </a:txBody>
                  <a:tcPr marL="3071" marR="3071" marT="3071" marB="0" anchor="b"/>
                </a:tc>
                <a:extLst>
                  <a:ext uri="{0D108BD9-81ED-4DB2-BD59-A6C34878D82A}">
                    <a16:rowId xmlns:a16="http://schemas.microsoft.com/office/drawing/2014/main" val="1473676985"/>
                  </a:ext>
                </a:extLst>
              </a:tr>
              <a:tr h="227869">
                <a:tc>
                  <a:txBody>
                    <a:bodyPr/>
                    <a:lstStyle/>
                    <a:p>
                      <a:pPr algn="l" fontAlgn="b"/>
                      <a:r>
                        <a:rPr lang="en-GB" sz="1200" u="none" strike="noStrike">
                          <a:effectLst/>
                        </a:rPr>
                        <a:t>Mentor programme</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21.72%</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28.02%</a:t>
                      </a:r>
                      <a:endParaRPr lang="en-GB" sz="1200" b="0" i="0" u="none" strike="noStrike">
                        <a:solidFill>
                          <a:srgbClr val="000000"/>
                        </a:solidFill>
                        <a:effectLst/>
                        <a:latin typeface="Calibri" panose="020F0502020204030204" pitchFamily="34" charset="0"/>
                      </a:endParaRPr>
                    </a:p>
                  </a:txBody>
                  <a:tcPr marL="3071" marR="3071" marT="3071" marB="0" anchor="b"/>
                </a:tc>
                <a:extLst>
                  <a:ext uri="{0D108BD9-81ED-4DB2-BD59-A6C34878D82A}">
                    <a16:rowId xmlns:a16="http://schemas.microsoft.com/office/drawing/2014/main" val="1178100235"/>
                  </a:ext>
                </a:extLst>
              </a:tr>
              <a:tr h="409158">
                <a:tc>
                  <a:txBody>
                    <a:bodyPr/>
                    <a:lstStyle/>
                    <a:p>
                      <a:pPr algn="l" fontAlgn="b"/>
                      <a:r>
                        <a:rPr lang="en-GB" sz="1200" u="none" strike="noStrike">
                          <a:effectLst/>
                        </a:rPr>
                        <a:t>Working on projects to help charities and social enterprises</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23.60%</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22.57%</a:t>
                      </a:r>
                      <a:endParaRPr lang="en-GB" sz="1200" b="0" i="0" u="none" strike="noStrike">
                        <a:solidFill>
                          <a:srgbClr val="000000"/>
                        </a:solidFill>
                        <a:effectLst/>
                        <a:latin typeface="Calibri" panose="020F0502020204030204" pitchFamily="34" charset="0"/>
                      </a:endParaRPr>
                    </a:p>
                  </a:txBody>
                  <a:tcPr marL="3071" marR="3071" marT="3071" marB="0" anchor="b"/>
                </a:tc>
                <a:extLst>
                  <a:ext uri="{0D108BD9-81ED-4DB2-BD59-A6C34878D82A}">
                    <a16:rowId xmlns:a16="http://schemas.microsoft.com/office/drawing/2014/main" val="1524862877"/>
                  </a:ext>
                </a:extLst>
              </a:tr>
              <a:tr h="227869">
                <a:tc>
                  <a:txBody>
                    <a:bodyPr/>
                    <a:lstStyle/>
                    <a:p>
                      <a:pPr algn="l" fontAlgn="b"/>
                      <a:r>
                        <a:rPr lang="en-GB" sz="1200" u="none" strike="noStrike">
                          <a:effectLst/>
                        </a:rPr>
                        <a:t>Learning a new language</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25.84%</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20.62%</a:t>
                      </a:r>
                      <a:endParaRPr lang="en-GB" sz="1200" b="0" i="0" u="none" strike="noStrike">
                        <a:solidFill>
                          <a:srgbClr val="000000"/>
                        </a:solidFill>
                        <a:effectLst/>
                        <a:latin typeface="Calibri" panose="020F0502020204030204" pitchFamily="34" charset="0"/>
                      </a:endParaRPr>
                    </a:p>
                  </a:txBody>
                  <a:tcPr marL="3071" marR="3071" marT="3071" marB="0" anchor="b"/>
                </a:tc>
                <a:extLst>
                  <a:ext uri="{0D108BD9-81ED-4DB2-BD59-A6C34878D82A}">
                    <a16:rowId xmlns:a16="http://schemas.microsoft.com/office/drawing/2014/main" val="2132548324"/>
                  </a:ext>
                </a:extLst>
              </a:tr>
              <a:tr h="409158">
                <a:tc>
                  <a:txBody>
                    <a:bodyPr/>
                    <a:lstStyle/>
                    <a:p>
                      <a:pPr algn="l" fontAlgn="b"/>
                      <a:r>
                        <a:rPr lang="en-GB" sz="1200" u="none" strike="noStrike">
                          <a:effectLst/>
                        </a:rPr>
                        <a:t>Tackling projects on society's grand challenges (e.g. climate change, poverty, etc.)</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20.22%</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25.29%</a:t>
                      </a:r>
                      <a:endParaRPr lang="en-GB" sz="1200" b="0" i="0" u="none" strike="noStrike">
                        <a:solidFill>
                          <a:srgbClr val="000000"/>
                        </a:solidFill>
                        <a:effectLst/>
                        <a:latin typeface="Calibri" panose="020F0502020204030204" pitchFamily="34" charset="0"/>
                      </a:endParaRPr>
                    </a:p>
                  </a:txBody>
                  <a:tcPr marL="3071" marR="3071" marT="3071" marB="0" anchor="b"/>
                </a:tc>
                <a:extLst>
                  <a:ext uri="{0D108BD9-81ED-4DB2-BD59-A6C34878D82A}">
                    <a16:rowId xmlns:a16="http://schemas.microsoft.com/office/drawing/2014/main" val="3909515866"/>
                  </a:ext>
                </a:extLst>
              </a:tr>
              <a:tr h="227869">
                <a:tc>
                  <a:txBody>
                    <a:bodyPr/>
                    <a:lstStyle/>
                    <a:p>
                      <a:pPr algn="l" fontAlgn="b"/>
                      <a:r>
                        <a:rPr lang="en-GB" sz="1200" u="none" strike="noStrike" dirty="0">
                          <a:effectLst/>
                        </a:rPr>
                        <a:t>Working on live consulting projects with businesses</a:t>
                      </a:r>
                      <a:endParaRPr lang="en-GB" sz="1200" b="0" i="0" u="none" strike="noStrike" dirty="0">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28.59%</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43.58%</a:t>
                      </a:r>
                      <a:endParaRPr lang="en-GB" sz="1200" b="0" i="0" u="none" strike="noStrike">
                        <a:solidFill>
                          <a:srgbClr val="000000"/>
                        </a:solidFill>
                        <a:effectLst/>
                        <a:latin typeface="Calibri" panose="020F0502020204030204" pitchFamily="34" charset="0"/>
                      </a:endParaRPr>
                    </a:p>
                  </a:txBody>
                  <a:tcPr marL="3071" marR="3071" marT="3071" marB="0" anchor="b"/>
                </a:tc>
                <a:extLst>
                  <a:ext uri="{0D108BD9-81ED-4DB2-BD59-A6C34878D82A}">
                    <a16:rowId xmlns:a16="http://schemas.microsoft.com/office/drawing/2014/main" val="2047467570"/>
                  </a:ext>
                </a:extLst>
              </a:tr>
              <a:tr h="227869">
                <a:tc>
                  <a:txBody>
                    <a:bodyPr/>
                    <a:lstStyle/>
                    <a:p>
                      <a:pPr algn="l" fontAlgn="b"/>
                      <a:r>
                        <a:rPr lang="en-GB" sz="1200" u="none" strike="noStrike">
                          <a:effectLst/>
                        </a:rPr>
                        <a:t>Start-up investment pitching competition</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15.23%</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13.23%</a:t>
                      </a:r>
                      <a:endParaRPr lang="en-GB" sz="1200" b="0" i="0" u="none" strike="noStrike">
                        <a:solidFill>
                          <a:srgbClr val="000000"/>
                        </a:solidFill>
                        <a:effectLst/>
                        <a:latin typeface="Calibri" panose="020F0502020204030204" pitchFamily="34" charset="0"/>
                      </a:endParaRPr>
                    </a:p>
                  </a:txBody>
                  <a:tcPr marL="3071" marR="3071" marT="3071" marB="0" anchor="b"/>
                </a:tc>
                <a:extLst>
                  <a:ext uri="{0D108BD9-81ED-4DB2-BD59-A6C34878D82A}">
                    <a16:rowId xmlns:a16="http://schemas.microsoft.com/office/drawing/2014/main" val="1882061700"/>
                  </a:ext>
                </a:extLst>
              </a:tr>
              <a:tr h="227869">
                <a:tc>
                  <a:txBody>
                    <a:bodyPr/>
                    <a:lstStyle/>
                    <a:p>
                      <a:pPr algn="l" fontAlgn="b"/>
                      <a:r>
                        <a:rPr lang="en-GB" sz="1200" u="none" strike="noStrike">
                          <a:effectLst/>
                        </a:rPr>
                        <a:t>Undertaking an internship/work experience</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51.81%</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40.86%</a:t>
                      </a:r>
                      <a:endParaRPr lang="en-GB" sz="1200" b="0" i="0" u="none" strike="noStrike">
                        <a:solidFill>
                          <a:srgbClr val="000000"/>
                        </a:solidFill>
                        <a:effectLst/>
                        <a:latin typeface="Calibri" panose="020F0502020204030204" pitchFamily="34" charset="0"/>
                      </a:endParaRPr>
                    </a:p>
                  </a:txBody>
                  <a:tcPr marL="3071" marR="3071" marT="3071" marB="0" anchor="b"/>
                </a:tc>
                <a:extLst>
                  <a:ext uri="{0D108BD9-81ED-4DB2-BD59-A6C34878D82A}">
                    <a16:rowId xmlns:a16="http://schemas.microsoft.com/office/drawing/2014/main" val="3500001969"/>
                  </a:ext>
                </a:extLst>
              </a:tr>
              <a:tr h="227869">
                <a:tc>
                  <a:txBody>
                    <a:bodyPr/>
                    <a:lstStyle/>
                    <a:p>
                      <a:pPr algn="l" fontAlgn="b"/>
                      <a:r>
                        <a:rPr lang="en-GB" sz="1200" u="none" strike="noStrike">
                          <a:effectLst/>
                        </a:rPr>
                        <a:t>Acquiring digital skills such as coding</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20.47%</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24.12%</a:t>
                      </a:r>
                      <a:endParaRPr lang="en-GB" sz="1200" b="0" i="0" u="none" strike="noStrike">
                        <a:solidFill>
                          <a:srgbClr val="000000"/>
                        </a:solidFill>
                        <a:effectLst/>
                        <a:latin typeface="Calibri" panose="020F0502020204030204" pitchFamily="34" charset="0"/>
                      </a:endParaRPr>
                    </a:p>
                  </a:txBody>
                  <a:tcPr marL="3071" marR="3071" marT="3071" marB="0" anchor="b"/>
                </a:tc>
                <a:extLst>
                  <a:ext uri="{0D108BD9-81ED-4DB2-BD59-A6C34878D82A}">
                    <a16:rowId xmlns:a16="http://schemas.microsoft.com/office/drawing/2014/main" val="1185786594"/>
                  </a:ext>
                </a:extLst>
              </a:tr>
              <a:tr h="227869">
                <a:tc>
                  <a:txBody>
                    <a:bodyPr/>
                    <a:lstStyle/>
                    <a:p>
                      <a:pPr algn="l" fontAlgn="b"/>
                      <a:r>
                        <a:rPr lang="en-GB" sz="1200" u="none" strike="noStrike">
                          <a:effectLst/>
                        </a:rPr>
                        <a:t>Other (please specify)</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a:effectLst/>
                        </a:rPr>
                        <a:t>0.62%</a:t>
                      </a:r>
                      <a:endParaRPr lang="en-GB" sz="1200" b="0" i="0" u="none" strike="noStrike">
                        <a:solidFill>
                          <a:srgbClr val="000000"/>
                        </a:solidFill>
                        <a:effectLst/>
                        <a:latin typeface="Calibri" panose="020F0502020204030204" pitchFamily="34" charset="0"/>
                      </a:endParaRPr>
                    </a:p>
                  </a:txBody>
                  <a:tcPr marL="3071" marR="3071" marT="3071" marB="0" anchor="b"/>
                </a:tc>
                <a:tc>
                  <a:txBody>
                    <a:bodyPr/>
                    <a:lstStyle/>
                    <a:p>
                      <a:pPr algn="r" fontAlgn="b"/>
                      <a:r>
                        <a:rPr lang="en-GB" sz="1200" u="none" strike="noStrike" dirty="0">
                          <a:effectLst/>
                        </a:rPr>
                        <a:t>2.33%</a:t>
                      </a:r>
                      <a:endParaRPr lang="en-GB" sz="1200" b="0" i="0" u="none" strike="noStrike" dirty="0">
                        <a:solidFill>
                          <a:srgbClr val="000000"/>
                        </a:solidFill>
                        <a:effectLst/>
                        <a:latin typeface="Calibri" panose="020F0502020204030204" pitchFamily="34" charset="0"/>
                      </a:endParaRPr>
                    </a:p>
                  </a:txBody>
                  <a:tcPr marL="3071" marR="3071" marT="3071" marB="0" anchor="b"/>
                </a:tc>
                <a:extLst>
                  <a:ext uri="{0D108BD9-81ED-4DB2-BD59-A6C34878D82A}">
                    <a16:rowId xmlns:a16="http://schemas.microsoft.com/office/drawing/2014/main" val="3081187974"/>
                  </a:ext>
                </a:extLst>
              </a:tr>
            </a:tbl>
          </a:graphicData>
        </a:graphic>
      </p:graphicFrame>
      <p:sp>
        <p:nvSpPr>
          <p:cNvPr id="10" name="TextBox 9">
            <a:extLst>
              <a:ext uri="{FF2B5EF4-FFF2-40B4-BE49-F238E27FC236}">
                <a16:creationId xmlns:a16="http://schemas.microsoft.com/office/drawing/2014/main" id="{458A2937-50BA-2949-9AB2-7FB739DAE600}"/>
              </a:ext>
            </a:extLst>
          </p:cNvPr>
          <p:cNvSpPr txBox="1"/>
          <p:nvPr/>
        </p:nvSpPr>
        <p:spPr>
          <a:xfrm>
            <a:off x="874815" y="3121378"/>
            <a:ext cx="4742214" cy="2308324"/>
          </a:xfrm>
          <a:prstGeom prst="rect">
            <a:avLst/>
          </a:prstGeom>
          <a:noFill/>
        </p:spPr>
        <p:txBody>
          <a:bodyPr wrap="square" rtlCol="0">
            <a:spAutoFit/>
          </a:bodyPr>
          <a:lstStyle/>
          <a:p>
            <a:r>
              <a:rPr lang="en-GB" sz="1600" dirty="0"/>
              <a:t>Both groups identify an internship as the feature that would add most to their student experience, although it is more popular with undergraduates.</a:t>
            </a:r>
          </a:p>
          <a:p>
            <a:r>
              <a:rPr lang="en-GB" sz="1600" dirty="0"/>
              <a:t>Working on live consulting projects with businesses is particularly important to postgraduates and a mentor programme is more important for postgraduates than undergraduates.</a:t>
            </a:r>
            <a:endParaRPr lang="en-GB" sz="1600" dirty="0">
              <a:solidFill>
                <a:srgbClr val="000000"/>
              </a:solidFill>
              <a:latin typeface="Calibri" panose="020F0502020204030204" pitchFamily="34" charset="0"/>
            </a:endParaRPr>
          </a:p>
          <a:p>
            <a:endParaRPr lang="en-US" sz="1600" dirty="0"/>
          </a:p>
        </p:txBody>
      </p:sp>
      <p:pic>
        <p:nvPicPr>
          <p:cNvPr id="12" name="Picture 11" descr="CC-Logo.jpg">
            <a:hlinkClick r:id="rId2"/>
            <a:extLst>
              <a:ext uri="{FF2B5EF4-FFF2-40B4-BE49-F238E27FC236}">
                <a16:creationId xmlns:a16="http://schemas.microsoft.com/office/drawing/2014/main" id="{741D30E8-8F38-3D4B-8C66-685E83D1C39A}"/>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CE5AACE0-8974-414E-A9BE-057ADFD8FBD7}"/>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13E7A365-66F7-464C-848A-0FCB122AE4DF}"/>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4746978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461328"/>
            <a:ext cx="4320037" cy="1513100"/>
          </a:xfrm>
        </p:spPr>
        <p:txBody>
          <a:bodyPr vert="horz" lIns="91440" tIns="45720" rIns="91440" bIns="45720" rtlCol="0" anchor="t">
            <a:normAutofit fontScale="90000"/>
          </a:bodyPr>
          <a:lstStyle/>
          <a:p>
            <a:r>
              <a:rPr lang="en-US" sz="4000" kern="1200" dirty="0">
                <a:solidFill>
                  <a:schemeClr val="tx1"/>
                </a:solidFill>
                <a:latin typeface="+mj-lt"/>
                <a:ea typeface="+mj-ea"/>
                <a:cs typeface="+mj-cs"/>
              </a:rPr>
              <a:t>Most important when choosing where to study</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5E0EC89A-5803-244E-A717-BD5C7C087679}"/>
              </a:ext>
            </a:extLst>
          </p:cNvPr>
          <p:cNvGraphicFramePr>
            <a:graphicFrameLocks noGrp="1"/>
          </p:cNvGraphicFramePr>
          <p:nvPr>
            <p:extLst>
              <p:ext uri="{D42A27DB-BD31-4B8C-83A1-F6EECF244321}">
                <p14:modId xmlns:p14="http://schemas.microsoft.com/office/powerpoint/2010/main" val="3164573789"/>
              </p:ext>
            </p:extLst>
          </p:nvPr>
        </p:nvGraphicFramePr>
        <p:xfrm>
          <a:off x="5194853" y="1461328"/>
          <a:ext cx="6392163" cy="3946443"/>
        </p:xfrm>
        <a:graphic>
          <a:graphicData uri="http://schemas.openxmlformats.org/drawingml/2006/table">
            <a:tbl>
              <a:tblPr firstRow="1" bandRow="1">
                <a:tableStyleId>{5C22544A-7EE6-4342-B048-85BDC9FD1C3A}</a:tableStyleId>
              </a:tblPr>
              <a:tblGrid>
                <a:gridCol w="4636793">
                  <a:extLst>
                    <a:ext uri="{9D8B030D-6E8A-4147-A177-3AD203B41FA5}">
                      <a16:colId xmlns:a16="http://schemas.microsoft.com/office/drawing/2014/main" val="1078320396"/>
                    </a:ext>
                  </a:extLst>
                </a:gridCol>
                <a:gridCol w="877685">
                  <a:extLst>
                    <a:ext uri="{9D8B030D-6E8A-4147-A177-3AD203B41FA5}">
                      <a16:colId xmlns:a16="http://schemas.microsoft.com/office/drawing/2014/main" val="3389183391"/>
                    </a:ext>
                  </a:extLst>
                </a:gridCol>
                <a:gridCol w="877685">
                  <a:extLst>
                    <a:ext uri="{9D8B030D-6E8A-4147-A177-3AD203B41FA5}">
                      <a16:colId xmlns:a16="http://schemas.microsoft.com/office/drawing/2014/main" val="1235210731"/>
                    </a:ext>
                  </a:extLst>
                </a:gridCol>
              </a:tblGrid>
              <a:tr h="256835">
                <a:tc>
                  <a:txBody>
                    <a:bodyPr/>
                    <a:lstStyle/>
                    <a:p>
                      <a:pPr algn="l" fontAlgn="b"/>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ctr" fontAlgn="ctr"/>
                      <a:r>
                        <a:rPr lang="en-GB" sz="1300" u="none" strike="noStrike">
                          <a:effectLst/>
                        </a:rPr>
                        <a:t>UG</a:t>
                      </a:r>
                      <a:endParaRPr lang="en-GB" sz="1300" b="1" i="0" u="none" strike="noStrike">
                        <a:solidFill>
                          <a:srgbClr val="000000"/>
                        </a:solidFill>
                        <a:effectLst/>
                        <a:latin typeface="Calibri" panose="020F0502020204030204" pitchFamily="34" charset="0"/>
                      </a:endParaRPr>
                    </a:p>
                  </a:txBody>
                  <a:tcPr marL="3420" marR="3420" marT="3420" marB="0" anchor="ctr"/>
                </a:tc>
                <a:tc>
                  <a:txBody>
                    <a:bodyPr/>
                    <a:lstStyle/>
                    <a:p>
                      <a:pPr algn="ctr" fontAlgn="ctr"/>
                      <a:r>
                        <a:rPr lang="en-GB" sz="1300" u="none" strike="noStrike">
                          <a:effectLst/>
                        </a:rPr>
                        <a:t>PG</a:t>
                      </a:r>
                      <a:endParaRPr lang="en-GB" sz="1300" b="1" i="0" u="none" strike="noStrike">
                        <a:solidFill>
                          <a:srgbClr val="000000"/>
                        </a:solidFill>
                        <a:effectLst/>
                        <a:latin typeface="Calibri" panose="020F0502020204030204" pitchFamily="34" charset="0"/>
                      </a:endParaRPr>
                    </a:p>
                  </a:txBody>
                  <a:tcPr marL="3420" marR="3420" marT="3420" marB="0" anchor="ctr"/>
                </a:tc>
                <a:extLst>
                  <a:ext uri="{0D108BD9-81ED-4DB2-BD59-A6C34878D82A}">
                    <a16:rowId xmlns:a16="http://schemas.microsoft.com/office/drawing/2014/main" val="2780028855"/>
                  </a:ext>
                </a:extLst>
              </a:tr>
              <a:tr h="461201">
                <a:tc>
                  <a:txBody>
                    <a:bodyPr/>
                    <a:lstStyle/>
                    <a:p>
                      <a:pPr algn="l" fontAlgn="b"/>
                      <a:r>
                        <a:rPr lang="en-GB" sz="1300" u="none" strike="noStrike">
                          <a:effectLst/>
                        </a:rPr>
                        <a:t>I share/shared similar values to the business school I choose/chose</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30.63%</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24.10%</a:t>
                      </a:r>
                      <a:endParaRPr lang="en-GB" sz="1300" b="0" i="0" u="none" strike="noStrike">
                        <a:solidFill>
                          <a:srgbClr val="000000"/>
                        </a:solidFill>
                        <a:effectLst/>
                        <a:latin typeface="Calibri" panose="020F0502020204030204" pitchFamily="34" charset="0"/>
                      </a:endParaRPr>
                    </a:p>
                  </a:txBody>
                  <a:tcPr marL="3420" marR="3420" marT="3420" marB="0" anchor="b"/>
                </a:tc>
                <a:extLst>
                  <a:ext uri="{0D108BD9-81ED-4DB2-BD59-A6C34878D82A}">
                    <a16:rowId xmlns:a16="http://schemas.microsoft.com/office/drawing/2014/main" val="180770859"/>
                  </a:ext>
                </a:extLst>
              </a:tr>
              <a:tr h="461201">
                <a:tc>
                  <a:txBody>
                    <a:bodyPr/>
                    <a:lstStyle/>
                    <a:p>
                      <a:pPr algn="l" fontAlgn="b"/>
                      <a:r>
                        <a:rPr lang="en-GB" sz="1300" u="none" strike="noStrike">
                          <a:effectLst/>
                        </a:rPr>
                        <a:t>I trust/trusted the business school I choose/chose to act ethically and responsibly</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32.63%</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31.33%</a:t>
                      </a:r>
                      <a:endParaRPr lang="en-GB" sz="1300" b="0" i="0" u="none" strike="noStrike">
                        <a:solidFill>
                          <a:srgbClr val="000000"/>
                        </a:solidFill>
                        <a:effectLst/>
                        <a:latin typeface="Calibri" panose="020F0502020204030204" pitchFamily="34" charset="0"/>
                      </a:endParaRPr>
                    </a:p>
                  </a:txBody>
                  <a:tcPr marL="3420" marR="3420" marT="3420" marB="0" anchor="b"/>
                </a:tc>
                <a:extLst>
                  <a:ext uri="{0D108BD9-81ED-4DB2-BD59-A6C34878D82A}">
                    <a16:rowId xmlns:a16="http://schemas.microsoft.com/office/drawing/2014/main" val="1297947792"/>
                  </a:ext>
                </a:extLst>
              </a:tr>
              <a:tr h="461201">
                <a:tc>
                  <a:txBody>
                    <a:bodyPr/>
                    <a:lstStyle/>
                    <a:p>
                      <a:pPr algn="l" fontAlgn="b"/>
                      <a:r>
                        <a:rPr lang="en-GB" sz="1300" u="none" strike="noStrike" dirty="0">
                          <a:effectLst/>
                        </a:rPr>
                        <a:t>I believe/believed the business school will help me to improve my career prospects</a:t>
                      </a:r>
                      <a:endParaRPr lang="en-GB" sz="1300" b="0" i="0" u="none" strike="noStrike" dirty="0">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63.00%</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61.85%</a:t>
                      </a:r>
                      <a:endParaRPr lang="en-GB" sz="1300" b="0" i="0" u="none" strike="noStrike">
                        <a:solidFill>
                          <a:srgbClr val="000000"/>
                        </a:solidFill>
                        <a:effectLst/>
                        <a:latin typeface="Calibri" panose="020F0502020204030204" pitchFamily="34" charset="0"/>
                      </a:endParaRPr>
                    </a:p>
                  </a:txBody>
                  <a:tcPr marL="3420" marR="3420" marT="3420" marB="0" anchor="b"/>
                </a:tc>
                <a:extLst>
                  <a:ext uri="{0D108BD9-81ED-4DB2-BD59-A6C34878D82A}">
                    <a16:rowId xmlns:a16="http://schemas.microsoft.com/office/drawing/2014/main" val="4196220262"/>
                  </a:ext>
                </a:extLst>
              </a:tr>
              <a:tr h="461201">
                <a:tc>
                  <a:txBody>
                    <a:bodyPr/>
                    <a:lstStyle/>
                    <a:p>
                      <a:pPr algn="l" fontAlgn="b"/>
                      <a:r>
                        <a:rPr lang="en-GB" sz="1300" u="none" strike="noStrike">
                          <a:effectLst/>
                        </a:rPr>
                        <a:t>I want/wanted a business school that is highly ranked</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47.13%</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41.37%</a:t>
                      </a:r>
                      <a:endParaRPr lang="en-GB" sz="1300" b="0" i="0" u="none" strike="noStrike">
                        <a:solidFill>
                          <a:srgbClr val="000000"/>
                        </a:solidFill>
                        <a:effectLst/>
                        <a:latin typeface="Calibri" panose="020F0502020204030204" pitchFamily="34" charset="0"/>
                      </a:endParaRPr>
                    </a:p>
                  </a:txBody>
                  <a:tcPr marL="3420" marR="3420" marT="3420" marB="0" anchor="b"/>
                </a:tc>
                <a:extLst>
                  <a:ext uri="{0D108BD9-81ED-4DB2-BD59-A6C34878D82A}">
                    <a16:rowId xmlns:a16="http://schemas.microsoft.com/office/drawing/2014/main" val="660234050"/>
                  </a:ext>
                </a:extLst>
              </a:tr>
              <a:tr h="461201">
                <a:tc>
                  <a:txBody>
                    <a:bodyPr/>
                    <a:lstStyle/>
                    <a:p>
                      <a:pPr algn="l" fontAlgn="b"/>
                      <a:r>
                        <a:rPr lang="en-GB" sz="1300" u="none" strike="noStrike" dirty="0">
                          <a:effectLst/>
                        </a:rPr>
                        <a:t>I want/wanted a business school which is accredited</a:t>
                      </a:r>
                      <a:endParaRPr lang="en-GB" sz="1300" b="0" i="0" u="none" strike="noStrike" dirty="0">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44.25%</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33.73%</a:t>
                      </a:r>
                      <a:endParaRPr lang="en-GB" sz="1300" b="0" i="0" u="none" strike="noStrike">
                        <a:solidFill>
                          <a:srgbClr val="000000"/>
                        </a:solidFill>
                        <a:effectLst/>
                        <a:latin typeface="Calibri" panose="020F0502020204030204" pitchFamily="34" charset="0"/>
                      </a:endParaRPr>
                    </a:p>
                  </a:txBody>
                  <a:tcPr marL="3420" marR="3420" marT="3420" marB="0" anchor="b"/>
                </a:tc>
                <a:extLst>
                  <a:ext uri="{0D108BD9-81ED-4DB2-BD59-A6C34878D82A}">
                    <a16:rowId xmlns:a16="http://schemas.microsoft.com/office/drawing/2014/main" val="714017069"/>
                  </a:ext>
                </a:extLst>
              </a:tr>
              <a:tr h="461201">
                <a:tc>
                  <a:txBody>
                    <a:bodyPr/>
                    <a:lstStyle/>
                    <a:p>
                      <a:pPr algn="l" fontAlgn="b"/>
                      <a:r>
                        <a:rPr lang="en-GB" sz="1300" u="none" strike="noStrike">
                          <a:effectLst/>
                        </a:rPr>
                        <a:t>I want/wanted a business school which provides international experience</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30.88%</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33.33%</a:t>
                      </a:r>
                      <a:endParaRPr lang="en-GB" sz="1300" b="0" i="0" u="none" strike="noStrike">
                        <a:solidFill>
                          <a:srgbClr val="000000"/>
                        </a:solidFill>
                        <a:effectLst/>
                        <a:latin typeface="Calibri" panose="020F0502020204030204" pitchFamily="34" charset="0"/>
                      </a:endParaRPr>
                    </a:p>
                  </a:txBody>
                  <a:tcPr marL="3420" marR="3420" marT="3420" marB="0" anchor="b"/>
                </a:tc>
                <a:extLst>
                  <a:ext uri="{0D108BD9-81ED-4DB2-BD59-A6C34878D82A}">
                    <a16:rowId xmlns:a16="http://schemas.microsoft.com/office/drawing/2014/main" val="1220695448"/>
                  </a:ext>
                </a:extLst>
              </a:tr>
              <a:tr h="461201">
                <a:tc>
                  <a:txBody>
                    <a:bodyPr/>
                    <a:lstStyle/>
                    <a:p>
                      <a:pPr algn="l" fontAlgn="b"/>
                      <a:r>
                        <a:rPr lang="en-GB" sz="1300" u="none" strike="noStrike">
                          <a:effectLst/>
                        </a:rPr>
                        <a:t>I want/wanted a business school which offers scholarships</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22.50%</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26.51%</a:t>
                      </a:r>
                      <a:endParaRPr lang="en-GB" sz="1300" b="0" i="0" u="none" strike="noStrike">
                        <a:solidFill>
                          <a:srgbClr val="000000"/>
                        </a:solidFill>
                        <a:effectLst/>
                        <a:latin typeface="Calibri" panose="020F0502020204030204" pitchFamily="34" charset="0"/>
                      </a:endParaRPr>
                    </a:p>
                  </a:txBody>
                  <a:tcPr marL="3420" marR="3420" marT="3420" marB="0" anchor="b"/>
                </a:tc>
                <a:extLst>
                  <a:ext uri="{0D108BD9-81ED-4DB2-BD59-A6C34878D82A}">
                    <a16:rowId xmlns:a16="http://schemas.microsoft.com/office/drawing/2014/main" val="4213982912"/>
                  </a:ext>
                </a:extLst>
              </a:tr>
              <a:tr h="461201">
                <a:tc>
                  <a:txBody>
                    <a:bodyPr/>
                    <a:lstStyle/>
                    <a:p>
                      <a:pPr algn="l" fontAlgn="b"/>
                      <a:r>
                        <a:rPr lang="en-GB" sz="1300" u="none" strike="noStrike">
                          <a:effectLst/>
                        </a:rPr>
                        <a:t>I want/wanted a business school which is internationally renowned</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a:effectLst/>
                        </a:rPr>
                        <a:t>29.00%</a:t>
                      </a:r>
                      <a:endParaRPr lang="en-GB" sz="1300" b="0" i="0" u="none" strike="noStrike">
                        <a:solidFill>
                          <a:srgbClr val="000000"/>
                        </a:solidFill>
                        <a:effectLst/>
                        <a:latin typeface="Calibri" panose="020F0502020204030204" pitchFamily="34" charset="0"/>
                      </a:endParaRPr>
                    </a:p>
                  </a:txBody>
                  <a:tcPr marL="3420" marR="3420" marT="3420" marB="0" anchor="b"/>
                </a:tc>
                <a:tc>
                  <a:txBody>
                    <a:bodyPr/>
                    <a:lstStyle/>
                    <a:p>
                      <a:pPr algn="r" fontAlgn="b"/>
                      <a:r>
                        <a:rPr lang="en-GB" sz="1300" u="none" strike="noStrike" dirty="0">
                          <a:effectLst/>
                        </a:rPr>
                        <a:t>47.79%</a:t>
                      </a:r>
                      <a:endParaRPr lang="en-GB" sz="1300" b="0" i="0" u="none" strike="noStrike" dirty="0">
                        <a:solidFill>
                          <a:srgbClr val="000000"/>
                        </a:solidFill>
                        <a:effectLst/>
                        <a:latin typeface="Calibri" panose="020F0502020204030204" pitchFamily="34" charset="0"/>
                      </a:endParaRPr>
                    </a:p>
                  </a:txBody>
                  <a:tcPr marL="3420" marR="3420" marT="3420" marB="0" anchor="b"/>
                </a:tc>
                <a:extLst>
                  <a:ext uri="{0D108BD9-81ED-4DB2-BD59-A6C34878D82A}">
                    <a16:rowId xmlns:a16="http://schemas.microsoft.com/office/drawing/2014/main" val="3173296738"/>
                  </a:ext>
                </a:extLst>
              </a:tr>
            </a:tbl>
          </a:graphicData>
        </a:graphic>
      </p:graphicFrame>
      <p:sp>
        <p:nvSpPr>
          <p:cNvPr id="9" name="TextBox 8">
            <a:extLst>
              <a:ext uri="{FF2B5EF4-FFF2-40B4-BE49-F238E27FC236}">
                <a16:creationId xmlns:a16="http://schemas.microsoft.com/office/drawing/2014/main" id="{17409B1E-B73B-7C48-A19C-9B17CB2087B2}"/>
              </a:ext>
            </a:extLst>
          </p:cNvPr>
          <p:cNvSpPr txBox="1"/>
          <p:nvPr/>
        </p:nvSpPr>
        <p:spPr>
          <a:xfrm>
            <a:off x="874816" y="2968954"/>
            <a:ext cx="4083433" cy="2554545"/>
          </a:xfrm>
          <a:prstGeom prst="rect">
            <a:avLst/>
          </a:prstGeom>
          <a:noFill/>
        </p:spPr>
        <p:txBody>
          <a:bodyPr wrap="square" rtlCol="0">
            <a:spAutoFit/>
          </a:bodyPr>
          <a:lstStyle/>
          <a:p>
            <a:r>
              <a:rPr lang="en-GB" sz="1600" dirty="0"/>
              <a:t>For both groups, most important when choosing where to study is believing that the business school will help them to improve their career prospects.  Both groups are also keen on a school which is highly ranked.  Undergraduates more so than postgraduates are also keen on a school which is accredited, while the reverse is true for those wanting a school which is internationally renowned.</a:t>
            </a:r>
            <a:endParaRPr lang="en-US" sz="1600" dirty="0"/>
          </a:p>
        </p:txBody>
      </p:sp>
      <p:pic>
        <p:nvPicPr>
          <p:cNvPr id="11" name="Picture 10" descr="CC-Logo.jpg">
            <a:hlinkClick r:id="rId2"/>
            <a:extLst>
              <a:ext uri="{FF2B5EF4-FFF2-40B4-BE49-F238E27FC236}">
                <a16:creationId xmlns:a16="http://schemas.microsoft.com/office/drawing/2014/main" id="{3F9D3E88-22B8-A944-88A0-1856668A7C64}"/>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2BE76A55-BA95-6542-AC4F-C1B9E5FC4C9F}"/>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ED513AA6-4D85-8343-95FE-164655BB0527}"/>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39731722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80870" y="1064829"/>
            <a:ext cx="3851127" cy="644910"/>
          </a:xfrm>
        </p:spPr>
        <p:txBody>
          <a:bodyPr vert="horz" lIns="91440" tIns="45720" rIns="91440" bIns="45720" rtlCol="0" anchor="t">
            <a:normAutofit/>
          </a:bodyPr>
          <a:lstStyle/>
          <a:p>
            <a:r>
              <a:rPr lang="en-US" sz="4000" kern="1200" dirty="0">
                <a:solidFill>
                  <a:schemeClr val="tx1"/>
                </a:solidFill>
                <a:latin typeface="+mj-lt"/>
                <a:ea typeface="+mj-ea"/>
                <a:cs typeface="+mj-cs"/>
              </a:rPr>
              <a:t>Views of rankings</a:t>
            </a:r>
          </a:p>
        </p:txBody>
      </p:sp>
      <p:sp>
        <p:nvSpPr>
          <p:cNvPr id="17" name="Rectangle 16">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BAD37327-48AA-F749-8027-39B5401D36C5}"/>
              </a:ext>
            </a:extLst>
          </p:cNvPr>
          <p:cNvGraphicFramePr>
            <a:graphicFrameLocks noGrp="1"/>
          </p:cNvGraphicFramePr>
          <p:nvPr>
            <p:extLst>
              <p:ext uri="{D42A27DB-BD31-4B8C-83A1-F6EECF244321}">
                <p14:modId xmlns:p14="http://schemas.microsoft.com/office/powerpoint/2010/main" val="2326222212"/>
              </p:ext>
            </p:extLst>
          </p:nvPr>
        </p:nvGraphicFramePr>
        <p:xfrm>
          <a:off x="5623561" y="1064830"/>
          <a:ext cx="5963455" cy="3437395"/>
        </p:xfrm>
        <a:graphic>
          <a:graphicData uri="http://schemas.openxmlformats.org/drawingml/2006/table">
            <a:tbl>
              <a:tblPr firstRow="1" bandRow="1">
                <a:tableStyleId>{5C22544A-7EE6-4342-B048-85BDC9FD1C3A}</a:tableStyleId>
              </a:tblPr>
              <a:tblGrid>
                <a:gridCol w="3248011">
                  <a:extLst>
                    <a:ext uri="{9D8B030D-6E8A-4147-A177-3AD203B41FA5}">
                      <a16:colId xmlns:a16="http://schemas.microsoft.com/office/drawing/2014/main" val="3928568944"/>
                    </a:ext>
                  </a:extLst>
                </a:gridCol>
                <a:gridCol w="737020">
                  <a:extLst>
                    <a:ext uri="{9D8B030D-6E8A-4147-A177-3AD203B41FA5}">
                      <a16:colId xmlns:a16="http://schemas.microsoft.com/office/drawing/2014/main" val="2917143006"/>
                    </a:ext>
                  </a:extLst>
                </a:gridCol>
                <a:gridCol w="620702">
                  <a:extLst>
                    <a:ext uri="{9D8B030D-6E8A-4147-A177-3AD203B41FA5}">
                      <a16:colId xmlns:a16="http://schemas.microsoft.com/office/drawing/2014/main" val="442668290"/>
                    </a:ext>
                  </a:extLst>
                </a:gridCol>
                <a:gridCol w="737020">
                  <a:extLst>
                    <a:ext uri="{9D8B030D-6E8A-4147-A177-3AD203B41FA5}">
                      <a16:colId xmlns:a16="http://schemas.microsoft.com/office/drawing/2014/main" val="3369995795"/>
                    </a:ext>
                  </a:extLst>
                </a:gridCol>
                <a:gridCol w="620702">
                  <a:extLst>
                    <a:ext uri="{9D8B030D-6E8A-4147-A177-3AD203B41FA5}">
                      <a16:colId xmlns:a16="http://schemas.microsoft.com/office/drawing/2014/main" val="1236761755"/>
                    </a:ext>
                  </a:extLst>
                </a:gridCol>
              </a:tblGrid>
              <a:tr h="314395">
                <a:tc>
                  <a:txBody>
                    <a:bodyPr/>
                    <a:lstStyle/>
                    <a:p>
                      <a:pPr algn="l" fontAlgn="b"/>
                      <a:endParaRPr lang="en-GB" sz="1000" b="0" i="0" u="none" strike="noStrike" dirty="0">
                        <a:solidFill>
                          <a:srgbClr val="000000"/>
                        </a:solidFill>
                        <a:effectLst/>
                        <a:latin typeface="Calibri" panose="020F0502020204030204" pitchFamily="34" charset="0"/>
                      </a:endParaRPr>
                    </a:p>
                  </a:txBody>
                  <a:tcPr marL="4789" marR="4789" marT="4789" marB="0" anchor="b"/>
                </a:tc>
                <a:tc>
                  <a:txBody>
                    <a:bodyPr/>
                    <a:lstStyle/>
                    <a:p>
                      <a:pPr algn="l" fontAlgn="b"/>
                      <a:r>
                        <a:rPr lang="en-GB" sz="1000" u="none" strike="noStrike">
                          <a:effectLst/>
                        </a:rPr>
                        <a:t>UG</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l" fontAlgn="b"/>
                      <a:r>
                        <a:rPr lang="en-GB" sz="1000" u="none" strike="noStrike">
                          <a:effectLst/>
                        </a:rPr>
                        <a:t>UG</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l" fontAlgn="b"/>
                      <a:r>
                        <a:rPr lang="en-GB" sz="1000" u="none" strike="noStrike">
                          <a:effectLst/>
                        </a:rPr>
                        <a:t>PG</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l" fontAlgn="b"/>
                      <a:r>
                        <a:rPr lang="en-GB" sz="1000" u="none" strike="noStrike">
                          <a:effectLst/>
                        </a:rPr>
                        <a:t>PG</a:t>
                      </a:r>
                      <a:endParaRPr lang="en-GB" sz="1000" b="0" i="0" u="none" strike="noStrike">
                        <a:solidFill>
                          <a:srgbClr val="000000"/>
                        </a:solidFill>
                        <a:effectLst/>
                        <a:latin typeface="Calibri" panose="020F0502020204030204" pitchFamily="34" charset="0"/>
                      </a:endParaRPr>
                    </a:p>
                  </a:txBody>
                  <a:tcPr marL="4789" marR="4789" marT="4789" marB="0" anchor="b"/>
                </a:tc>
                <a:extLst>
                  <a:ext uri="{0D108BD9-81ED-4DB2-BD59-A6C34878D82A}">
                    <a16:rowId xmlns:a16="http://schemas.microsoft.com/office/drawing/2014/main" val="3450146874"/>
                  </a:ext>
                </a:extLst>
              </a:tr>
              <a:tr h="561721">
                <a:tc>
                  <a:txBody>
                    <a:bodyPr/>
                    <a:lstStyle/>
                    <a:p>
                      <a:pPr algn="ctr" fontAlgn="ctr"/>
                      <a:endParaRPr lang="en-GB" sz="1000" b="1" i="0" u="none" strike="noStrike" dirty="0">
                        <a:solidFill>
                          <a:srgbClr val="000000"/>
                        </a:solidFill>
                        <a:effectLst/>
                        <a:latin typeface="Calibri" panose="020F0502020204030204" pitchFamily="34" charset="0"/>
                      </a:endParaRPr>
                    </a:p>
                  </a:txBody>
                  <a:tcPr marL="4789" marR="4789" marT="4789" marB="0" anchor="ctr"/>
                </a:tc>
                <a:tc>
                  <a:txBody>
                    <a:bodyPr/>
                    <a:lstStyle/>
                    <a:p>
                      <a:pPr algn="ctr" fontAlgn="ctr"/>
                      <a:r>
                        <a:rPr lang="en-GB" sz="1000" u="none" strike="noStrike">
                          <a:effectLst/>
                        </a:rPr>
                        <a:t>Definitely agree</a:t>
                      </a:r>
                      <a:endParaRPr lang="en-GB" sz="1000" b="1" i="0" u="none" strike="noStrike">
                        <a:solidFill>
                          <a:srgbClr val="000000"/>
                        </a:solidFill>
                        <a:effectLst/>
                        <a:latin typeface="Calibri" panose="020F0502020204030204" pitchFamily="34" charset="0"/>
                      </a:endParaRPr>
                    </a:p>
                  </a:txBody>
                  <a:tcPr marL="4789" marR="4789" marT="4789" marB="0" anchor="ctr"/>
                </a:tc>
                <a:tc>
                  <a:txBody>
                    <a:bodyPr/>
                    <a:lstStyle/>
                    <a:p>
                      <a:pPr algn="ctr" fontAlgn="ctr"/>
                      <a:r>
                        <a:rPr lang="en-GB" sz="1000" u="none" strike="noStrike">
                          <a:effectLst/>
                        </a:rPr>
                        <a:t>Mostly agree</a:t>
                      </a:r>
                      <a:endParaRPr lang="en-GB" sz="1000" b="1" i="0" u="none" strike="noStrike">
                        <a:solidFill>
                          <a:srgbClr val="000000"/>
                        </a:solidFill>
                        <a:effectLst/>
                        <a:latin typeface="Calibri" panose="020F0502020204030204" pitchFamily="34" charset="0"/>
                      </a:endParaRPr>
                    </a:p>
                  </a:txBody>
                  <a:tcPr marL="4789" marR="4789" marT="4789" marB="0" anchor="ctr"/>
                </a:tc>
                <a:tc>
                  <a:txBody>
                    <a:bodyPr/>
                    <a:lstStyle/>
                    <a:p>
                      <a:pPr algn="ctr" fontAlgn="ctr"/>
                      <a:r>
                        <a:rPr lang="en-GB" sz="1000" u="none" strike="noStrike">
                          <a:effectLst/>
                        </a:rPr>
                        <a:t>Definitely agree</a:t>
                      </a:r>
                      <a:endParaRPr lang="en-GB" sz="1000" b="1" i="0" u="none" strike="noStrike">
                        <a:solidFill>
                          <a:srgbClr val="000000"/>
                        </a:solidFill>
                        <a:effectLst/>
                        <a:latin typeface="Calibri" panose="020F0502020204030204" pitchFamily="34" charset="0"/>
                      </a:endParaRPr>
                    </a:p>
                  </a:txBody>
                  <a:tcPr marL="4789" marR="4789" marT="4789" marB="0" anchor="ctr"/>
                </a:tc>
                <a:tc>
                  <a:txBody>
                    <a:bodyPr/>
                    <a:lstStyle/>
                    <a:p>
                      <a:pPr algn="ctr" fontAlgn="ctr"/>
                      <a:r>
                        <a:rPr lang="en-GB" sz="1000" u="none" strike="noStrike">
                          <a:effectLst/>
                        </a:rPr>
                        <a:t>Mostly agree</a:t>
                      </a:r>
                      <a:endParaRPr lang="en-GB" sz="1000" b="1" i="0" u="none" strike="noStrike">
                        <a:solidFill>
                          <a:srgbClr val="000000"/>
                        </a:solidFill>
                        <a:effectLst/>
                        <a:latin typeface="Calibri" panose="020F0502020204030204" pitchFamily="34" charset="0"/>
                      </a:endParaRPr>
                    </a:p>
                  </a:txBody>
                  <a:tcPr marL="4789" marR="4789" marT="4789" marB="0" anchor="ctr"/>
                </a:tc>
                <a:extLst>
                  <a:ext uri="{0D108BD9-81ED-4DB2-BD59-A6C34878D82A}">
                    <a16:rowId xmlns:a16="http://schemas.microsoft.com/office/drawing/2014/main" val="3166747457"/>
                  </a:ext>
                </a:extLst>
              </a:tr>
              <a:tr h="314395">
                <a:tc>
                  <a:txBody>
                    <a:bodyPr/>
                    <a:lstStyle/>
                    <a:p>
                      <a:pPr algn="l" fontAlgn="b"/>
                      <a:r>
                        <a:rPr lang="en-GB" sz="1000" u="none" strike="noStrike" dirty="0">
                          <a:effectLst/>
                        </a:rPr>
                        <a:t>Ranking methodologies are unclear</a:t>
                      </a:r>
                      <a:endParaRPr lang="en-GB" sz="1000" b="0" i="0" u="none" strike="noStrike" dirty="0">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15.20%</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30.78%</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21.25%</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37.08%</a:t>
                      </a:r>
                      <a:endParaRPr lang="en-GB" sz="1000" b="0" i="0" u="none" strike="noStrike">
                        <a:solidFill>
                          <a:srgbClr val="000000"/>
                        </a:solidFill>
                        <a:effectLst/>
                        <a:latin typeface="Calibri" panose="020F0502020204030204" pitchFamily="34" charset="0"/>
                      </a:endParaRPr>
                    </a:p>
                  </a:txBody>
                  <a:tcPr marL="4789" marR="4789" marT="4789" marB="0" anchor="b"/>
                </a:tc>
                <a:extLst>
                  <a:ext uri="{0D108BD9-81ED-4DB2-BD59-A6C34878D82A}">
                    <a16:rowId xmlns:a16="http://schemas.microsoft.com/office/drawing/2014/main" val="2262429062"/>
                  </a:ext>
                </a:extLst>
              </a:tr>
              <a:tr h="561721">
                <a:tc>
                  <a:txBody>
                    <a:bodyPr/>
                    <a:lstStyle/>
                    <a:p>
                      <a:pPr algn="l" fontAlgn="b"/>
                      <a:r>
                        <a:rPr lang="en-GB" sz="1000" u="none" strike="noStrike">
                          <a:effectLst/>
                        </a:rPr>
                        <a:t>Rankings are a poor tool for helping prospective students decide where to study</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12.13%</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25.03%</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17.50%</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26.67%</a:t>
                      </a:r>
                      <a:endParaRPr lang="en-GB" sz="1000" b="0" i="0" u="none" strike="noStrike">
                        <a:solidFill>
                          <a:srgbClr val="000000"/>
                        </a:solidFill>
                        <a:effectLst/>
                        <a:latin typeface="Calibri" panose="020F0502020204030204" pitchFamily="34" charset="0"/>
                      </a:endParaRPr>
                    </a:p>
                  </a:txBody>
                  <a:tcPr marL="4789" marR="4789" marT="4789" marB="0" anchor="b"/>
                </a:tc>
                <a:extLst>
                  <a:ext uri="{0D108BD9-81ED-4DB2-BD59-A6C34878D82A}">
                    <a16:rowId xmlns:a16="http://schemas.microsoft.com/office/drawing/2014/main" val="2726534074"/>
                  </a:ext>
                </a:extLst>
              </a:tr>
              <a:tr h="561721">
                <a:tc>
                  <a:txBody>
                    <a:bodyPr/>
                    <a:lstStyle/>
                    <a:p>
                      <a:pPr algn="l" fontAlgn="b"/>
                      <a:r>
                        <a:rPr lang="en-GB" sz="1000" u="none" strike="noStrike" dirty="0">
                          <a:effectLst/>
                        </a:rPr>
                        <a:t>Rankings put too much emphasis on salary increase among alumni</a:t>
                      </a:r>
                      <a:endParaRPr lang="en-GB" sz="1000" b="0" i="0" u="none" strike="noStrike" dirty="0">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13.28%</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32.95%</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20.83%</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26.25%</a:t>
                      </a:r>
                      <a:endParaRPr lang="en-GB" sz="1000" b="0" i="0" u="none" strike="noStrike">
                        <a:solidFill>
                          <a:srgbClr val="000000"/>
                        </a:solidFill>
                        <a:effectLst/>
                        <a:latin typeface="Calibri" panose="020F0502020204030204" pitchFamily="34" charset="0"/>
                      </a:endParaRPr>
                    </a:p>
                  </a:txBody>
                  <a:tcPr marL="4789" marR="4789" marT="4789" marB="0" anchor="b"/>
                </a:tc>
                <a:extLst>
                  <a:ext uri="{0D108BD9-81ED-4DB2-BD59-A6C34878D82A}">
                    <a16:rowId xmlns:a16="http://schemas.microsoft.com/office/drawing/2014/main" val="1676575735"/>
                  </a:ext>
                </a:extLst>
              </a:tr>
              <a:tr h="561721">
                <a:tc>
                  <a:txBody>
                    <a:bodyPr/>
                    <a:lstStyle/>
                    <a:p>
                      <a:pPr algn="l" fontAlgn="b"/>
                      <a:r>
                        <a:rPr lang="en-GB" sz="1000" u="none" strike="noStrike" dirty="0">
                          <a:effectLst/>
                        </a:rPr>
                        <a:t>Rankings provide useful information for prospective students</a:t>
                      </a:r>
                      <a:endParaRPr lang="en-GB" sz="1000" b="0" i="0" u="none" strike="noStrike" dirty="0">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17.75%</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50.70%</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15.83%</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48.33%</a:t>
                      </a:r>
                      <a:endParaRPr lang="en-GB" sz="1000" b="0" i="0" u="none" strike="noStrike">
                        <a:solidFill>
                          <a:srgbClr val="000000"/>
                        </a:solidFill>
                        <a:effectLst/>
                        <a:latin typeface="Calibri" panose="020F0502020204030204" pitchFamily="34" charset="0"/>
                      </a:endParaRPr>
                    </a:p>
                  </a:txBody>
                  <a:tcPr marL="4789" marR="4789" marT="4789" marB="0" anchor="b"/>
                </a:tc>
                <a:extLst>
                  <a:ext uri="{0D108BD9-81ED-4DB2-BD59-A6C34878D82A}">
                    <a16:rowId xmlns:a16="http://schemas.microsoft.com/office/drawing/2014/main" val="95668455"/>
                  </a:ext>
                </a:extLst>
              </a:tr>
              <a:tr h="561721">
                <a:tc>
                  <a:txBody>
                    <a:bodyPr/>
                    <a:lstStyle/>
                    <a:p>
                      <a:pPr algn="l" fontAlgn="b"/>
                      <a:r>
                        <a:rPr lang="en-GB" sz="1000" u="none" strike="noStrike" dirty="0">
                          <a:effectLst/>
                        </a:rPr>
                        <a:t>Rankings are/were an important tool for me when deciding where to study</a:t>
                      </a:r>
                      <a:endParaRPr lang="en-GB" sz="1000" b="0" i="0" u="none" strike="noStrike" dirty="0">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24.90%</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37.42%</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a:effectLst/>
                        </a:rPr>
                        <a:t>21.67%</a:t>
                      </a:r>
                      <a:endParaRPr lang="en-GB" sz="1000" b="0" i="0" u="none" strike="noStrike">
                        <a:solidFill>
                          <a:srgbClr val="000000"/>
                        </a:solidFill>
                        <a:effectLst/>
                        <a:latin typeface="Calibri" panose="020F0502020204030204" pitchFamily="34" charset="0"/>
                      </a:endParaRPr>
                    </a:p>
                  </a:txBody>
                  <a:tcPr marL="4789" marR="4789" marT="4789" marB="0" anchor="b"/>
                </a:tc>
                <a:tc>
                  <a:txBody>
                    <a:bodyPr/>
                    <a:lstStyle/>
                    <a:p>
                      <a:pPr algn="r" fontAlgn="b"/>
                      <a:r>
                        <a:rPr lang="en-GB" sz="1000" u="none" strike="noStrike" dirty="0">
                          <a:effectLst/>
                        </a:rPr>
                        <a:t>41.67%</a:t>
                      </a:r>
                      <a:endParaRPr lang="en-GB" sz="1000" b="0" i="0" u="none" strike="noStrike" dirty="0">
                        <a:solidFill>
                          <a:srgbClr val="000000"/>
                        </a:solidFill>
                        <a:effectLst/>
                        <a:latin typeface="Calibri" panose="020F0502020204030204" pitchFamily="34" charset="0"/>
                      </a:endParaRPr>
                    </a:p>
                  </a:txBody>
                  <a:tcPr marL="4789" marR="4789" marT="4789" marB="0" anchor="b"/>
                </a:tc>
                <a:extLst>
                  <a:ext uri="{0D108BD9-81ED-4DB2-BD59-A6C34878D82A}">
                    <a16:rowId xmlns:a16="http://schemas.microsoft.com/office/drawing/2014/main" val="1185871615"/>
                  </a:ext>
                </a:extLst>
              </a:tr>
            </a:tbl>
          </a:graphicData>
        </a:graphic>
      </p:graphicFrame>
      <p:sp>
        <p:nvSpPr>
          <p:cNvPr id="10" name="TextBox 9">
            <a:extLst>
              <a:ext uri="{FF2B5EF4-FFF2-40B4-BE49-F238E27FC236}">
                <a16:creationId xmlns:a16="http://schemas.microsoft.com/office/drawing/2014/main" id="{D044154A-0F55-DF47-82FB-B07DBDCBACF2}"/>
              </a:ext>
            </a:extLst>
          </p:cNvPr>
          <p:cNvSpPr txBox="1"/>
          <p:nvPr/>
        </p:nvSpPr>
        <p:spPr>
          <a:xfrm>
            <a:off x="874816" y="1709738"/>
            <a:ext cx="4320036" cy="2800767"/>
          </a:xfrm>
          <a:prstGeom prst="rect">
            <a:avLst/>
          </a:prstGeom>
          <a:noFill/>
        </p:spPr>
        <p:txBody>
          <a:bodyPr wrap="square" rtlCol="0">
            <a:spAutoFit/>
          </a:bodyPr>
          <a:lstStyle/>
          <a:p>
            <a:r>
              <a:rPr lang="en-GB" sz="1600" dirty="0"/>
              <a:t>Almost two-thirds of both groups agree that rankings provide useful information for prospective students.  Just over 60% agree that rankings are/were an important tool for them when deciding where to study.</a:t>
            </a:r>
          </a:p>
          <a:p>
            <a:r>
              <a:rPr lang="en-GB" sz="1600" dirty="0"/>
              <a:t>However, 1 in 5 postgraduates definitely agree that ranking methodologies are unclear and that rankings put too much emphasis on salary increase among alumni.</a:t>
            </a:r>
            <a:endParaRPr lang="en-GB" sz="1600" dirty="0">
              <a:solidFill>
                <a:srgbClr val="000000"/>
              </a:solidFill>
              <a:latin typeface="Calibri" panose="020F0502020204030204" pitchFamily="34" charset="0"/>
            </a:endParaRPr>
          </a:p>
          <a:p>
            <a:endParaRPr lang="en-GB" sz="1600" dirty="0">
              <a:solidFill>
                <a:srgbClr val="000000"/>
              </a:solidFill>
              <a:latin typeface="Calibri" panose="020F0502020204030204" pitchFamily="34" charset="0"/>
            </a:endParaRPr>
          </a:p>
          <a:p>
            <a:endParaRPr lang="en-US" sz="1600" dirty="0"/>
          </a:p>
        </p:txBody>
      </p:sp>
      <p:pic>
        <p:nvPicPr>
          <p:cNvPr id="12" name="Picture 11" descr="CC-Logo.jpg">
            <a:hlinkClick r:id="rId2"/>
            <a:extLst>
              <a:ext uri="{FF2B5EF4-FFF2-40B4-BE49-F238E27FC236}">
                <a16:creationId xmlns:a16="http://schemas.microsoft.com/office/drawing/2014/main" id="{F4094050-19D3-3848-BB9D-45AF502CABB7}"/>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FDEAA5DB-4E9E-1140-807E-FA271F4D1C1A}"/>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BDEAEBCD-5CD9-A542-986D-DE8F40C8ADA2}"/>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26185444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064828"/>
            <a:ext cx="3296589" cy="936649"/>
          </a:xfrm>
        </p:spPr>
        <p:txBody>
          <a:bodyPr vert="horz" lIns="91440" tIns="45720" rIns="91440" bIns="45720" rtlCol="0" anchor="t">
            <a:normAutofit/>
          </a:bodyPr>
          <a:lstStyle/>
          <a:p>
            <a:r>
              <a:rPr lang="en-US" sz="2800" kern="1200" dirty="0">
                <a:solidFill>
                  <a:schemeClr val="tx1"/>
                </a:solidFill>
                <a:latin typeface="+mj-lt"/>
                <a:ea typeface="+mj-ea"/>
                <a:cs typeface="+mj-cs"/>
              </a:rPr>
              <a:t>Important information in rankings</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A1811BF6-8BE4-B644-A49D-345CE4619A25}"/>
              </a:ext>
            </a:extLst>
          </p:cNvPr>
          <p:cNvGraphicFramePr>
            <a:graphicFrameLocks noGrp="1"/>
          </p:cNvGraphicFramePr>
          <p:nvPr>
            <p:extLst>
              <p:ext uri="{D42A27DB-BD31-4B8C-83A1-F6EECF244321}">
                <p14:modId xmlns:p14="http://schemas.microsoft.com/office/powerpoint/2010/main" val="853273313"/>
              </p:ext>
            </p:extLst>
          </p:nvPr>
        </p:nvGraphicFramePr>
        <p:xfrm>
          <a:off x="4490511" y="1064828"/>
          <a:ext cx="7096506" cy="4432532"/>
        </p:xfrm>
        <a:graphic>
          <a:graphicData uri="http://schemas.openxmlformats.org/drawingml/2006/table">
            <a:tbl>
              <a:tblPr firstRow="1" bandRow="1">
                <a:tableStyleId>{5C22544A-7EE6-4342-B048-85BDC9FD1C3A}</a:tableStyleId>
              </a:tblPr>
              <a:tblGrid>
                <a:gridCol w="5428986">
                  <a:extLst>
                    <a:ext uri="{9D8B030D-6E8A-4147-A177-3AD203B41FA5}">
                      <a16:colId xmlns:a16="http://schemas.microsoft.com/office/drawing/2014/main" val="3550375532"/>
                    </a:ext>
                  </a:extLst>
                </a:gridCol>
                <a:gridCol w="833760">
                  <a:extLst>
                    <a:ext uri="{9D8B030D-6E8A-4147-A177-3AD203B41FA5}">
                      <a16:colId xmlns:a16="http://schemas.microsoft.com/office/drawing/2014/main" val="2814745031"/>
                    </a:ext>
                  </a:extLst>
                </a:gridCol>
                <a:gridCol w="833760">
                  <a:extLst>
                    <a:ext uri="{9D8B030D-6E8A-4147-A177-3AD203B41FA5}">
                      <a16:colId xmlns:a16="http://schemas.microsoft.com/office/drawing/2014/main" val="4247501735"/>
                    </a:ext>
                  </a:extLst>
                </a:gridCol>
              </a:tblGrid>
              <a:tr h="235888">
                <a:tc>
                  <a:txBody>
                    <a:bodyPr/>
                    <a:lstStyle/>
                    <a:p>
                      <a:pPr algn="l" fontAlgn="b"/>
                      <a:endParaRPr lang="en-GB" sz="1200" b="0" i="0" u="none" strike="noStrike" dirty="0">
                        <a:solidFill>
                          <a:srgbClr val="000000"/>
                        </a:solidFill>
                        <a:effectLst/>
                        <a:latin typeface="Calibri" panose="020F0502020204030204" pitchFamily="34" charset="0"/>
                      </a:endParaRPr>
                    </a:p>
                  </a:txBody>
                  <a:tcPr marL="2173" marR="2173" marT="2173" marB="0" anchor="b"/>
                </a:tc>
                <a:tc>
                  <a:txBody>
                    <a:bodyPr/>
                    <a:lstStyle/>
                    <a:p>
                      <a:pPr algn="ctr" fontAlgn="ctr"/>
                      <a:r>
                        <a:rPr lang="en-GB" sz="1200" u="none" strike="noStrike">
                          <a:effectLst/>
                        </a:rPr>
                        <a:t>UG</a:t>
                      </a:r>
                      <a:endParaRPr lang="en-GB" sz="1200" b="1" i="0" u="none" strike="noStrike">
                        <a:solidFill>
                          <a:srgbClr val="000000"/>
                        </a:solidFill>
                        <a:effectLst/>
                        <a:latin typeface="Calibri" panose="020F0502020204030204" pitchFamily="34" charset="0"/>
                      </a:endParaRPr>
                    </a:p>
                  </a:txBody>
                  <a:tcPr marL="2173" marR="2173" marT="2173" marB="0" anchor="ctr"/>
                </a:tc>
                <a:tc>
                  <a:txBody>
                    <a:bodyPr/>
                    <a:lstStyle/>
                    <a:p>
                      <a:pPr algn="ctr" fontAlgn="ctr"/>
                      <a:r>
                        <a:rPr lang="en-GB" sz="1200" u="none" strike="noStrike">
                          <a:effectLst/>
                        </a:rPr>
                        <a:t>PG</a:t>
                      </a:r>
                      <a:endParaRPr lang="en-GB" sz="1200" b="1" i="0" u="none" strike="noStrike">
                        <a:solidFill>
                          <a:srgbClr val="000000"/>
                        </a:solidFill>
                        <a:effectLst/>
                        <a:latin typeface="Calibri" panose="020F0502020204030204" pitchFamily="34" charset="0"/>
                      </a:endParaRPr>
                    </a:p>
                  </a:txBody>
                  <a:tcPr marL="2173" marR="2173" marT="2173" marB="0" anchor="ctr"/>
                </a:tc>
                <a:extLst>
                  <a:ext uri="{0D108BD9-81ED-4DB2-BD59-A6C34878D82A}">
                    <a16:rowId xmlns:a16="http://schemas.microsoft.com/office/drawing/2014/main" val="2847786569"/>
                  </a:ext>
                </a:extLst>
              </a:tr>
              <a:tr h="235888">
                <a:tc>
                  <a:txBody>
                    <a:bodyPr/>
                    <a:lstStyle/>
                    <a:p>
                      <a:pPr algn="l" fontAlgn="b"/>
                      <a:r>
                        <a:rPr lang="en-GB" sz="1200" u="none" strike="noStrike" dirty="0">
                          <a:effectLst/>
                        </a:rPr>
                        <a:t>Salary increase of graduates within a few years of graduation</a:t>
                      </a:r>
                      <a:endParaRPr lang="en-GB" sz="1200" b="0" i="0" u="none" strike="noStrike" dirty="0">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39.84%</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42.79%</a:t>
                      </a:r>
                      <a:endParaRPr lang="en-GB" sz="1200" b="0" i="0" u="none" strike="noStrike">
                        <a:solidFill>
                          <a:srgbClr val="000000"/>
                        </a:solidFill>
                        <a:effectLst/>
                        <a:latin typeface="Calibri" panose="020F0502020204030204" pitchFamily="34" charset="0"/>
                      </a:endParaRPr>
                    </a:p>
                  </a:txBody>
                  <a:tcPr marL="2173" marR="2173" marT="2173" marB="0" anchor="b"/>
                </a:tc>
                <a:extLst>
                  <a:ext uri="{0D108BD9-81ED-4DB2-BD59-A6C34878D82A}">
                    <a16:rowId xmlns:a16="http://schemas.microsoft.com/office/drawing/2014/main" val="3524919984"/>
                  </a:ext>
                </a:extLst>
              </a:tr>
              <a:tr h="235888">
                <a:tc>
                  <a:txBody>
                    <a:bodyPr/>
                    <a:lstStyle/>
                    <a:p>
                      <a:pPr algn="l" fontAlgn="b"/>
                      <a:r>
                        <a:rPr lang="en-GB" sz="1200" u="none" strike="noStrike">
                          <a:effectLst/>
                        </a:rPr>
                        <a:t>Percentage of women studying on business degrees</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14.34%</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10.81%</a:t>
                      </a:r>
                      <a:endParaRPr lang="en-GB" sz="1200" b="0" i="0" u="none" strike="noStrike">
                        <a:solidFill>
                          <a:srgbClr val="000000"/>
                        </a:solidFill>
                        <a:effectLst/>
                        <a:latin typeface="Calibri" panose="020F0502020204030204" pitchFamily="34" charset="0"/>
                      </a:endParaRPr>
                    </a:p>
                  </a:txBody>
                  <a:tcPr marL="2173" marR="2173" marT="2173" marB="0" anchor="b"/>
                </a:tc>
                <a:extLst>
                  <a:ext uri="{0D108BD9-81ED-4DB2-BD59-A6C34878D82A}">
                    <a16:rowId xmlns:a16="http://schemas.microsoft.com/office/drawing/2014/main" val="1954907388"/>
                  </a:ext>
                </a:extLst>
              </a:tr>
              <a:tr h="235888">
                <a:tc>
                  <a:txBody>
                    <a:bodyPr/>
                    <a:lstStyle/>
                    <a:p>
                      <a:pPr algn="l" fontAlgn="b"/>
                      <a:r>
                        <a:rPr lang="en-GB" sz="1200" u="none" strike="noStrike">
                          <a:effectLst/>
                        </a:rPr>
                        <a:t>Percentage of women faculty teaching on business degrees</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11.55%</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13.51%</a:t>
                      </a:r>
                      <a:endParaRPr lang="en-GB" sz="1200" b="0" i="0" u="none" strike="noStrike">
                        <a:solidFill>
                          <a:srgbClr val="000000"/>
                        </a:solidFill>
                        <a:effectLst/>
                        <a:latin typeface="Calibri" panose="020F0502020204030204" pitchFamily="34" charset="0"/>
                      </a:endParaRPr>
                    </a:p>
                  </a:txBody>
                  <a:tcPr marL="2173" marR="2173" marT="2173" marB="0" anchor="b"/>
                </a:tc>
                <a:extLst>
                  <a:ext uri="{0D108BD9-81ED-4DB2-BD59-A6C34878D82A}">
                    <a16:rowId xmlns:a16="http://schemas.microsoft.com/office/drawing/2014/main" val="2965459672"/>
                  </a:ext>
                </a:extLst>
              </a:tr>
              <a:tr h="424238">
                <a:tc>
                  <a:txBody>
                    <a:bodyPr/>
                    <a:lstStyle/>
                    <a:p>
                      <a:pPr algn="l" fontAlgn="b"/>
                      <a:r>
                        <a:rPr lang="en-GB" sz="1200" u="none" strike="noStrike">
                          <a:effectLst/>
                        </a:rPr>
                        <a:t>Number of high quality research papers published by school faculty</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20.72%</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25.23%</a:t>
                      </a:r>
                      <a:endParaRPr lang="en-GB" sz="1200" b="0" i="0" u="none" strike="noStrike">
                        <a:solidFill>
                          <a:srgbClr val="000000"/>
                        </a:solidFill>
                        <a:effectLst/>
                        <a:latin typeface="Calibri" panose="020F0502020204030204" pitchFamily="34" charset="0"/>
                      </a:endParaRPr>
                    </a:p>
                  </a:txBody>
                  <a:tcPr marL="2173" marR="2173" marT="2173" marB="0" anchor="b"/>
                </a:tc>
                <a:extLst>
                  <a:ext uri="{0D108BD9-81ED-4DB2-BD59-A6C34878D82A}">
                    <a16:rowId xmlns:a16="http://schemas.microsoft.com/office/drawing/2014/main" val="2643604059"/>
                  </a:ext>
                </a:extLst>
              </a:tr>
              <a:tr h="235888">
                <a:tc>
                  <a:txBody>
                    <a:bodyPr/>
                    <a:lstStyle/>
                    <a:p>
                      <a:pPr algn="l" fontAlgn="b"/>
                      <a:r>
                        <a:rPr lang="en-GB" sz="1200" u="none" strike="noStrike" dirty="0">
                          <a:effectLst/>
                        </a:rPr>
                        <a:t>Impact of the school in its local community</a:t>
                      </a:r>
                      <a:endParaRPr lang="en-GB" sz="1200" b="0" i="0" u="none" strike="noStrike" dirty="0">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18.59%</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29.73%</a:t>
                      </a:r>
                      <a:endParaRPr lang="en-GB" sz="1200" b="0" i="0" u="none" strike="noStrike">
                        <a:solidFill>
                          <a:srgbClr val="000000"/>
                        </a:solidFill>
                        <a:effectLst/>
                        <a:latin typeface="Calibri" panose="020F0502020204030204" pitchFamily="34" charset="0"/>
                      </a:endParaRPr>
                    </a:p>
                  </a:txBody>
                  <a:tcPr marL="2173" marR="2173" marT="2173" marB="0" anchor="b"/>
                </a:tc>
                <a:extLst>
                  <a:ext uri="{0D108BD9-81ED-4DB2-BD59-A6C34878D82A}">
                    <a16:rowId xmlns:a16="http://schemas.microsoft.com/office/drawing/2014/main" val="1957931779"/>
                  </a:ext>
                </a:extLst>
              </a:tr>
              <a:tr h="424238">
                <a:tc>
                  <a:txBody>
                    <a:bodyPr/>
                    <a:lstStyle/>
                    <a:p>
                      <a:pPr algn="l" fontAlgn="b"/>
                      <a:r>
                        <a:rPr lang="en-GB" sz="1200" u="none" strike="noStrike" dirty="0">
                          <a:effectLst/>
                        </a:rPr>
                        <a:t>Incorporation of the UNs Sustainable Development Goals into the curriculum and the operation of the school</a:t>
                      </a:r>
                      <a:endParaRPr lang="en-GB" sz="1200" b="0" i="0" u="none" strike="noStrike" dirty="0">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11.69%</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15.32%</a:t>
                      </a:r>
                      <a:endParaRPr lang="en-GB" sz="1200" b="0" i="0" u="none" strike="noStrike">
                        <a:solidFill>
                          <a:srgbClr val="000000"/>
                        </a:solidFill>
                        <a:effectLst/>
                        <a:latin typeface="Calibri" panose="020F0502020204030204" pitchFamily="34" charset="0"/>
                      </a:endParaRPr>
                    </a:p>
                  </a:txBody>
                  <a:tcPr marL="2173" marR="2173" marT="2173" marB="0" anchor="b"/>
                </a:tc>
                <a:extLst>
                  <a:ext uri="{0D108BD9-81ED-4DB2-BD59-A6C34878D82A}">
                    <a16:rowId xmlns:a16="http://schemas.microsoft.com/office/drawing/2014/main" val="2477232658"/>
                  </a:ext>
                </a:extLst>
              </a:tr>
              <a:tr h="235888">
                <a:tc>
                  <a:txBody>
                    <a:bodyPr/>
                    <a:lstStyle/>
                    <a:p>
                      <a:pPr algn="l" fontAlgn="b"/>
                      <a:r>
                        <a:rPr lang="en-GB" sz="1200" u="none" strike="noStrike" dirty="0">
                          <a:effectLst/>
                        </a:rPr>
                        <a:t>Employers ratings of the school</a:t>
                      </a:r>
                      <a:endParaRPr lang="en-GB" sz="1200" b="0" i="0" u="none" strike="noStrike" dirty="0">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37.85%</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40.09%</a:t>
                      </a:r>
                      <a:endParaRPr lang="en-GB" sz="1200" b="0" i="0" u="none" strike="noStrike">
                        <a:solidFill>
                          <a:srgbClr val="000000"/>
                        </a:solidFill>
                        <a:effectLst/>
                        <a:latin typeface="Calibri" panose="020F0502020204030204" pitchFamily="34" charset="0"/>
                      </a:endParaRPr>
                    </a:p>
                  </a:txBody>
                  <a:tcPr marL="2173" marR="2173" marT="2173" marB="0" anchor="b"/>
                </a:tc>
                <a:extLst>
                  <a:ext uri="{0D108BD9-81ED-4DB2-BD59-A6C34878D82A}">
                    <a16:rowId xmlns:a16="http://schemas.microsoft.com/office/drawing/2014/main" val="3360505567"/>
                  </a:ext>
                </a:extLst>
              </a:tr>
              <a:tr h="424238">
                <a:tc>
                  <a:txBody>
                    <a:bodyPr/>
                    <a:lstStyle/>
                    <a:p>
                      <a:pPr algn="l" fontAlgn="b"/>
                      <a:r>
                        <a:rPr lang="en-GB" sz="1200" u="none" strike="noStrike" dirty="0">
                          <a:effectLst/>
                        </a:rPr>
                        <a:t>Percentage of students employed within six months of graduation</a:t>
                      </a:r>
                      <a:endParaRPr lang="en-GB" sz="1200" b="0" i="0" u="none" strike="noStrike" dirty="0">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58.03%</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48.65%</a:t>
                      </a:r>
                      <a:endParaRPr lang="en-GB" sz="1200" b="0" i="0" u="none" strike="noStrike">
                        <a:solidFill>
                          <a:srgbClr val="000000"/>
                        </a:solidFill>
                        <a:effectLst/>
                        <a:latin typeface="Calibri" panose="020F0502020204030204" pitchFamily="34" charset="0"/>
                      </a:endParaRPr>
                    </a:p>
                  </a:txBody>
                  <a:tcPr marL="2173" marR="2173" marT="2173" marB="0" anchor="b"/>
                </a:tc>
                <a:extLst>
                  <a:ext uri="{0D108BD9-81ED-4DB2-BD59-A6C34878D82A}">
                    <a16:rowId xmlns:a16="http://schemas.microsoft.com/office/drawing/2014/main" val="2786971537"/>
                  </a:ext>
                </a:extLst>
              </a:tr>
              <a:tr h="235888">
                <a:tc>
                  <a:txBody>
                    <a:bodyPr/>
                    <a:lstStyle/>
                    <a:p>
                      <a:pPr algn="l" fontAlgn="b"/>
                      <a:r>
                        <a:rPr lang="en-GB" sz="1200" u="none" strike="noStrike" dirty="0">
                          <a:effectLst/>
                        </a:rPr>
                        <a:t>Percentage of international students</a:t>
                      </a:r>
                      <a:endParaRPr lang="en-GB" sz="1200" b="0" i="0" u="none" strike="noStrike" dirty="0">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10.76%</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23.42%</a:t>
                      </a:r>
                      <a:endParaRPr lang="en-GB" sz="1200" b="0" i="0" u="none" strike="noStrike">
                        <a:solidFill>
                          <a:srgbClr val="000000"/>
                        </a:solidFill>
                        <a:effectLst/>
                        <a:latin typeface="Calibri" panose="020F0502020204030204" pitchFamily="34" charset="0"/>
                      </a:endParaRPr>
                    </a:p>
                  </a:txBody>
                  <a:tcPr marL="2173" marR="2173" marT="2173" marB="0" anchor="b"/>
                </a:tc>
                <a:extLst>
                  <a:ext uri="{0D108BD9-81ED-4DB2-BD59-A6C34878D82A}">
                    <a16:rowId xmlns:a16="http://schemas.microsoft.com/office/drawing/2014/main" val="907221799"/>
                  </a:ext>
                </a:extLst>
              </a:tr>
              <a:tr h="424238">
                <a:tc>
                  <a:txBody>
                    <a:bodyPr/>
                    <a:lstStyle/>
                    <a:p>
                      <a:pPr algn="l" fontAlgn="b"/>
                      <a:r>
                        <a:rPr lang="en-GB" sz="1200" u="none" strike="noStrike">
                          <a:effectLst/>
                        </a:rPr>
                        <a:t>Percentage of students having an international study experience during their degree</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20.45%</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26.58%</a:t>
                      </a:r>
                      <a:endParaRPr lang="en-GB" sz="1200" b="0" i="0" u="none" strike="noStrike">
                        <a:solidFill>
                          <a:srgbClr val="000000"/>
                        </a:solidFill>
                        <a:effectLst/>
                        <a:latin typeface="Calibri" panose="020F0502020204030204" pitchFamily="34" charset="0"/>
                      </a:endParaRPr>
                    </a:p>
                  </a:txBody>
                  <a:tcPr marL="2173" marR="2173" marT="2173" marB="0" anchor="b"/>
                </a:tc>
                <a:extLst>
                  <a:ext uri="{0D108BD9-81ED-4DB2-BD59-A6C34878D82A}">
                    <a16:rowId xmlns:a16="http://schemas.microsoft.com/office/drawing/2014/main" val="4048664574"/>
                  </a:ext>
                </a:extLst>
              </a:tr>
              <a:tr h="424238">
                <a:tc>
                  <a:txBody>
                    <a:bodyPr/>
                    <a:lstStyle/>
                    <a:p>
                      <a:pPr algn="l" fontAlgn="b"/>
                      <a:r>
                        <a:rPr lang="en-GB" sz="1200" u="none" strike="noStrike" dirty="0">
                          <a:effectLst/>
                        </a:rPr>
                        <a:t>Percentage of students having an internship/placement of more than one month during their degree</a:t>
                      </a:r>
                      <a:endParaRPr lang="en-GB" sz="1200" b="0" i="0" u="none" strike="noStrike" dirty="0">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41.83%</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29.73%</a:t>
                      </a:r>
                      <a:endParaRPr lang="en-GB" sz="1200" b="0" i="0" u="none" strike="noStrike">
                        <a:solidFill>
                          <a:srgbClr val="000000"/>
                        </a:solidFill>
                        <a:effectLst/>
                        <a:latin typeface="Calibri" panose="020F0502020204030204" pitchFamily="34" charset="0"/>
                      </a:endParaRPr>
                    </a:p>
                  </a:txBody>
                  <a:tcPr marL="2173" marR="2173" marT="2173" marB="0" anchor="b"/>
                </a:tc>
                <a:extLst>
                  <a:ext uri="{0D108BD9-81ED-4DB2-BD59-A6C34878D82A}">
                    <a16:rowId xmlns:a16="http://schemas.microsoft.com/office/drawing/2014/main" val="3281451976"/>
                  </a:ext>
                </a:extLst>
              </a:tr>
              <a:tr h="424238">
                <a:tc>
                  <a:txBody>
                    <a:bodyPr/>
                    <a:lstStyle/>
                    <a:p>
                      <a:pPr algn="l" fontAlgn="b"/>
                      <a:r>
                        <a:rPr lang="en-GB" sz="1200" u="none" strike="noStrike">
                          <a:effectLst/>
                        </a:rPr>
                        <a:t>Number and value of scholarships provided to students from underprivileged backgrounds</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15.01%</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19.37%</a:t>
                      </a:r>
                      <a:endParaRPr lang="en-GB" sz="1200" b="0" i="0" u="none" strike="noStrike">
                        <a:solidFill>
                          <a:srgbClr val="000000"/>
                        </a:solidFill>
                        <a:effectLst/>
                        <a:latin typeface="Calibri" panose="020F0502020204030204" pitchFamily="34" charset="0"/>
                      </a:endParaRPr>
                    </a:p>
                  </a:txBody>
                  <a:tcPr marL="2173" marR="2173" marT="2173" marB="0" anchor="b"/>
                </a:tc>
                <a:extLst>
                  <a:ext uri="{0D108BD9-81ED-4DB2-BD59-A6C34878D82A}">
                    <a16:rowId xmlns:a16="http://schemas.microsoft.com/office/drawing/2014/main" val="3991562456"/>
                  </a:ext>
                </a:extLst>
              </a:tr>
              <a:tr h="235888">
                <a:tc>
                  <a:txBody>
                    <a:bodyPr/>
                    <a:lstStyle/>
                    <a:p>
                      <a:pPr algn="l" fontAlgn="b"/>
                      <a:r>
                        <a:rPr lang="en-GB" sz="1200" u="none" strike="noStrike">
                          <a:effectLst/>
                        </a:rPr>
                        <a:t>Other (please specify)</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a:effectLst/>
                        </a:rPr>
                        <a:t>1.59%</a:t>
                      </a:r>
                      <a:endParaRPr lang="en-GB" sz="1200" b="0" i="0" u="none" strike="noStrike">
                        <a:solidFill>
                          <a:srgbClr val="000000"/>
                        </a:solidFill>
                        <a:effectLst/>
                        <a:latin typeface="Calibri" panose="020F0502020204030204" pitchFamily="34" charset="0"/>
                      </a:endParaRPr>
                    </a:p>
                  </a:txBody>
                  <a:tcPr marL="2173" marR="2173" marT="2173" marB="0" anchor="b"/>
                </a:tc>
                <a:tc>
                  <a:txBody>
                    <a:bodyPr/>
                    <a:lstStyle/>
                    <a:p>
                      <a:pPr algn="r" fontAlgn="b"/>
                      <a:r>
                        <a:rPr lang="en-GB" sz="1200" u="none" strike="noStrike" dirty="0">
                          <a:effectLst/>
                        </a:rPr>
                        <a:t>2.25%</a:t>
                      </a:r>
                      <a:endParaRPr lang="en-GB" sz="1200" b="0" i="0" u="none" strike="noStrike" dirty="0">
                        <a:solidFill>
                          <a:srgbClr val="000000"/>
                        </a:solidFill>
                        <a:effectLst/>
                        <a:latin typeface="Calibri" panose="020F0502020204030204" pitchFamily="34" charset="0"/>
                      </a:endParaRPr>
                    </a:p>
                  </a:txBody>
                  <a:tcPr marL="2173" marR="2173" marT="2173" marB="0" anchor="b"/>
                </a:tc>
                <a:extLst>
                  <a:ext uri="{0D108BD9-81ED-4DB2-BD59-A6C34878D82A}">
                    <a16:rowId xmlns:a16="http://schemas.microsoft.com/office/drawing/2014/main" val="7056021"/>
                  </a:ext>
                </a:extLst>
              </a:tr>
            </a:tbl>
          </a:graphicData>
        </a:graphic>
      </p:graphicFrame>
      <p:sp>
        <p:nvSpPr>
          <p:cNvPr id="9" name="TextBox 8">
            <a:extLst>
              <a:ext uri="{FF2B5EF4-FFF2-40B4-BE49-F238E27FC236}">
                <a16:creationId xmlns:a16="http://schemas.microsoft.com/office/drawing/2014/main" id="{EF1359C9-500E-2543-BD3D-7708D68C40FD}"/>
              </a:ext>
            </a:extLst>
          </p:cNvPr>
          <p:cNvSpPr txBox="1"/>
          <p:nvPr/>
        </p:nvSpPr>
        <p:spPr>
          <a:xfrm>
            <a:off x="874815" y="1845948"/>
            <a:ext cx="3383387" cy="3754874"/>
          </a:xfrm>
          <a:prstGeom prst="rect">
            <a:avLst/>
          </a:prstGeom>
          <a:noFill/>
        </p:spPr>
        <p:txBody>
          <a:bodyPr wrap="square" rtlCol="0">
            <a:spAutoFit/>
          </a:bodyPr>
          <a:lstStyle/>
          <a:p>
            <a:r>
              <a:rPr lang="en-GB" sz="1400" dirty="0"/>
              <a:t>Both groups say the most important metric contributing to rankings should be the ‘Percentage of students employed within six months of graduation</a:t>
            </a:r>
            <a:r>
              <a:rPr lang="en-US" sz="1400" dirty="0"/>
              <a:t>’.  Both also highly rate ‘</a:t>
            </a:r>
            <a:r>
              <a:rPr lang="en-GB" sz="1400" dirty="0"/>
              <a:t>Salary increase of graduates within a few years of graduation</a:t>
            </a:r>
            <a:r>
              <a:rPr lang="en-GB" sz="1400" dirty="0">
                <a:solidFill>
                  <a:srgbClr val="000000"/>
                </a:solidFill>
              </a:rPr>
              <a:t>’ and ‘</a:t>
            </a:r>
            <a:r>
              <a:rPr lang="en-GB" sz="1400" dirty="0"/>
              <a:t>Employers ratings of the school</a:t>
            </a:r>
            <a:r>
              <a:rPr lang="en-GB" sz="1400" dirty="0">
                <a:solidFill>
                  <a:srgbClr val="000000"/>
                </a:solidFill>
              </a:rPr>
              <a:t>’.</a:t>
            </a:r>
          </a:p>
          <a:p>
            <a:r>
              <a:rPr lang="en-GB" sz="1400" dirty="0">
                <a:solidFill>
                  <a:srgbClr val="000000"/>
                </a:solidFill>
              </a:rPr>
              <a:t>For undergraduates, ‘</a:t>
            </a:r>
            <a:r>
              <a:rPr lang="en-GB" sz="1400" dirty="0"/>
              <a:t>Percentage of students having an internship/ placement of more than one month during their degree</a:t>
            </a:r>
            <a:r>
              <a:rPr lang="en-GB" sz="1400" dirty="0">
                <a:solidFill>
                  <a:srgbClr val="000000"/>
                </a:solidFill>
              </a:rPr>
              <a:t>’ is also important.  For postgraduates, ‘</a:t>
            </a:r>
            <a:r>
              <a:rPr lang="en-GB" sz="1400" dirty="0"/>
              <a:t>Percentage of international students</a:t>
            </a:r>
            <a:r>
              <a:rPr lang="en-GB" sz="1400" dirty="0">
                <a:solidFill>
                  <a:srgbClr val="000000"/>
                </a:solidFill>
              </a:rPr>
              <a:t>’ and ‘</a:t>
            </a:r>
            <a:r>
              <a:rPr lang="en-GB" sz="1400" dirty="0"/>
              <a:t>Impact of the school in its local community</a:t>
            </a:r>
            <a:r>
              <a:rPr lang="en-GB" sz="1400" dirty="0">
                <a:solidFill>
                  <a:srgbClr val="000000"/>
                </a:solidFill>
              </a:rPr>
              <a:t>’ are noticeably more important than for undergraduates.</a:t>
            </a:r>
          </a:p>
        </p:txBody>
      </p:sp>
      <p:pic>
        <p:nvPicPr>
          <p:cNvPr id="11" name="Picture 10" descr="CC-Logo.jpg">
            <a:hlinkClick r:id="rId2"/>
            <a:extLst>
              <a:ext uri="{FF2B5EF4-FFF2-40B4-BE49-F238E27FC236}">
                <a16:creationId xmlns:a16="http://schemas.microsoft.com/office/drawing/2014/main" id="{0EE15C72-12D1-634B-938A-B4F696B0281A}"/>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B48C0D85-EF59-F247-8826-0DE4FC0CC133}"/>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202D5A94-3CBB-EE4F-B913-D572AF7A68C7}"/>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942961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709738"/>
            <a:ext cx="3851127" cy="1149076"/>
          </a:xfrm>
        </p:spPr>
        <p:txBody>
          <a:bodyPr vert="horz" lIns="91440" tIns="45720" rIns="91440" bIns="45720" rtlCol="0" anchor="t">
            <a:normAutofit fontScale="90000"/>
          </a:bodyPr>
          <a:lstStyle/>
          <a:p>
            <a:r>
              <a:rPr lang="en-US" sz="4000" kern="1200" dirty="0">
                <a:solidFill>
                  <a:schemeClr val="tx1"/>
                </a:solidFill>
                <a:latin typeface="+mj-lt"/>
                <a:ea typeface="+mj-ea"/>
                <a:cs typeface="+mj-cs"/>
              </a:rPr>
              <a:t>Qualifications considered</a:t>
            </a:r>
          </a:p>
        </p:txBody>
      </p:sp>
      <p:sp>
        <p:nvSpPr>
          <p:cNvPr id="17" name="Rectangle 16">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37CF7E3A-E58E-D642-9C4D-2787593D5531}"/>
              </a:ext>
            </a:extLst>
          </p:cNvPr>
          <p:cNvGraphicFramePr>
            <a:graphicFrameLocks noGrp="1"/>
          </p:cNvGraphicFramePr>
          <p:nvPr>
            <p:extLst>
              <p:ext uri="{D42A27DB-BD31-4B8C-83A1-F6EECF244321}">
                <p14:modId xmlns:p14="http://schemas.microsoft.com/office/powerpoint/2010/main" val="3049395535"/>
              </p:ext>
            </p:extLst>
          </p:nvPr>
        </p:nvGraphicFramePr>
        <p:xfrm>
          <a:off x="5194853" y="1709738"/>
          <a:ext cx="6392164" cy="3029528"/>
        </p:xfrm>
        <a:graphic>
          <a:graphicData uri="http://schemas.openxmlformats.org/drawingml/2006/table">
            <a:tbl>
              <a:tblPr firstRow="1" bandRow="1">
                <a:tableStyleId>{5C22544A-7EE6-4342-B048-85BDC9FD1C3A}</a:tableStyleId>
              </a:tblPr>
              <a:tblGrid>
                <a:gridCol w="4578138">
                  <a:extLst>
                    <a:ext uri="{9D8B030D-6E8A-4147-A177-3AD203B41FA5}">
                      <a16:colId xmlns:a16="http://schemas.microsoft.com/office/drawing/2014/main" val="2694711055"/>
                    </a:ext>
                  </a:extLst>
                </a:gridCol>
                <a:gridCol w="907013">
                  <a:extLst>
                    <a:ext uri="{9D8B030D-6E8A-4147-A177-3AD203B41FA5}">
                      <a16:colId xmlns:a16="http://schemas.microsoft.com/office/drawing/2014/main" val="3991641810"/>
                    </a:ext>
                  </a:extLst>
                </a:gridCol>
                <a:gridCol w="907013">
                  <a:extLst>
                    <a:ext uri="{9D8B030D-6E8A-4147-A177-3AD203B41FA5}">
                      <a16:colId xmlns:a16="http://schemas.microsoft.com/office/drawing/2014/main" val="3395490915"/>
                    </a:ext>
                  </a:extLst>
                </a:gridCol>
              </a:tblGrid>
              <a:tr h="309739">
                <a:tc>
                  <a:txBody>
                    <a:bodyPr/>
                    <a:lstStyle/>
                    <a:p>
                      <a:pPr algn="l" fontAlgn="b"/>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ctr" fontAlgn="ctr"/>
                      <a:r>
                        <a:rPr lang="en-GB" sz="1400" u="none" strike="noStrike">
                          <a:effectLst/>
                        </a:rPr>
                        <a:t>UG</a:t>
                      </a:r>
                      <a:endParaRPr lang="en-GB" sz="1400" b="1" i="0" u="none" strike="noStrike">
                        <a:solidFill>
                          <a:srgbClr val="000000"/>
                        </a:solidFill>
                        <a:effectLst/>
                        <a:latin typeface="Calibri" panose="020F0502020204030204" pitchFamily="34" charset="0"/>
                      </a:endParaRPr>
                    </a:p>
                  </a:txBody>
                  <a:tcPr marL="8450" marR="8450" marT="8450" marB="0" anchor="ctr"/>
                </a:tc>
                <a:tc>
                  <a:txBody>
                    <a:bodyPr/>
                    <a:lstStyle/>
                    <a:p>
                      <a:pPr algn="ctr" fontAlgn="ctr"/>
                      <a:r>
                        <a:rPr lang="en-GB" sz="1400" u="none" strike="noStrike">
                          <a:effectLst/>
                        </a:rPr>
                        <a:t>PG</a:t>
                      </a:r>
                      <a:endParaRPr lang="en-GB" sz="1400" b="1" i="0" u="none" strike="noStrike">
                        <a:solidFill>
                          <a:srgbClr val="000000"/>
                        </a:solidFill>
                        <a:effectLst/>
                        <a:latin typeface="Calibri" panose="020F0502020204030204" pitchFamily="34" charset="0"/>
                      </a:endParaRPr>
                    </a:p>
                  </a:txBody>
                  <a:tcPr marL="8450" marR="8450" marT="8450" marB="0" anchor="ctr"/>
                </a:tc>
                <a:extLst>
                  <a:ext uri="{0D108BD9-81ED-4DB2-BD59-A6C34878D82A}">
                    <a16:rowId xmlns:a16="http://schemas.microsoft.com/office/drawing/2014/main" val="907341284"/>
                  </a:ext>
                </a:extLst>
              </a:tr>
              <a:tr h="309739">
                <a:tc>
                  <a:txBody>
                    <a:bodyPr/>
                    <a:lstStyle/>
                    <a:p>
                      <a:pPr algn="l" fontAlgn="b"/>
                      <a:r>
                        <a:rPr lang="en-GB" sz="1400" u="none" strike="noStrike">
                          <a:effectLst/>
                        </a:rPr>
                        <a:t>Online degree</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47.71%</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41.88%</a:t>
                      </a:r>
                      <a:endParaRPr lang="en-GB" sz="1400" b="0" i="0" u="none" strike="noStrike">
                        <a:solidFill>
                          <a:srgbClr val="000000"/>
                        </a:solidFill>
                        <a:effectLst/>
                        <a:latin typeface="Calibri" panose="020F0502020204030204" pitchFamily="34" charset="0"/>
                      </a:endParaRPr>
                    </a:p>
                  </a:txBody>
                  <a:tcPr marL="8450" marR="8450" marT="8450" marB="0" anchor="b"/>
                </a:tc>
                <a:extLst>
                  <a:ext uri="{0D108BD9-81ED-4DB2-BD59-A6C34878D82A}">
                    <a16:rowId xmlns:a16="http://schemas.microsoft.com/office/drawing/2014/main" val="614991289"/>
                  </a:ext>
                </a:extLst>
              </a:tr>
              <a:tr h="309739">
                <a:tc>
                  <a:txBody>
                    <a:bodyPr/>
                    <a:lstStyle/>
                    <a:p>
                      <a:pPr algn="l" fontAlgn="b"/>
                      <a:r>
                        <a:rPr lang="en-GB" sz="1400" u="none" strike="noStrike" dirty="0" err="1">
                          <a:effectLst/>
                        </a:rPr>
                        <a:t>Micromaster</a:t>
                      </a:r>
                      <a:endParaRPr lang="en-GB" sz="1400" b="0" i="0" u="none" strike="noStrike" dirty="0">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12.73%</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20.94%</a:t>
                      </a:r>
                      <a:endParaRPr lang="en-GB" sz="1400" b="0" i="0" u="none" strike="noStrike">
                        <a:solidFill>
                          <a:srgbClr val="000000"/>
                        </a:solidFill>
                        <a:effectLst/>
                        <a:latin typeface="Calibri" panose="020F0502020204030204" pitchFamily="34" charset="0"/>
                      </a:endParaRPr>
                    </a:p>
                  </a:txBody>
                  <a:tcPr marL="8450" marR="8450" marT="8450" marB="0" anchor="b"/>
                </a:tc>
                <a:extLst>
                  <a:ext uri="{0D108BD9-81ED-4DB2-BD59-A6C34878D82A}">
                    <a16:rowId xmlns:a16="http://schemas.microsoft.com/office/drawing/2014/main" val="3007971867"/>
                  </a:ext>
                </a:extLst>
              </a:tr>
              <a:tr h="309739">
                <a:tc>
                  <a:txBody>
                    <a:bodyPr/>
                    <a:lstStyle/>
                    <a:p>
                      <a:pPr algn="l" fontAlgn="b"/>
                      <a:r>
                        <a:rPr lang="en-GB" sz="1400" u="none" strike="noStrike">
                          <a:effectLst/>
                        </a:rPr>
                        <a:t>Digital badge</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20.20%</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23.56%</a:t>
                      </a:r>
                      <a:endParaRPr lang="en-GB" sz="1400" b="0" i="0" u="none" strike="noStrike">
                        <a:solidFill>
                          <a:srgbClr val="000000"/>
                        </a:solidFill>
                        <a:effectLst/>
                        <a:latin typeface="Calibri" panose="020F0502020204030204" pitchFamily="34" charset="0"/>
                      </a:endParaRPr>
                    </a:p>
                  </a:txBody>
                  <a:tcPr marL="8450" marR="8450" marT="8450" marB="0" anchor="b"/>
                </a:tc>
                <a:extLst>
                  <a:ext uri="{0D108BD9-81ED-4DB2-BD59-A6C34878D82A}">
                    <a16:rowId xmlns:a16="http://schemas.microsoft.com/office/drawing/2014/main" val="3845291334"/>
                  </a:ext>
                </a:extLst>
              </a:tr>
              <a:tr h="309739">
                <a:tc>
                  <a:txBody>
                    <a:bodyPr/>
                    <a:lstStyle/>
                    <a:p>
                      <a:pPr algn="l" fontAlgn="b"/>
                      <a:r>
                        <a:rPr lang="en-GB" sz="1400" u="none" strike="noStrike">
                          <a:effectLst/>
                        </a:rPr>
                        <a:t>Short course, non-degree programmes</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32.77%</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37.70%</a:t>
                      </a:r>
                      <a:endParaRPr lang="en-GB" sz="1400" b="0" i="0" u="none" strike="noStrike">
                        <a:solidFill>
                          <a:srgbClr val="000000"/>
                        </a:solidFill>
                        <a:effectLst/>
                        <a:latin typeface="Calibri" panose="020F0502020204030204" pitchFamily="34" charset="0"/>
                      </a:endParaRPr>
                    </a:p>
                  </a:txBody>
                  <a:tcPr marL="8450" marR="8450" marT="8450" marB="0" anchor="b"/>
                </a:tc>
                <a:extLst>
                  <a:ext uri="{0D108BD9-81ED-4DB2-BD59-A6C34878D82A}">
                    <a16:rowId xmlns:a16="http://schemas.microsoft.com/office/drawing/2014/main" val="2478588302"/>
                  </a:ext>
                </a:extLst>
              </a:tr>
              <a:tr h="551616">
                <a:tc>
                  <a:txBody>
                    <a:bodyPr/>
                    <a:lstStyle/>
                    <a:p>
                      <a:pPr algn="l" fontAlgn="b"/>
                      <a:r>
                        <a:rPr lang="en-GB" sz="1400" u="none" strike="noStrike" dirty="0">
                          <a:effectLst/>
                        </a:rPr>
                        <a:t>Industry certification, e.g. Microsoft/Cisco IT certification, Project Management, etc.</a:t>
                      </a:r>
                      <a:endParaRPr lang="en-GB" sz="1400" b="0" i="0" u="none" strike="noStrike" dirty="0">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60.10%</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66.49%</a:t>
                      </a:r>
                      <a:endParaRPr lang="en-GB" sz="1400" b="0" i="0" u="none" strike="noStrike">
                        <a:solidFill>
                          <a:srgbClr val="000000"/>
                        </a:solidFill>
                        <a:effectLst/>
                        <a:latin typeface="Calibri" panose="020F0502020204030204" pitchFamily="34" charset="0"/>
                      </a:endParaRPr>
                    </a:p>
                  </a:txBody>
                  <a:tcPr marL="8450" marR="8450" marT="8450" marB="0" anchor="b"/>
                </a:tc>
                <a:extLst>
                  <a:ext uri="{0D108BD9-81ED-4DB2-BD59-A6C34878D82A}">
                    <a16:rowId xmlns:a16="http://schemas.microsoft.com/office/drawing/2014/main" val="1059754951"/>
                  </a:ext>
                </a:extLst>
              </a:tr>
              <a:tr h="309739">
                <a:tc>
                  <a:txBody>
                    <a:bodyPr/>
                    <a:lstStyle/>
                    <a:p>
                      <a:pPr algn="l" fontAlgn="b"/>
                      <a:r>
                        <a:rPr lang="en-GB" sz="1400" u="none" strike="noStrike" dirty="0">
                          <a:effectLst/>
                        </a:rPr>
                        <a:t>Micro-credentialing</a:t>
                      </a:r>
                      <a:endParaRPr lang="en-GB" sz="1400" b="0" i="0" u="none" strike="noStrike" dirty="0">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9.68%</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11.52%</a:t>
                      </a:r>
                      <a:endParaRPr lang="en-GB" sz="1400" b="0" i="0" u="none" strike="noStrike">
                        <a:solidFill>
                          <a:srgbClr val="000000"/>
                        </a:solidFill>
                        <a:effectLst/>
                        <a:latin typeface="Calibri" panose="020F0502020204030204" pitchFamily="34" charset="0"/>
                      </a:endParaRPr>
                    </a:p>
                  </a:txBody>
                  <a:tcPr marL="8450" marR="8450" marT="8450" marB="0" anchor="b"/>
                </a:tc>
                <a:extLst>
                  <a:ext uri="{0D108BD9-81ED-4DB2-BD59-A6C34878D82A}">
                    <a16:rowId xmlns:a16="http://schemas.microsoft.com/office/drawing/2014/main" val="1831005315"/>
                  </a:ext>
                </a:extLst>
              </a:tr>
              <a:tr h="309739">
                <a:tc>
                  <a:txBody>
                    <a:bodyPr/>
                    <a:lstStyle/>
                    <a:p>
                      <a:pPr algn="l" fontAlgn="b"/>
                      <a:r>
                        <a:rPr lang="en-GB" sz="1400" u="none" strike="noStrike">
                          <a:effectLst/>
                        </a:rPr>
                        <a:t>Self-badged programmes</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9.51%</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7.85%</a:t>
                      </a:r>
                      <a:endParaRPr lang="en-GB" sz="1400" b="0" i="0" u="none" strike="noStrike">
                        <a:solidFill>
                          <a:srgbClr val="000000"/>
                        </a:solidFill>
                        <a:effectLst/>
                        <a:latin typeface="Calibri" panose="020F0502020204030204" pitchFamily="34" charset="0"/>
                      </a:endParaRPr>
                    </a:p>
                  </a:txBody>
                  <a:tcPr marL="8450" marR="8450" marT="8450" marB="0" anchor="b"/>
                </a:tc>
                <a:extLst>
                  <a:ext uri="{0D108BD9-81ED-4DB2-BD59-A6C34878D82A}">
                    <a16:rowId xmlns:a16="http://schemas.microsoft.com/office/drawing/2014/main" val="3929257226"/>
                  </a:ext>
                </a:extLst>
              </a:tr>
              <a:tr h="309739">
                <a:tc>
                  <a:txBody>
                    <a:bodyPr/>
                    <a:lstStyle/>
                    <a:p>
                      <a:pPr algn="l" fontAlgn="b"/>
                      <a:r>
                        <a:rPr lang="en-GB" sz="1400" u="none" strike="noStrike">
                          <a:effectLst/>
                        </a:rPr>
                        <a:t>Other (please specify)</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a:effectLst/>
                        </a:rPr>
                        <a:t>0.51%</a:t>
                      </a:r>
                      <a:endParaRPr lang="en-GB" sz="1400" b="0" i="0" u="none" strike="noStrike">
                        <a:solidFill>
                          <a:srgbClr val="000000"/>
                        </a:solidFill>
                        <a:effectLst/>
                        <a:latin typeface="Calibri" panose="020F0502020204030204" pitchFamily="34" charset="0"/>
                      </a:endParaRPr>
                    </a:p>
                  </a:txBody>
                  <a:tcPr marL="8450" marR="8450" marT="8450" marB="0" anchor="b"/>
                </a:tc>
                <a:tc>
                  <a:txBody>
                    <a:bodyPr/>
                    <a:lstStyle/>
                    <a:p>
                      <a:pPr algn="r" fontAlgn="b"/>
                      <a:r>
                        <a:rPr lang="en-GB" sz="1400" u="none" strike="noStrike" dirty="0">
                          <a:effectLst/>
                        </a:rPr>
                        <a:t>1.57%</a:t>
                      </a:r>
                      <a:endParaRPr lang="en-GB" sz="1400" b="0" i="0" u="none" strike="noStrike" dirty="0">
                        <a:solidFill>
                          <a:srgbClr val="000000"/>
                        </a:solidFill>
                        <a:effectLst/>
                        <a:latin typeface="Calibri" panose="020F0502020204030204" pitchFamily="34" charset="0"/>
                      </a:endParaRPr>
                    </a:p>
                  </a:txBody>
                  <a:tcPr marL="8450" marR="8450" marT="8450" marB="0" anchor="b"/>
                </a:tc>
                <a:extLst>
                  <a:ext uri="{0D108BD9-81ED-4DB2-BD59-A6C34878D82A}">
                    <a16:rowId xmlns:a16="http://schemas.microsoft.com/office/drawing/2014/main" val="2702464595"/>
                  </a:ext>
                </a:extLst>
              </a:tr>
            </a:tbl>
          </a:graphicData>
        </a:graphic>
      </p:graphicFrame>
      <p:sp>
        <p:nvSpPr>
          <p:cNvPr id="10" name="TextBox 9">
            <a:extLst>
              <a:ext uri="{FF2B5EF4-FFF2-40B4-BE49-F238E27FC236}">
                <a16:creationId xmlns:a16="http://schemas.microsoft.com/office/drawing/2014/main" id="{6E064242-01C6-9C4D-830C-9119C22B701E}"/>
              </a:ext>
            </a:extLst>
          </p:cNvPr>
          <p:cNvSpPr txBox="1"/>
          <p:nvPr/>
        </p:nvSpPr>
        <p:spPr>
          <a:xfrm>
            <a:off x="874816" y="2984938"/>
            <a:ext cx="4083433" cy="1815882"/>
          </a:xfrm>
          <a:prstGeom prst="rect">
            <a:avLst/>
          </a:prstGeom>
          <a:noFill/>
        </p:spPr>
        <p:txBody>
          <a:bodyPr wrap="square" rtlCol="0">
            <a:spAutoFit/>
          </a:bodyPr>
          <a:lstStyle/>
          <a:p>
            <a:r>
              <a:rPr lang="en-GB" sz="1600" dirty="0"/>
              <a:t>Other than a traditional on campus degree, both groups indicate they are most likely to consider ‘Industry certification, e.g. Microsoft/Cisco IT certification, Project Management, etc.’ or an online degree.</a:t>
            </a:r>
            <a:endParaRPr lang="en-GB" sz="1600" dirty="0">
              <a:solidFill>
                <a:srgbClr val="000000"/>
              </a:solidFill>
              <a:latin typeface="Calibri" panose="020F0502020204030204" pitchFamily="34" charset="0"/>
            </a:endParaRPr>
          </a:p>
          <a:p>
            <a:endParaRPr lang="en-US" sz="1600" dirty="0"/>
          </a:p>
        </p:txBody>
      </p:sp>
      <p:pic>
        <p:nvPicPr>
          <p:cNvPr id="12" name="Picture 11" descr="CC-Logo.jpg">
            <a:hlinkClick r:id="rId2"/>
            <a:extLst>
              <a:ext uri="{FF2B5EF4-FFF2-40B4-BE49-F238E27FC236}">
                <a16:creationId xmlns:a16="http://schemas.microsoft.com/office/drawing/2014/main" id="{12DBF3A0-D54C-1649-B8E1-0F2217C3632D}"/>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22D9869E-B31D-4644-8D50-EF028211B40F}"/>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32118770-14E2-3F44-A74B-299F5DCDDC6F}"/>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587889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46" name="Rectangle 4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Arc 4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6766558" y="479493"/>
            <a:ext cx="4587241" cy="1325563"/>
          </a:xfrm>
        </p:spPr>
        <p:txBody>
          <a:bodyPr vert="horz" lIns="91440" tIns="45720" rIns="91440" bIns="45720" rtlCol="0" anchor="ctr">
            <a:normAutofit/>
          </a:bodyPr>
          <a:lstStyle/>
          <a:p>
            <a:r>
              <a:rPr lang="en-US" kern="1200" dirty="0">
                <a:solidFill>
                  <a:schemeClr val="tx1"/>
                </a:solidFill>
                <a:latin typeface="+mj-lt"/>
                <a:ea typeface="+mj-ea"/>
                <a:cs typeface="+mj-cs"/>
              </a:rPr>
              <a:t>Digital providers</a:t>
            </a:r>
          </a:p>
        </p:txBody>
      </p:sp>
      <p:sp>
        <p:nvSpPr>
          <p:cNvPr id="50" name="Freeform: Shape 4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EF66A86-58DF-CE4D-B362-029FA5F2498F}"/>
              </a:ext>
            </a:extLst>
          </p:cNvPr>
          <p:cNvSpPr txBox="1"/>
          <p:nvPr/>
        </p:nvSpPr>
        <p:spPr>
          <a:xfrm>
            <a:off x="6766560" y="1984443"/>
            <a:ext cx="4587240" cy="4192520"/>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2000" dirty="0"/>
              <a:t>Both groups are most aware of LinkedIn Learning from the list of providers offered.  For undergraduates, LinkedIn Learning is also most likely to have been used, but for postgraduates it is only second behind Coursera.  Again with both groups, LinkedIn Learning is most likely to be considered for future use.</a:t>
            </a:r>
          </a:p>
          <a:p>
            <a:pPr indent="-228600">
              <a:lnSpc>
                <a:spcPct val="90000"/>
              </a:lnSpc>
              <a:spcAft>
                <a:spcPts val="600"/>
              </a:spcAft>
              <a:buFont typeface="Arial" panose="020B0604020202020204" pitchFamily="34" charset="0"/>
              <a:buChar char="•"/>
            </a:pPr>
            <a:r>
              <a:rPr lang="en-US" sz="2000" dirty="0"/>
              <a:t>Few of the other providers are widely known with more than 60% typically saying they don’t know the providers listed, the exceptions being LinkedIn Learning with both groups, and Coursera and edX among postgraduates.</a:t>
            </a:r>
          </a:p>
        </p:txBody>
      </p:sp>
      <p:pic>
        <p:nvPicPr>
          <p:cNvPr id="27" name="Picture 26" descr="CC-Logo.jpg">
            <a:hlinkClick r:id="rId2"/>
            <a:extLst>
              <a:ext uri="{FF2B5EF4-FFF2-40B4-BE49-F238E27FC236}">
                <a16:creationId xmlns:a16="http://schemas.microsoft.com/office/drawing/2014/main" id="{72BCDA3C-AB92-E446-BF18-9D1CC00EDE44}"/>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28" name="Picture 27" descr="EFMDLogo2013.jpg">
            <a:extLst>
              <a:ext uri="{FF2B5EF4-FFF2-40B4-BE49-F238E27FC236}">
                <a16:creationId xmlns:a16="http://schemas.microsoft.com/office/drawing/2014/main" id="{690A152B-9BD5-0A4E-8DAB-DDEB5E14FB1E}"/>
              </a:ext>
            </a:extLst>
          </p:cNvPr>
          <p:cNvPicPr>
            <a:picLocks noChangeAspect="1"/>
          </p:cNvPicPr>
          <p:nvPr/>
        </p:nvPicPr>
        <p:blipFill>
          <a:blip r:embed="rId4"/>
          <a:stretch>
            <a:fillRect/>
          </a:stretch>
        </p:blipFill>
        <p:spPr>
          <a:xfrm>
            <a:off x="10161776" y="6232175"/>
            <a:ext cx="431954" cy="567306"/>
          </a:xfrm>
          <a:prstGeom prst="rect">
            <a:avLst/>
          </a:prstGeom>
        </p:spPr>
      </p:pic>
      <p:graphicFrame>
        <p:nvGraphicFramePr>
          <p:cNvPr id="3" name="Table 2">
            <a:extLst>
              <a:ext uri="{FF2B5EF4-FFF2-40B4-BE49-F238E27FC236}">
                <a16:creationId xmlns:a16="http://schemas.microsoft.com/office/drawing/2014/main" id="{870A5D01-C8CE-334F-981A-948C2D3D174E}"/>
              </a:ext>
            </a:extLst>
          </p:cNvPr>
          <p:cNvGraphicFramePr>
            <a:graphicFrameLocks noGrp="1"/>
          </p:cNvGraphicFramePr>
          <p:nvPr>
            <p:extLst>
              <p:ext uri="{D42A27DB-BD31-4B8C-83A1-F6EECF244321}">
                <p14:modId xmlns:p14="http://schemas.microsoft.com/office/powerpoint/2010/main" val="703321739"/>
              </p:ext>
            </p:extLst>
          </p:nvPr>
        </p:nvGraphicFramePr>
        <p:xfrm>
          <a:off x="354330" y="972021"/>
          <a:ext cx="6149330" cy="4065929"/>
        </p:xfrm>
        <a:graphic>
          <a:graphicData uri="http://schemas.openxmlformats.org/drawingml/2006/table">
            <a:tbl>
              <a:tblPr>
                <a:noFill/>
                <a:tableStyleId>{5C22544A-7EE6-4342-B048-85BDC9FD1C3A}</a:tableStyleId>
              </a:tblPr>
              <a:tblGrid>
                <a:gridCol w="1055512">
                  <a:extLst>
                    <a:ext uri="{9D8B030D-6E8A-4147-A177-3AD203B41FA5}">
                      <a16:colId xmlns:a16="http://schemas.microsoft.com/office/drawing/2014/main" val="2852785508"/>
                    </a:ext>
                  </a:extLst>
                </a:gridCol>
                <a:gridCol w="573233">
                  <a:extLst>
                    <a:ext uri="{9D8B030D-6E8A-4147-A177-3AD203B41FA5}">
                      <a16:colId xmlns:a16="http://schemas.microsoft.com/office/drawing/2014/main" val="3631356587"/>
                    </a:ext>
                  </a:extLst>
                </a:gridCol>
                <a:gridCol w="573233">
                  <a:extLst>
                    <a:ext uri="{9D8B030D-6E8A-4147-A177-3AD203B41FA5}">
                      <a16:colId xmlns:a16="http://schemas.microsoft.com/office/drawing/2014/main" val="2793424090"/>
                    </a:ext>
                  </a:extLst>
                </a:gridCol>
                <a:gridCol w="573233">
                  <a:extLst>
                    <a:ext uri="{9D8B030D-6E8A-4147-A177-3AD203B41FA5}">
                      <a16:colId xmlns:a16="http://schemas.microsoft.com/office/drawing/2014/main" val="283507637"/>
                    </a:ext>
                  </a:extLst>
                </a:gridCol>
                <a:gridCol w="573233">
                  <a:extLst>
                    <a:ext uri="{9D8B030D-6E8A-4147-A177-3AD203B41FA5}">
                      <a16:colId xmlns:a16="http://schemas.microsoft.com/office/drawing/2014/main" val="1388194627"/>
                    </a:ext>
                  </a:extLst>
                </a:gridCol>
                <a:gridCol w="616465">
                  <a:extLst>
                    <a:ext uri="{9D8B030D-6E8A-4147-A177-3AD203B41FA5}">
                      <a16:colId xmlns:a16="http://schemas.microsoft.com/office/drawing/2014/main" val="2122664030"/>
                    </a:ext>
                  </a:extLst>
                </a:gridCol>
                <a:gridCol w="616465">
                  <a:extLst>
                    <a:ext uri="{9D8B030D-6E8A-4147-A177-3AD203B41FA5}">
                      <a16:colId xmlns:a16="http://schemas.microsoft.com/office/drawing/2014/main" val="1897334746"/>
                    </a:ext>
                  </a:extLst>
                </a:gridCol>
                <a:gridCol w="783978">
                  <a:extLst>
                    <a:ext uri="{9D8B030D-6E8A-4147-A177-3AD203B41FA5}">
                      <a16:colId xmlns:a16="http://schemas.microsoft.com/office/drawing/2014/main" val="2704982878"/>
                    </a:ext>
                  </a:extLst>
                </a:gridCol>
                <a:gridCol w="783978">
                  <a:extLst>
                    <a:ext uri="{9D8B030D-6E8A-4147-A177-3AD203B41FA5}">
                      <a16:colId xmlns:a16="http://schemas.microsoft.com/office/drawing/2014/main" val="3579776062"/>
                    </a:ext>
                  </a:extLst>
                </a:gridCol>
              </a:tblGrid>
              <a:tr h="297693">
                <a:tc>
                  <a:txBody>
                    <a:bodyPr/>
                    <a:lstStyle/>
                    <a:p>
                      <a:pPr algn="l" fontAlgn="b"/>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cap="none" spc="0">
                          <a:solidFill>
                            <a:schemeClr val="tx1"/>
                          </a:solidFill>
                          <a:effectLst/>
                        </a:rPr>
                        <a:t>UG</a:t>
                      </a:r>
                      <a:endParaRPr lang="en-GB" sz="1000" b="1" i="0" u="none" strike="noStrike" cap="none" spc="0">
                        <a:solidFill>
                          <a:schemeClr val="tx1"/>
                        </a:solidFill>
                        <a:effectLst/>
                        <a:latin typeface="Calibri" panose="020F0502020204030204" pitchFamily="34" charset="0"/>
                      </a:endParaRPr>
                    </a:p>
                  </a:txBody>
                  <a:tcPr marL="49395" marR="49395" marT="49395" marB="493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cap="none" spc="0">
                          <a:solidFill>
                            <a:schemeClr val="tx1"/>
                          </a:solidFill>
                          <a:effectLst/>
                        </a:rPr>
                        <a:t>PG</a:t>
                      </a:r>
                      <a:endParaRPr lang="en-GB" sz="1000" b="1" i="0" u="none" strike="noStrike" cap="none" spc="0">
                        <a:solidFill>
                          <a:schemeClr val="tx1"/>
                        </a:solidFill>
                        <a:effectLst/>
                        <a:latin typeface="Calibri" panose="020F0502020204030204" pitchFamily="34" charset="0"/>
                      </a:endParaRPr>
                    </a:p>
                  </a:txBody>
                  <a:tcPr marL="49395" marR="49395" marT="49395" marB="493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cap="none" spc="0">
                          <a:solidFill>
                            <a:schemeClr val="tx1"/>
                          </a:solidFill>
                          <a:effectLst/>
                        </a:rPr>
                        <a:t>UG</a:t>
                      </a:r>
                      <a:endParaRPr lang="en-GB" sz="1000" b="1" i="0" u="none" strike="noStrike" cap="none" spc="0">
                        <a:solidFill>
                          <a:schemeClr val="tx1"/>
                        </a:solidFill>
                        <a:effectLst/>
                        <a:latin typeface="Calibri" panose="020F0502020204030204" pitchFamily="34" charset="0"/>
                      </a:endParaRPr>
                    </a:p>
                  </a:txBody>
                  <a:tcPr marL="49395" marR="49395" marT="49395" marB="493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cap="none" spc="0">
                          <a:solidFill>
                            <a:schemeClr val="tx1"/>
                          </a:solidFill>
                          <a:effectLst/>
                        </a:rPr>
                        <a:t>PG</a:t>
                      </a:r>
                      <a:endParaRPr lang="en-GB" sz="1000" b="1" i="0" u="none" strike="noStrike" cap="none" spc="0">
                        <a:solidFill>
                          <a:schemeClr val="tx1"/>
                        </a:solidFill>
                        <a:effectLst/>
                        <a:latin typeface="Calibri" panose="020F0502020204030204" pitchFamily="34" charset="0"/>
                      </a:endParaRPr>
                    </a:p>
                  </a:txBody>
                  <a:tcPr marL="49395" marR="49395" marT="49395" marB="493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cap="none" spc="0">
                          <a:solidFill>
                            <a:schemeClr val="tx1"/>
                          </a:solidFill>
                          <a:effectLst/>
                        </a:rPr>
                        <a:t>UG</a:t>
                      </a:r>
                      <a:endParaRPr lang="en-GB" sz="1000" b="1" i="0" u="none" strike="noStrike" cap="none" spc="0">
                        <a:solidFill>
                          <a:schemeClr val="tx1"/>
                        </a:solidFill>
                        <a:effectLst/>
                        <a:latin typeface="Calibri" panose="020F0502020204030204" pitchFamily="34" charset="0"/>
                      </a:endParaRPr>
                    </a:p>
                  </a:txBody>
                  <a:tcPr marL="49395" marR="49395" marT="49395" marB="493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cap="none" spc="0">
                          <a:solidFill>
                            <a:schemeClr val="tx1"/>
                          </a:solidFill>
                          <a:effectLst/>
                        </a:rPr>
                        <a:t>PG</a:t>
                      </a:r>
                      <a:endParaRPr lang="en-GB" sz="1000" b="1" i="0" u="none" strike="noStrike" cap="none" spc="0">
                        <a:solidFill>
                          <a:schemeClr val="tx1"/>
                        </a:solidFill>
                        <a:effectLst/>
                        <a:latin typeface="Calibri" panose="020F0502020204030204" pitchFamily="34" charset="0"/>
                      </a:endParaRPr>
                    </a:p>
                  </a:txBody>
                  <a:tcPr marL="49395" marR="49395" marT="49395" marB="493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cap="none" spc="0">
                          <a:solidFill>
                            <a:schemeClr val="tx1"/>
                          </a:solidFill>
                          <a:effectLst/>
                        </a:rPr>
                        <a:t>UG</a:t>
                      </a:r>
                      <a:endParaRPr lang="en-GB" sz="1000" b="1" i="0" u="none" strike="noStrike" cap="none" spc="0">
                        <a:solidFill>
                          <a:schemeClr val="tx1"/>
                        </a:solidFill>
                        <a:effectLst/>
                        <a:latin typeface="Calibri" panose="020F0502020204030204" pitchFamily="34" charset="0"/>
                      </a:endParaRPr>
                    </a:p>
                  </a:txBody>
                  <a:tcPr marL="49395" marR="49395" marT="49395" marB="493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cap="none" spc="0">
                          <a:solidFill>
                            <a:schemeClr val="tx1"/>
                          </a:solidFill>
                          <a:effectLst/>
                        </a:rPr>
                        <a:t>PG</a:t>
                      </a:r>
                      <a:endParaRPr lang="en-GB" sz="1000" b="1" i="0" u="none" strike="noStrike" cap="none" spc="0">
                        <a:solidFill>
                          <a:schemeClr val="tx1"/>
                        </a:solidFill>
                        <a:effectLst/>
                        <a:latin typeface="Calibri" panose="020F0502020204030204" pitchFamily="34" charset="0"/>
                      </a:endParaRPr>
                    </a:p>
                  </a:txBody>
                  <a:tcPr marL="49395" marR="49395" marT="49395" marB="493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4287088"/>
                  </a:ext>
                </a:extLst>
              </a:tr>
              <a:tr h="431757">
                <a:tc>
                  <a:txBody>
                    <a:bodyPr/>
                    <a:lstStyle/>
                    <a:p>
                      <a:pPr algn="ctr" fontAlgn="ctr"/>
                      <a:endParaRPr lang="en-GB" sz="1000" b="1" i="0" u="none" strike="noStrike" cap="none" spc="0">
                        <a:solidFill>
                          <a:schemeClr val="tx1"/>
                        </a:solidFill>
                        <a:effectLst/>
                        <a:latin typeface="Calibri" panose="020F0502020204030204" pitchFamily="34" charset="0"/>
                      </a:endParaRPr>
                    </a:p>
                  </a:txBody>
                  <a:tcPr marL="49395" marR="49395" marT="49395" marB="493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cap="none" spc="0">
                          <a:solidFill>
                            <a:schemeClr val="tx1"/>
                          </a:solidFill>
                          <a:effectLst/>
                        </a:rPr>
                        <a:t>Aware of</a:t>
                      </a:r>
                      <a:endParaRPr lang="en-GB" sz="1000" b="1" i="0" u="none" strike="noStrike" cap="none" spc="0">
                        <a:solidFill>
                          <a:schemeClr val="tx1"/>
                        </a:solidFill>
                        <a:effectLst/>
                        <a:latin typeface="Calibri" panose="020F0502020204030204" pitchFamily="34" charset="0"/>
                      </a:endParaRPr>
                    </a:p>
                  </a:txBody>
                  <a:tcPr marL="49395" marR="49395" marT="49395" marB="493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cap="none" spc="0">
                          <a:solidFill>
                            <a:schemeClr val="tx1"/>
                          </a:solidFill>
                          <a:effectLst/>
                        </a:rPr>
                        <a:t>Aware of</a:t>
                      </a:r>
                      <a:endParaRPr lang="en-GB" sz="1000" b="1" i="0" u="none" strike="noStrike" cap="none" spc="0">
                        <a:solidFill>
                          <a:schemeClr val="tx1"/>
                        </a:solidFill>
                        <a:effectLst/>
                        <a:latin typeface="Calibri" panose="020F0502020204030204" pitchFamily="34" charset="0"/>
                      </a:endParaRPr>
                    </a:p>
                  </a:txBody>
                  <a:tcPr marL="49395" marR="49395" marT="49395" marB="493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cap="none" spc="0">
                          <a:solidFill>
                            <a:schemeClr val="tx1"/>
                          </a:solidFill>
                          <a:effectLst/>
                        </a:rPr>
                        <a:t>Have used</a:t>
                      </a:r>
                      <a:endParaRPr lang="en-GB" sz="1000" b="1" i="0" u="none" strike="noStrike" cap="none" spc="0">
                        <a:solidFill>
                          <a:schemeClr val="tx1"/>
                        </a:solidFill>
                        <a:effectLst/>
                        <a:latin typeface="Calibri" panose="020F0502020204030204" pitchFamily="34" charset="0"/>
                      </a:endParaRPr>
                    </a:p>
                  </a:txBody>
                  <a:tcPr marL="49395" marR="49395" marT="49395" marB="493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cap="none" spc="0">
                          <a:solidFill>
                            <a:schemeClr val="tx1"/>
                          </a:solidFill>
                          <a:effectLst/>
                        </a:rPr>
                        <a:t>Have used</a:t>
                      </a:r>
                      <a:endParaRPr lang="en-GB" sz="1000" b="1" i="0" u="none" strike="noStrike" cap="none" spc="0">
                        <a:solidFill>
                          <a:schemeClr val="tx1"/>
                        </a:solidFill>
                        <a:effectLst/>
                        <a:latin typeface="Calibri" panose="020F0502020204030204" pitchFamily="34" charset="0"/>
                      </a:endParaRPr>
                    </a:p>
                  </a:txBody>
                  <a:tcPr marL="49395" marR="49395" marT="49395" marB="493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cap="none" spc="0">
                          <a:solidFill>
                            <a:schemeClr val="tx1"/>
                          </a:solidFill>
                          <a:effectLst/>
                        </a:rPr>
                        <a:t>Would consider</a:t>
                      </a:r>
                      <a:endParaRPr lang="en-GB" sz="1000" b="1" i="0" u="none" strike="noStrike" cap="none" spc="0">
                        <a:solidFill>
                          <a:schemeClr val="tx1"/>
                        </a:solidFill>
                        <a:effectLst/>
                        <a:latin typeface="Calibri" panose="020F0502020204030204" pitchFamily="34" charset="0"/>
                      </a:endParaRPr>
                    </a:p>
                  </a:txBody>
                  <a:tcPr marL="49395" marR="49395" marT="49395" marB="493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cap="none" spc="0">
                          <a:solidFill>
                            <a:schemeClr val="tx1"/>
                          </a:solidFill>
                          <a:effectLst/>
                        </a:rPr>
                        <a:t>Would consider</a:t>
                      </a:r>
                      <a:endParaRPr lang="en-GB" sz="1000" b="1" i="0" u="none" strike="noStrike" cap="none" spc="0">
                        <a:solidFill>
                          <a:schemeClr val="tx1"/>
                        </a:solidFill>
                        <a:effectLst/>
                        <a:latin typeface="Calibri" panose="020F0502020204030204" pitchFamily="34" charset="0"/>
                      </a:endParaRPr>
                    </a:p>
                  </a:txBody>
                  <a:tcPr marL="49395" marR="49395" marT="49395" marB="493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cap="none" spc="0">
                          <a:solidFill>
                            <a:schemeClr val="tx1"/>
                          </a:solidFill>
                          <a:effectLst/>
                        </a:rPr>
                        <a:t>I don't know this service</a:t>
                      </a:r>
                      <a:endParaRPr lang="en-GB" sz="1000" b="1" i="0" u="none" strike="noStrike" cap="none" spc="0">
                        <a:solidFill>
                          <a:schemeClr val="tx1"/>
                        </a:solidFill>
                        <a:effectLst/>
                        <a:latin typeface="Calibri" panose="020F0502020204030204" pitchFamily="34" charset="0"/>
                      </a:endParaRPr>
                    </a:p>
                  </a:txBody>
                  <a:tcPr marL="49395" marR="49395" marT="49395" marB="493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cap="none" spc="0">
                          <a:solidFill>
                            <a:schemeClr val="tx1"/>
                          </a:solidFill>
                          <a:effectLst/>
                        </a:rPr>
                        <a:t>I don't know this service</a:t>
                      </a:r>
                      <a:endParaRPr lang="en-GB" sz="1000" b="1" i="0" u="none" strike="noStrike" cap="none" spc="0">
                        <a:solidFill>
                          <a:schemeClr val="tx1"/>
                        </a:solidFill>
                        <a:effectLst/>
                        <a:latin typeface="Calibri" panose="020F0502020204030204" pitchFamily="34" charset="0"/>
                      </a:endParaRPr>
                    </a:p>
                  </a:txBody>
                  <a:tcPr marL="49395" marR="49395" marT="49395" marB="493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426675"/>
                  </a:ext>
                </a:extLst>
              </a:tr>
              <a:tr h="415351">
                <a:tc>
                  <a:txBody>
                    <a:bodyPr/>
                    <a:lstStyle/>
                    <a:p>
                      <a:pPr algn="l" fontAlgn="b"/>
                      <a:r>
                        <a:rPr lang="en-GB" sz="1000" u="none" strike="noStrike" cap="none" spc="0">
                          <a:solidFill>
                            <a:schemeClr val="tx1"/>
                          </a:solidFill>
                          <a:effectLst/>
                        </a:rPr>
                        <a:t>LinkedIn Learning</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33.20%</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39.37%</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21.47%</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23.08%</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28.53%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23.08%</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25.60%</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23.53%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1379604"/>
                  </a:ext>
                </a:extLst>
              </a:tr>
              <a:tr h="297693">
                <a:tc>
                  <a:txBody>
                    <a:bodyPr/>
                    <a:lstStyle/>
                    <a:p>
                      <a:pPr algn="l" fontAlgn="b"/>
                      <a:r>
                        <a:rPr lang="en-GB" sz="1000" u="none" strike="noStrike" cap="none" spc="0">
                          <a:solidFill>
                            <a:schemeClr val="tx1"/>
                          </a:solidFill>
                          <a:effectLst/>
                        </a:rPr>
                        <a:t>Coursera</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16.00%</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26.70%</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11.87%</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26.70%</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14.13%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20.81%</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63.33%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33.94%</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1121821"/>
                  </a:ext>
                </a:extLst>
              </a:tr>
              <a:tr h="297693">
                <a:tc>
                  <a:txBody>
                    <a:bodyPr/>
                    <a:lstStyle/>
                    <a:p>
                      <a:pPr algn="l" fontAlgn="b"/>
                      <a:r>
                        <a:rPr lang="en-GB" sz="1000" u="none" strike="noStrike" cap="none" spc="0">
                          <a:solidFill>
                            <a:schemeClr val="tx1"/>
                          </a:solidFill>
                          <a:effectLst/>
                        </a:rPr>
                        <a:t>FutureLearn</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14.80%</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19.46%</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11.33%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10.41%</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16.67%</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dirty="0">
                          <a:solidFill>
                            <a:schemeClr val="tx1"/>
                          </a:solidFill>
                          <a:effectLst/>
                        </a:rPr>
                        <a:t>13.12%</a:t>
                      </a:r>
                      <a:endParaRPr lang="en-GB" sz="1000" b="0" i="0" u="none" strike="noStrike" cap="none" spc="0" dirty="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61.87%</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61.99%</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5986688"/>
                  </a:ext>
                </a:extLst>
              </a:tr>
              <a:tr h="297693">
                <a:tc>
                  <a:txBody>
                    <a:bodyPr/>
                    <a:lstStyle/>
                    <a:p>
                      <a:pPr algn="l" fontAlgn="b"/>
                      <a:r>
                        <a:rPr lang="en-GB" sz="1000" u="none" strike="noStrike" cap="none" spc="0">
                          <a:solidFill>
                            <a:schemeClr val="tx1"/>
                          </a:solidFill>
                          <a:effectLst/>
                        </a:rPr>
                        <a:t>2U</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9.73%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13.12%</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8.53%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7.24%</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12.80%</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13.12%</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72.13%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69.23%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221572"/>
                  </a:ext>
                </a:extLst>
              </a:tr>
              <a:tr h="297693">
                <a:tc>
                  <a:txBody>
                    <a:bodyPr/>
                    <a:lstStyle/>
                    <a:p>
                      <a:pPr algn="l" fontAlgn="b"/>
                      <a:r>
                        <a:rPr lang="en-GB" sz="1000" u="none" strike="noStrike" cap="none" spc="0" dirty="0">
                          <a:solidFill>
                            <a:schemeClr val="tx1"/>
                          </a:solidFill>
                          <a:effectLst/>
                        </a:rPr>
                        <a:t>Udacity</a:t>
                      </a:r>
                      <a:endParaRPr lang="en-GB" sz="1000" b="0" i="0" u="none" strike="noStrike" cap="none" spc="0" dirty="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12.80%</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23.08%</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8.27%</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14.03%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13.07%</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16.29%</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69.60%</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51.58%</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1065113"/>
                  </a:ext>
                </a:extLst>
              </a:tr>
              <a:tr h="297693">
                <a:tc>
                  <a:txBody>
                    <a:bodyPr/>
                    <a:lstStyle/>
                    <a:p>
                      <a:pPr algn="l" fontAlgn="b"/>
                      <a:r>
                        <a:rPr lang="en-GB" sz="1000" u="none" strike="noStrike" cap="none" spc="0">
                          <a:solidFill>
                            <a:schemeClr val="tx1"/>
                          </a:solidFill>
                          <a:effectLst/>
                        </a:rPr>
                        <a:t>edX</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12.67%</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18.55%</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11.33%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23.53%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14.13%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18.10%</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66.27%</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46.15%</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8066885"/>
                  </a:ext>
                </a:extLst>
              </a:tr>
              <a:tr h="297693">
                <a:tc>
                  <a:txBody>
                    <a:bodyPr/>
                    <a:lstStyle/>
                    <a:p>
                      <a:pPr algn="l" fontAlgn="b"/>
                      <a:r>
                        <a:rPr lang="en-GB" sz="1000" u="none" strike="noStrike" cap="none" spc="0" dirty="0" err="1">
                          <a:solidFill>
                            <a:schemeClr val="tx1"/>
                          </a:solidFill>
                          <a:effectLst/>
                        </a:rPr>
                        <a:t>ServiceSkills</a:t>
                      </a:r>
                      <a:endParaRPr lang="en-GB" sz="1000" b="0" i="0" u="none" strike="noStrike" cap="none" spc="0" dirty="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12.53%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11.76%</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7.87%</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8.14%</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14.53%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14.93%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69.47%</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70.59%</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3927658"/>
                  </a:ext>
                </a:extLst>
              </a:tr>
              <a:tr h="297693">
                <a:tc>
                  <a:txBody>
                    <a:bodyPr/>
                    <a:lstStyle/>
                    <a:p>
                      <a:pPr algn="l" fontAlgn="b"/>
                      <a:r>
                        <a:rPr lang="en-GB" sz="1000" u="none" strike="noStrike" cap="none" spc="0">
                          <a:solidFill>
                            <a:schemeClr val="tx1"/>
                          </a:solidFill>
                          <a:effectLst/>
                        </a:rPr>
                        <a:t>OpenSesame</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11.73%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16.74%</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8.00%</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8.60%</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13.07%</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11.31%</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71.07%</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65.61%</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8721316"/>
                  </a:ext>
                </a:extLst>
              </a:tr>
              <a:tr h="297693">
                <a:tc>
                  <a:txBody>
                    <a:bodyPr/>
                    <a:lstStyle/>
                    <a:p>
                      <a:pPr algn="l" fontAlgn="b"/>
                      <a:r>
                        <a:rPr lang="en-GB" sz="1000" u="none" strike="noStrike" cap="none" spc="0">
                          <a:solidFill>
                            <a:schemeClr val="tx1"/>
                          </a:solidFill>
                          <a:effectLst/>
                        </a:rPr>
                        <a:t>eduCBA</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8.53%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13.57%</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8.53%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7.69%</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13.87%</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17.19%</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72.13%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66.97%</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6618899"/>
                  </a:ext>
                </a:extLst>
              </a:tr>
              <a:tr h="415351">
                <a:tc>
                  <a:txBody>
                    <a:bodyPr/>
                    <a:lstStyle/>
                    <a:p>
                      <a:pPr algn="l" fontAlgn="b"/>
                      <a:r>
                        <a:rPr lang="en-GB" sz="1000" u="none" strike="noStrike" cap="none" spc="0">
                          <a:solidFill>
                            <a:schemeClr val="tx1"/>
                          </a:solidFill>
                          <a:effectLst/>
                        </a:rPr>
                        <a:t>General Assembly</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11.60%</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17.65%</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7.73%</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9.95%</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14.80%</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14.48%</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a:solidFill>
                            <a:schemeClr val="tx1"/>
                          </a:solidFill>
                          <a:effectLst/>
                        </a:rPr>
                        <a:t>69.87%</a:t>
                      </a:r>
                      <a:endParaRPr lang="en-GB" sz="1000" b="0" i="0" u="none" strike="noStrike" cap="none" spc="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GB" sz="1000" u="none" strike="noStrike" cap="none" spc="0" dirty="0">
                          <a:solidFill>
                            <a:schemeClr val="tx1"/>
                          </a:solidFill>
                          <a:effectLst/>
                        </a:rPr>
                        <a:t>64.71%</a:t>
                      </a:r>
                      <a:endParaRPr lang="en-GB" sz="1000" b="0" i="0" u="none" strike="noStrike" cap="none" spc="0" dirty="0">
                        <a:solidFill>
                          <a:schemeClr val="tx1"/>
                        </a:solidFill>
                        <a:effectLst/>
                        <a:latin typeface="Calibri" panose="020F0502020204030204" pitchFamily="34" charset="0"/>
                      </a:endParaRPr>
                    </a:p>
                  </a:txBody>
                  <a:tcPr marL="49395" marR="49395" marT="49395" marB="4939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8817806"/>
                  </a:ext>
                </a:extLst>
              </a:tr>
            </a:tbl>
          </a:graphicData>
        </a:graphic>
      </p:graphicFrame>
      <p:pic>
        <p:nvPicPr>
          <p:cNvPr id="29" name="Picture 28" descr="A close up of a logo&#10;&#10;Description automatically generated">
            <a:extLst>
              <a:ext uri="{FF2B5EF4-FFF2-40B4-BE49-F238E27FC236}">
                <a16:creationId xmlns:a16="http://schemas.microsoft.com/office/drawing/2014/main" id="{CBADE41D-0873-C349-AA8F-06E8AD5D0B4F}"/>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212144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811992"/>
            <a:ext cx="4760175" cy="1523502"/>
          </a:xfrm>
        </p:spPr>
        <p:txBody>
          <a:bodyPr vert="horz" lIns="91440" tIns="45720" rIns="91440" bIns="45720" rtlCol="0" anchor="t">
            <a:normAutofit fontScale="90000"/>
          </a:bodyPr>
          <a:lstStyle/>
          <a:p>
            <a:r>
              <a:rPr lang="en-US" sz="4000" kern="1200" dirty="0">
                <a:solidFill>
                  <a:schemeClr val="tx1"/>
                </a:solidFill>
                <a:latin typeface="+mj-lt"/>
                <a:ea typeface="+mj-ea"/>
                <a:cs typeface="+mj-cs"/>
              </a:rPr>
              <a:t>Which features would add most to your student experience?</a:t>
            </a:r>
          </a:p>
        </p:txBody>
      </p:sp>
      <p:sp>
        <p:nvSpPr>
          <p:cNvPr id="10" name="TextBox 9">
            <a:extLst>
              <a:ext uri="{FF2B5EF4-FFF2-40B4-BE49-F238E27FC236}">
                <a16:creationId xmlns:a16="http://schemas.microsoft.com/office/drawing/2014/main" id="{458A2937-50BA-2949-9AB2-7FB739DAE600}"/>
              </a:ext>
            </a:extLst>
          </p:cNvPr>
          <p:cNvSpPr txBox="1"/>
          <p:nvPr/>
        </p:nvSpPr>
        <p:spPr>
          <a:xfrm>
            <a:off x="874815" y="3121378"/>
            <a:ext cx="4742214" cy="1323439"/>
          </a:xfrm>
          <a:prstGeom prst="rect">
            <a:avLst/>
          </a:prstGeom>
          <a:noFill/>
        </p:spPr>
        <p:txBody>
          <a:bodyPr wrap="square" rtlCol="0">
            <a:spAutoFit/>
          </a:bodyPr>
          <a:lstStyle/>
          <a:p>
            <a:r>
              <a:rPr lang="en-GB" sz="1600" dirty="0"/>
              <a:t>Students identify an internship as the feature that would add most to their student experience.</a:t>
            </a:r>
          </a:p>
          <a:p>
            <a:r>
              <a:rPr lang="en-GB" sz="1600" dirty="0"/>
              <a:t>Working on live consulting projects with businesses is also valuable to add to the student experience.</a:t>
            </a:r>
          </a:p>
        </p:txBody>
      </p:sp>
      <p:pic>
        <p:nvPicPr>
          <p:cNvPr id="12" name="Picture 11" descr="CC-Logo.jpg">
            <a:hlinkClick r:id="rId2"/>
            <a:extLst>
              <a:ext uri="{FF2B5EF4-FFF2-40B4-BE49-F238E27FC236}">
                <a16:creationId xmlns:a16="http://schemas.microsoft.com/office/drawing/2014/main" id="{741D30E8-8F38-3D4B-8C66-685E83D1C39A}"/>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CE5AACE0-8974-414E-A9BE-057ADFD8FBD7}"/>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13E7A365-66F7-464C-848A-0FCB122AE4DF}"/>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3" name="Table 2">
            <a:extLst>
              <a:ext uri="{FF2B5EF4-FFF2-40B4-BE49-F238E27FC236}">
                <a16:creationId xmlns:a16="http://schemas.microsoft.com/office/drawing/2014/main" id="{7BD59CFE-F2B4-194C-93A6-7B965B72DBC3}"/>
              </a:ext>
            </a:extLst>
          </p:cNvPr>
          <p:cNvGraphicFramePr>
            <a:graphicFrameLocks noGrp="1"/>
          </p:cNvGraphicFramePr>
          <p:nvPr>
            <p:extLst>
              <p:ext uri="{D42A27DB-BD31-4B8C-83A1-F6EECF244321}">
                <p14:modId xmlns:p14="http://schemas.microsoft.com/office/powerpoint/2010/main" val="1589546425"/>
              </p:ext>
            </p:extLst>
          </p:nvPr>
        </p:nvGraphicFramePr>
        <p:xfrm>
          <a:off x="5911849" y="811992"/>
          <a:ext cx="5405336" cy="5234016"/>
        </p:xfrm>
        <a:graphic>
          <a:graphicData uri="http://schemas.openxmlformats.org/drawingml/2006/table">
            <a:tbl>
              <a:tblPr>
                <a:tableStyleId>{5C22544A-7EE6-4342-B048-85BDC9FD1C3A}</a:tableStyleId>
              </a:tblPr>
              <a:tblGrid>
                <a:gridCol w="4455161">
                  <a:extLst>
                    <a:ext uri="{9D8B030D-6E8A-4147-A177-3AD203B41FA5}">
                      <a16:colId xmlns:a16="http://schemas.microsoft.com/office/drawing/2014/main" val="2733558263"/>
                    </a:ext>
                  </a:extLst>
                </a:gridCol>
                <a:gridCol w="950175">
                  <a:extLst>
                    <a:ext uri="{9D8B030D-6E8A-4147-A177-3AD203B41FA5}">
                      <a16:colId xmlns:a16="http://schemas.microsoft.com/office/drawing/2014/main" val="2152277574"/>
                    </a:ext>
                  </a:extLst>
                </a:gridCol>
              </a:tblGrid>
              <a:tr h="167359">
                <a:tc>
                  <a:txBody>
                    <a:bodyPr/>
                    <a:lstStyle/>
                    <a:p>
                      <a:pPr algn="l" fontAlgn="b"/>
                      <a:r>
                        <a:rPr lang="en-GB" sz="1400" u="none" strike="noStrike">
                          <a:effectLst/>
                        </a:rPr>
                        <a:t>International study trip</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29.44%</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53096459"/>
                  </a:ext>
                </a:extLst>
              </a:tr>
              <a:tr h="278932">
                <a:tc>
                  <a:txBody>
                    <a:bodyPr/>
                    <a:lstStyle/>
                    <a:p>
                      <a:pPr algn="l" fontAlgn="b"/>
                      <a:r>
                        <a:rPr lang="en-GB" sz="1400" u="none" strike="noStrike">
                          <a:effectLst/>
                        </a:rPr>
                        <a:t>Mental health support for students</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22.54%</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911231185"/>
                  </a:ext>
                </a:extLst>
              </a:tr>
              <a:tr h="223146">
                <a:tc>
                  <a:txBody>
                    <a:bodyPr/>
                    <a:lstStyle/>
                    <a:p>
                      <a:pPr algn="l" fontAlgn="b"/>
                      <a:r>
                        <a:rPr lang="en-GB" sz="1400" u="none" strike="noStrike">
                          <a:effectLst/>
                        </a:rPr>
                        <a:t>Entrepreneurship bootcamp</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18.31%</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972459717"/>
                  </a:ext>
                </a:extLst>
              </a:tr>
              <a:tr h="334718">
                <a:tc>
                  <a:txBody>
                    <a:bodyPr/>
                    <a:lstStyle/>
                    <a:p>
                      <a:pPr algn="l" fontAlgn="b"/>
                      <a:r>
                        <a:rPr lang="en-GB" sz="1400" u="none" strike="noStrike">
                          <a:effectLst/>
                        </a:rPr>
                        <a:t>Engage with alumni from day one of study</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14.44%</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62324934"/>
                  </a:ext>
                </a:extLst>
              </a:tr>
              <a:tr h="446291">
                <a:tc>
                  <a:txBody>
                    <a:bodyPr/>
                    <a:lstStyle/>
                    <a:p>
                      <a:pPr algn="l" fontAlgn="b"/>
                      <a:r>
                        <a:rPr lang="en-GB" sz="1400" u="none" strike="noStrike">
                          <a:effectLst/>
                        </a:rPr>
                        <a:t>Business start-up/small business accelerator programme</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24.01%</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4124417418"/>
                  </a:ext>
                </a:extLst>
              </a:tr>
              <a:tr h="167359">
                <a:tc>
                  <a:txBody>
                    <a:bodyPr/>
                    <a:lstStyle/>
                    <a:p>
                      <a:pPr algn="l" fontAlgn="b"/>
                      <a:r>
                        <a:rPr lang="en-GB" sz="1400" u="none" strike="noStrike">
                          <a:effectLst/>
                        </a:rPr>
                        <a:t>Mentor programme</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23.00%</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771175735"/>
                  </a:ext>
                </a:extLst>
              </a:tr>
              <a:tr h="446291">
                <a:tc>
                  <a:txBody>
                    <a:bodyPr/>
                    <a:lstStyle/>
                    <a:p>
                      <a:pPr algn="l" fontAlgn="b"/>
                      <a:r>
                        <a:rPr lang="en-GB" sz="1400" u="none" strike="noStrike">
                          <a:effectLst/>
                        </a:rPr>
                        <a:t>Working on projects to help charities and social enterprises</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23.18%</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228955015"/>
                  </a:ext>
                </a:extLst>
              </a:tr>
              <a:tr h="167359">
                <a:tc>
                  <a:txBody>
                    <a:bodyPr/>
                    <a:lstStyle/>
                    <a:p>
                      <a:pPr algn="l" fontAlgn="b"/>
                      <a:r>
                        <a:rPr lang="en-GB" sz="1400" u="none" strike="noStrike">
                          <a:effectLst/>
                        </a:rPr>
                        <a:t>Learning a new language</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24.38%</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698597288"/>
                  </a:ext>
                </a:extLst>
              </a:tr>
              <a:tr h="669437">
                <a:tc>
                  <a:txBody>
                    <a:bodyPr/>
                    <a:lstStyle/>
                    <a:p>
                      <a:pPr algn="l" fontAlgn="b"/>
                      <a:r>
                        <a:rPr lang="en-GB" sz="1400" u="none" strike="noStrike" dirty="0">
                          <a:effectLst/>
                        </a:rPr>
                        <a:t>Tackling projects on society’s grand challenges (e.g. climate change, poverty, etc.)</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21.34%</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91127251"/>
                  </a:ext>
                </a:extLst>
              </a:tr>
              <a:tr h="390505">
                <a:tc>
                  <a:txBody>
                    <a:bodyPr/>
                    <a:lstStyle/>
                    <a:p>
                      <a:pPr algn="l" fontAlgn="b"/>
                      <a:r>
                        <a:rPr lang="en-GB" sz="1400" u="none" strike="noStrike">
                          <a:effectLst/>
                        </a:rPr>
                        <a:t>Working on live consulting projects with businesses</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32.11%</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607840283"/>
                  </a:ext>
                </a:extLst>
              </a:tr>
              <a:tr h="334718">
                <a:tc>
                  <a:txBody>
                    <a:bodyPr/>
                    <a:lstStyle/>
                    <a:p>
                      <a:pPr algn="l" fontAlgn="b"/>
                      <a:r>
                        <a:rPr lang="en-GB" sz="1400" u="none" strike="noStrike">
                          <a:effectLst/>
                        </a:rPr>
                        <a:t>Start-up investment pitching competition</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14.54%</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434772191"/>
                  </a:ext>
                </a:extLst>
              </a:tr>
              <a:tr h="334718">
                <a:tc>
                  <a:txBody>
                    <a:bodyPr/>
                    <a:lstStyle/>
                    <a:p>
                      <a:pPr algn="l" fontAlgn="b"/>
                      <a:r>
                        <a:rPr lang="en-GB" sz="1400" u="none" strike="noStrike">
                          <a:effectLst/>
                        </a:rPr>
                        <a:t>Undertaking an internship/work experience</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48.76%</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188669151"/>
                  </a:ext>
                </a:extLst>
              </a:tr>
              <a:tr h="223146">
                <a:tc>
                  <a:txBody>
                    <a:bodyPr/>
                    <a:lstStyle/>
                    <a:p>
                      <a:pPr algn="l" fontAlgn="b"/>
                      <a:r>
                        <a:rPr lang="en-GB" sz="1400" u="none" strike="noStrike">
                          <a:effectLst/>
                        </a:rPr>
                        <a:t>Acquiring digital skills such as coding</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21.34%</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670145689"/>
                  </a:ext>
                </a:extLst>
              </a:tr>
              <a:tr h="167359">
                <a:tc>
                  <a:txBody>
                    <a:bodyPr/>
                    <a:lstStyle/>
                    <a:p>
                      <a:pPr algn="l" fontAlgn="b"/>
                      <a:r>
                        <a:rPr lang="en-GB" sz="1400" u="none" strike="noStrike">
                          <a:effectLst/>
                        </a:rPr>
                        <a:t>Other (please specify)</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dirty="0">
                          <a:effectLst/>
                        </a:rPr>
                        <a:t>1.20%</a:t>
                      </a:r>
                      <a:endParaRPr lang="en-GB" sz="14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729526969"/>
                  </a:ext>
                </a:extLst>
              </a:tr>
            </a:tbl>
          </a:graphicData>
        </a:graphic>
      </p:graphicFrame>
    </p:spTree>
    <p:extLst>
      <p:ext uri="{BB962C8B-B14F-4D97-AF65-F5344CB8AC3E}">
        <p14:creationId xmlns:p14="http://schemas.microsoft.com/office/powerpoint/2010/main" val="28567546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54415" y="1071890"/>
            <a:ext cx="3994365" cy="1352389"/>
          </a:xfrm>
        </p:spPr>
        <p:txBody>
          <a:bodyPr vert="horz" lIns="91440" tIns="45720" rIns="91440" bIns="45720" rtlCol="0" anchor="t">
            <a:normAutofit fontScale="90000"/>
          </a:bodyPr>
          <a:lstStyle/>
          <a:p>
            <a:r>
              <a:rPr lang="en-US" sz="3600" kern="1200" dirty="0">
                <a:solidFill>
                  <a:schemeClr val="tx1"/>
                </a:solidFill>
                <a:latin typeface="+mj-lt"/>
                <a:ea typeface="+mj-ea"/>
                <a:cs typeface="+mj-cs"/>
              </a:rPr>
              <a:t>Important to your future business education</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2BDD2C82-9225-C64D-A630-D3C941C05204}"/>
              </a:ext>
            </a:extLst>
          </p:cNvPr>
          <p:cNvGraphicFramePr>
            <a:graphicFrameLocks noGrp="1"/>
          </p:cNvGraphicFramePr>
          <p:nvPr>
            <p:extLst>
              <p:ext uri="{D42A27DB-BD31-4B8C-83A1-F6EECF244321}">
                <p14:modId xmlns:p14="http://schemas.microsoft.com/office/powerpoint/2010/main" val="3508048399"/>
              </p:ext>
            </p:extLst>
          </p:nvPr>
        </p:nvGraphicFramePr>
        <p:xfrm>
          <a:off x="4958249" y="1064829"/>
          <a:ext cx="6628769" cy="3550411"/>
        </p:xfrm>
        <a:graphic>
          <a:graphicData uri="http://schemas.openxmlformats.org/drawingml/2006/table">
            <a:tbl>
              <a:tblPr firstRow="1" bandRow="1">
                <a:tableStyleId>{5C22544A-7EE6-4342-B048-85BDC9FD1C3A}</a:tableStyleId>
              </a:tblPr>
              <a:tblGrid>
                <a:gridCol w="3397269">
                  <a:extLst>
                    <a:ext uri="{9D8B030D-6E8A-4147-A177-3AD203B41FA5}">
                      <a16:colId xmlns:a16="http://schemas.microsoft.com/office/drawing/2014/main" val="1133136290"/>
                    </a:ext>
                  </a:extLst>
                </a:gridCol>
                <a:gridCol w="877086">
                  <a:extLst>
                    <a:ext uri="{9D8B030D-6E8A-4147-A177-3AD203B41FA5}">
                      <a16:colId xmlns:a16="http://schemas.microsoft.com/office/drawing/2014/main" val="3504318628"/>
                    </a:ext>
                  </a:extLst>
                </a:gridCol>
                <a:gridCol w="738664">
                  <a:extLst>
                    <a:ext uri="{9D8B030D-6E8A-4147-A177-3AD203B41FA5}">
                      <a16:colId xmlns:a16="http://schemas.microsoft.com/office/drawing/2014/main" val="2574451278"/>
                    </a:ext>
                  </a:extLst>
                </a:gridCol>
                <a:gridCol w="877086">
                  <a:extLst>
                    <a:ext uri="{9D8B030D-6E8A-4147-A177-3AD203B41FA5}">
                      <a16:colId xmlns:a16="http://schemas.microsoft.com/office/drawing/2014/main" val="3325398110"/>
                    </a:ext>
                  </a:extLst>
                </a:gridCol>
                <a:gridCol w="738664">
                  <a:extLst>
                    <a:ext uri="{9D8B030D-6E8A-4147-A177-3AD203B41FA5}">
                      <a16:colId xmlns:a16="http://schemas.microsoft.com/office/drawing/2014/main" val="1739102127"/>
                    </a:ext>
                  </a:extLst>
                </a:gridCol>
              </a:tblGrid>
              <a:tr h="314379">
                <a:tc>
                  <a:txBody>
                    <a:bodyPr/>
                    <a:lstStyle/>
                    <a:p>
                      <a:pPr algn="l" fontAlgn="b"/>
                      <a:endParaRPr lang="en-GB" sz="1100" b="0" i="0" u="none" strike="noStrike" dirty="0">
                        <a:solidFill>
                          <a:srgbClr val="000000"/>
                        </a:solidFill>
                        <a:effectLst/>
                        <a:latin typeface="Calibri" panose="020F0502020204030204" pitchFamily="34" charset="0"/>
                      </a:endParaRPr>
                    </a:p>
                  </a:txBody>
                  <a:tcPr marL="5127" marR="5127" marT="5127" marB="0" anchor="b"/>
                </a:tc>
                <a:tc>
                  <a:txBody>
                    <a:bodyPr/>
                    <a:lstStyle/>
                    <a:p>
                      <a:pPr algn="l" fontAlgn="b"/>
                      <a:r>
                        <a:rPr lang="en-GB" sz="1100" u="none" strike="noStrike">
                          <a:effectLst/>
                        </a:rPr>
                        <a:t>UG</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l" fontAlgn="b"/>
                      <a:r>
                        <a:rPr lang="en-GB" sz="1100" u="none" strike="noStrike">
                          <a:effectLst/>
                        </a:rPr>
                        <a:t>UG</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l" fontAlgn="b"/>
                      <a:r>
                        <a:rPr lang="en-GB" sz="1100" u="none" strike="noStrike">
                          <a:effectLst/>
                        </a:rPr>
                        <a:t>PG</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l" fontAlgn="b"/>
                      <a:r>
                        <a:rPr lang="en-GB" sz="1100" u="none" strike="noStrike">
                          <a:effectLst/>
                        </a:rPr>
                        <a:t>PG</a:t>
                      </a:r>
                      <a:endParaRPr lang="en-GB" sz="1100" b="0" i="0" u="none" strike="noStrike">
                        <a:solidFill>
                          <a:srgbClr val="000000"/>
                        </a:solidFill>
                        <a:effectLst/>
                        <a:latin typeface="Calibri" panose="020F0502020204030204" pitchFamily="34" charset="0"/>
                      </a:endParaRPr>
                    </a:p>
                  </a:txBody>
                  <a:tcPr marL="5127" marR="5127" marT="5127" marB="0" anchor="b"/>
                </a:tc>
                <a:extLst>
                  <a:ext uri="{0D108BD9-81ED-4DB2-BD59-A6C34878D82A}">
                    <a16:rowId xmlns:a16="http://schemas.microsoft.com/office/drawing/2014/main" val="238852659"/>
                  </a:ext>
                </a:extLst>
              </a:tr>
              <a:tr h="561694">
                <a:tc>
                  <a:txBody>
                    <a:bodyPr/>
                    <a:lstStyle/>
                    <a:p>
                      <a:pPr algn="ctr" fontAlgn="ctr"/>
                      <a:endParaRPr lang="en-GB" sz="1100" b="1" i="0" u="none" strike="noStrike" dirty="0">
                        <a:solidFill>
                          <a:srgbClr val="000000"/>
                        </a:solidFill>
                        <a:effectLst/>
                        <a:latin typeface="Calibri" panose="020F0502020204030204" pitchFamily="34" charset="0"/>
                      </a:endParaRPr>
                    </a:p>
                  </a:txBody>
                  <a:tcPr marL="5127" marR="5127" marT="5127" marB="0" anchor="ctr"/>
                </a:tc>
                <a:tc>
                  <a:txBody>
                    <a:bodyPr/>
                    <a:lstStyle/>
                    <a:p>
                      <a:pPr algn="ctr" fontAlgn="ctr"/>
                      <a:r>
                        <a:rPr lang="en-GB" sz="1100" u="none" strike="noStrike">
                          <a:effectLst/>
                        </a:rPr>
                        <a:t>Definitely agree</a:t>
                      </a:r>
                      <a:endParaRPr lang="en-GB" sz="1100" b="1" i="0" u="none" strike="noStrike">
                        <a:solidFill>
                          <a:srgbClr val="000000"/>
                        </a:solidFill>
                        <a:effectLst/>
                        <a:latin typeface="Calibri" panose="020F0502020204030204" pitchFamily="34" charset="0"/>
                      </a:endParaRPr>
                    </a:p>
                  </a:txBody>
                  <a:tcPr marL="5127" marR="5127" marT="5127" marB="0" anchor="ctr"/>
                </a:tc>
                <a:tc>
                  <a:txBody>
                    <a:bodyPr/>
                    <a:lstStyle/>
                    <a:p>
                      <a:pPr algn="ctr" fontAlgn="ctr"/>
                      <a:r>
                        <a:rPr lang="en-GB" sz="1100" u="none" strike="noStrike">
                          <a:effectLst/>
                        </a:rPr>
                        <a:t>Mostly agree</a:t>
                      </a:r>
                      <a:endParaRPr lang="en-GB" sz="1100" b="1" i="0" u="none" strike="noStrike">
                        <a:solidFill>
                          <a:srgbClr val="000000"/>
                        </a:solidFill>
                        <a:effectLst/>
                        <a:latin typeface="Calibri" panose="020F0502020204030204" pitchFamily="34" charset="0"/>
                      </a:endParaRPr>
                    </a:p>
                  </a:txBody>
                  <a:tcPr marL="5127" marR="5127" marT="5127" marB="0" anchor="ctr"/>
                </a:tc>
                <a:tc>
                  <a:txBody>
                    <a:bodyPr/>
                    <a:lstStyle/>
                    <a:p>
                      <a:pPr algn="ctr" fontAlgn="ctr"/>
                      <a:r>
                        <a:rPr lang="en-GB" sz="1100" u="none" strike="noStrike">
                          <a:effectLst/>
                        </a:rPr>
                        <a:t>Definitely agree</a:t>
                      </a:r>
                      <a:endParaRPr lang="en-GB" sz="1100" b="1" i="0" u="none" strike="noStrike">
                        <a:solidFill>
                          <a:srgbClr val="000000"/>
                        </a:solidFill>
                        <a:effectLst/>
                        <a:latin typeface="Calibri" panose="020F0502020204030204" pitchFamily="34" charset="0"/>
                      </a:endParaRPr>
                    </a:p>
                  </a:txBody>
                  <a:tcPr marL="5127" marR="5127" marT="5127" marB="0" anchor="ctr"/>
                </a:tc>
                <a:tc>
                  <a:txBody>
                    <a:bodyPr/>
                    <a:lstStyle/>
                    <a:p>
                      <a:pPr algn="ctr" fontAlgn="ctr"/>
                      <a:r>
                        <a:rPr lang="en-GB" sz="1100" u="none" strike="noStrike">
                          <a:effectLst/>
                        </a:rPr>
                        <a:t>Mostly agree</a:t>
                      </a:r>
                      <a:endParaRPr lang="en-GB" sz="1100" b="1" i="0" u="none" strike="noStrike">
                        <a:solidFill>
                          <a:srgbClr val="000000"/>
                        </a:solidFill>
                        <a:effectLst/>
                        <a:latin typeface="Calibri" panose="020F0502020204030204" pitchFamily="34" charset="0"/>
                      </a:endParaRPr>
                    </a:p>
                  </a:txBody>
                  <a:tcPr marL="5127" marR="5127" marT="5127" marB="0" anchor="ctr"/>
                </a:tc>
                <a:extLst>
                  <a:ext uri="{0D108BD9-81ED-4DB2-BD59-A6C34878D82A}">
                    <a16:rowId xmlns:a16="http://schemas.microsoft.com/office/drawing/2014/main" val="78645619"/>
                  </a:ext>
                </a:extLst>
              </a:tr>
              <a:tr h="1056322">
                <a:tc>
                  <a:txBody>
                    <a:bodyPr/>
                    <a:lstStyle/>
                    <a:p>
                      <a:pPr algn="l" fontAlgn="b"/>
                      <a:r>
                        <a:rPr lang="en-GB" sz="1100" u="none" strike="noStrike">
                          <a:effectLst/>
                        </a:rPr>
                        <a:t>Provision of learning and development content on video sharing platforms makes me question the value of more formal programmes</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16.35%</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33.38%</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19.34%</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28.30%</a:t>
                      </a:r>
                      <a:endParaRPr lang="en-GB" sz="1100" b="0" i="0" u="none" strike="noStrike">
                        <a:solidFill>
                          <a:srgbClr val="000000"/>
                        </a:solidFill>
                        <a:effectLst/>
                        <a:latin typeface="Calibri" panose="020F0502020204030204" pitchFamily="34" charset="0"/>
                      </a:endParaRPr>
                    </a:p>
                  </a:txBody>
                  <a:tcPr marL="5127" marR="5127" marT="5127" marB="0" anchor="b"/>
                </a:tc>
                <a:extLst>
                  <a:ext uri="{0D108BD9-81ED-4DB2-BD59-A6C34878D82A}">
                    <a16:rowId xmlns:a16="http://schemas.microsoft.com/office/drawing/2014/main" val="1760661451"/>
                  </a:ext>
                </a:extLst>
              </a:tr>
              <a:tr h="809008">
                <a:tc>
                  <a:txBody>
                    <a:bodyPr/>
                    <a:lstStyle/>
                    <a:p>
                      <a:pPr algn="l" fontAlgn="b"/>
                      <a:r>
                        <a:rPr lang="en-GB" sz="1100" u="none" strike="noStrike" dirty="0">
                          <a:effectLst/>
                        </a:rPr>
                        <a:t>Face-to-face learning provides a richer and more effective experience than online learning</a:t>
                      </a:r>
                      <a:endParaRPr lang="en-GB" sz="1100" b="0" i="0" u="none" strike="noStrike" dirty="0">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35.95%</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40.14%</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43.40%</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33.49%</a:t>
                      </a:r>
                      <a:endParaRPr lang="en-GB" sz="1100" b="0" i="0" u="none" strike="noStrike">
                        <a:solidFill>
                          <a:srgbClr val="000000"/>
                        </a:solidFill>
                        <a:effectLst/>
                        <a:latin typeface="Calibri" panose="020F0502020204030204" pitchFamily="34" charset="0"/>
                      </a:endParaRPr>
                    </a:p>
                  </a:txBody>
                  <a:tcPr marL="5127" marR="5127" marT="5127" marB="0" anchor="b"/>
                </a:tc>
                <a:extLst>
                  <a:ext uri="{0D108BD9-81ED-4DB2-BD59-A6C34878D82A}">
                    <a16:rowId xmlns:a16="http://schemas.microsoft.com/office/drawing/2014/main" val="1093205770"/>
                  </a:ext>
                </a:extLst>
              </a:tr>
              <a:tr h="809008">
                <a:tc>
                  <a:txBody>
                    <a:bodyPr/>
                    <a:lstStyle/>
                    <a:p>
                      <a:pPr algn="l" fontAlgn="b"/>
                      <a:r>
                        <a:rPr lang="en-GB" sz="1100" u="none" strike="noStrike" dirty="0">
                          <a:effectLst/>
                        </a:rPr>
                        <a:t>A blended model combining face-to-face and online learning is an ideal skills development path</a:t>
                      </a:r>
                      <a:endParaRPr lang="en-GB" sz="1100" b="0" i="0" u="none" strike="noStrike" dirty="0">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27.30%</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43.65%</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a:effectLst/>
                        </a:rPr>
                        <a:t>29.25%</a:t>
                      </a:r>
                      <a:endParaRPr lang="en-GB" sz="1100" b="0" i="0" u="none" strike="noStrike">
                        <a:solidFill>
                          <a:srgbClr val="000000"/>
                        </a:solidFill>
                        <a:effectLst/>
                        <a:latin typeface="Calibri" panose="020F0502020204030204" pitchFamily="34" charset="0"/>
                      </a:endParaRPr>
                    </a:p>
                  </a:txBody>
                  <a:tcPr marL="5127" marR="5127" marT="5127" marB="0" anchor="b"/>
                </a:tc>
                <a:tc>
                  <a:txBody>
                    <a:bodyPr/>
                    <a:lstStyle/>
                    <a:p>
                      <a:pPr algn="r" fontAlgn="b"/>
                      <a:r>
                        <a:rPr lang="en-GB" sz="1100" u="none" strike="noStrike" dirty="0">
                          <a:effectLst/>
                        </a:rPr>
                        <a:t>38.21%</a:t>
                      </a:r>
                      <a:endParaRPr lang="en-GB" sz="1100" b="0" i="0" u="none" strike="noStrike" dirty="0">
                        <a:solidFill>
                          <a:srgbClr val="000000"/>
                        </a:solidFill>
                        <a:effectLst/>
                        <a:latin typeface="Calibri" panose="020F0502020204030204" pitchFamily="34" charset="0"/>
                      </a:endParaRPr>
                    </a:p>
                  </a:txBody>
                  <a:tcPr marL="5127" marR="5127" marT="5127" marB="0" anchor="b"/>
                </a:tc>
                <a:extLst>
                  <a:ext uri="{0D108BD9-81ED-4DB2-BD59-A6C34878D82A}">
                    <a16:rowId xmlns:a16="http://schemas.microsoft.com/office/drawing/2014/main" val="952258906"/>
                  </a:ext>
                </a:extLst>
              </a:tr>
            </a:tbl>
          </a:graphicData>
        </a:graphic>
      </p:graphicFrame>
      <p:sp>
        <p:nvSpPr>
          <p:cNvPr id="9" name="TextBox 8">
            <a:extLst>
              <a:ext uri="{FF2B5EF4-FFF2-40B4-BE49-F238E27FC236}">
                <a16:creationId xmlns:a16="http://schemas.microsoft.com/office/drawing/2014/main" id="{1DCC8C62-B674-674D-984A-9694EB636405}"/>
              </a:ext>
            </a:extLst>
          </p:cNvPr>
          <p:cNvSpPr txBox="1"/>
          <p:nvPr/>
        </p:nvSpPr>
        <p:spPr>
          <a:xfrm>
            <a:off x="842752" y="2382715"/>
            <a:ext cx="3851126" cy="2308324"/>
          </a:xfrm>
          <a:prstGeom prst="rect">
            <a:avLst/>
          </a:prstGeom>
          <a:noFill/>
        </p:spPr>
        <p:txBody>
          <a:bodyPr wrap="square" rtlCol="0">
            <a:spAutoFit/>
          </a:bodyPr>
          <a:lstStyle/>
          <a:p>
            <a:r>
              <a:rPr lang="en-GB" sz="1600" dirty="0"/>
              <a:t>More than three-quarters of both groups agree that ‘Face-to-face learning provides a richer and more effective experience than online learning</a:t>
            </a:r>
            <a:r>
              <a:rPr lang="en-US" sz="1600" dirty="0"/>
              <a:t>’.</a:t>
            </a:r>
          </a:p>
          <a:p>
            <a:r>
              <a:rPr lang="en-US" sz="1600" dirty="0">
                <a:solidFill>
                  <a:srgbClr val="000000"/>
                </a:solidFill>
              </a:rPr>
              <a:t>Around 70% of both groups agree that ‘</a:t>
            </a:r>
            <a:r>
              <a:rPr lang="en-GB" sz="1600" dirty="0"/>
              <a:t>A blended model combining face-to-face and online learning is an ideal skills development path</a:t>
            </a:r>
            <a:r>
              <a:rPr lang="en-GB" sz="1600" dirty="0">
                <a:solidFill>
                  <a:srgbClr val="000000"/>
                </a:solidFill>
              </a:rPr>
              <a:t>’.</a:t>
            </a:r>
            <a:r>
              <a:rPr lang="en-US" sz="1600" dirty="0">
                <a:solidFill>
                  <a:srgbClr val="000000"/>
                </a:solidFill>
              </a:rPr>
              <a:t> </a:t>
            </a:r>
            <a:endParaRPr lang="en-GB" sz="1600" dirty="0">
              <a:solidFill>
                <a:srgbClr val="000000"/>
              </a:solidFill>
            </a:endParaRPr>
          </a:p>
        </p:txBody>
      </p:sp>
      <p:pic>
        <p:nvPicPr>
          <p:cNvPr id="11" name="Picture 10" descr="CC-Logo.jpg">
            <a:hlinkClick r:id="rId2"/>
            <a:extLst>
              <a:ext uri="{FF2B5EF4-FFF2-40B4-BE49-F238E27FC236}">
                <a16:creationId xmlns:a16="http://schemas.microsoft.com/office/drawing/2014/main" id="{BD586CD4-6690-5849-8D25-9F8E9E71C5C8}"/>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8369F8BA-0237-054D-A65F-7326567BE14C}"/>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39637019-10AF-A74C-96C3-2D00FF748A96}"/>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3274358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6" y="1064828"/>
            <a:ext cx="3617175" cy="1444686"/>
          </a:xfrm>
        </p:spPr>
        <p:txBody>
          <a:bodyPr vert="horz" lIns="91440" tIns="45720" rIns="91440" bIns="45720" rtlCol="0" anchor="t">
            <a:normAutofit/>
          </a:bodyPr>
          <a:lstStyle/>
          <a:p>
            <a:r>
              <a:rPr lang="en-US" sz="3200" kern="1200" dirty="0">
                <a:solidFill>
                  <a:schemeClr val="tx1"/>
                </a:solidFill>
                <a:latin typeface="+mj-lt"/>
                <a:ea typeface="+mj-ea"/>
                <a:cs typeface="+mj-cs"/>
              </a:rPr>
              <a:t>The role of the SDGs in business education</a:t>
            </a:r>
          </a:p>
        </p:txBody>
      </p:sp>
      <p:sp>
        <p:nvSpPr>
          <p:cNvPr id="17" name="Rectangle 16">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E25D5105-776B-C640-9562-16CBD08C80C5}"/>
              </a:ext>
            </a:extLst>
          </p:cNvPr>
          <p:cNvGraphicFramePr>
            <a:graphicFrameLocks noGrp="1"/>
          </p:cNvGraphicFramePr>
          <p:nvPr>
            <p:extLst>
              <p:ext uri="{D42A27DB-BD31-4B8C-83A1-F6EECF244321}">
                <p14:modId xmlns:p14="http://schemas.microsoft.com/office/powerpoint/2010/main" val="1455845845"/>
              </p:ext>
            </p:extLst>
          </p:nvPr>
        </p:nvGraphicFramePr>
        <p:xfrm>
          <a:off x="5194852" y="1064829"/>
          <a:ext cx="6392165" cy="4005797"/>
        </p:xfrm>
        <a:graphic>
          <a:graphicData uri="http://schemas.openxmlformats.org/drawingml/2006/table">
            <a:tbl>
              <a:tblPr firstRow="1" bandRow="1">
                <a:tableStyleId>{5C22544A-7EE6-4342-B048-85BDC9FD1C3A}</a:tableStyleId>
              </a:tblPr>
              <a:tblGrid>
                <a:gridCol w="4582185">
                  <a:extLst>
                    <a:ext uri="{9D8B030D-6E8A-4147-A177-3AD203B41FA5}">
                      <a16:colId xmlns:a16="http://schemas.microsoft.com/office/drawing/2014/main" val="1203640723"/>
                    </a:ext>
                  </a:extLst>
                </a:gridCol>
                <a:gridCol w="904990">
                  <a:extLst>
                    <a:ext uri="{9D8B030D-6E8A-4147-A177-3AD203B41FA5}">
                      <a16:colId xmlns:a16="http://schemas.microsoft.com/office/drawing/2014/main" val="3392328688"/>
                    </a:ext>
                  </a:extLst>
                </a:gridCol>
                <a:gridCol w="904990">
                  <a:extLst>
                    <a:ext uri="{9D8B030D-6E8A-4147-A177-3AD203B41FA5}">
                      <a16:colId xmlns:a16="http://schemas.microsoft.com/office/drawing/2014/main" val="1123395435"/>
                    </a:ext>
                  </a:extLst>
                </a:gridCol>
              </a:tblGrid>
              <a:tr h="324498">
                <a:tc>
                  <a:txBody>
                    <a:bodyPr/>
                    <a:lstStyle/>
                    <a:p>
                      <a:pPr algn="l" fontAlgn="b"/>
                      <a:endParaRPr lang="en-GB" sz="1400" b="0" i="0" u="none" strike="noStrike">
                        <a:solidFill>
                          <a:srgbClr val="000000"/>
                        </a:solidFill>
                        <a:effectLst/>
                        <a:latin typeface="Calibri" panose="020F0502020204030204" pitchFamily="34" charset="0"/>
                      </a:endParaRPr>
                    </a:p>
                  </a:txBody>
                  <a:tcPr marL="4396" marR="4396" marT="4396" marB="0" anchor="b"/>
                </a:tc>
                <a:tc>
                  <a:txBody>
                    <a:bodyPr/>
                    <a:lstStyle/>
                    <a:p>
                      <a:pPr algn="ctr" fontAlgn="ctr"/>
                      <a:r>
                        <a:rPr lang="en-GB" sz="1400" u="none" strike="noStrike">
                          <a:effectLst/>
                        </a:rPr>
                        <a:t>UG</a:t>
                      </a:r>
                      <a:endParaRPr lang="en-GB" sz="1400" b="1" i="0" u="none" strike="noStrike">
                        <a:solidFill>
                          <a:srgbClr val="000000"/>
                        </a:solidFill>
                        <a:effectLst/>
                        <a:latin typeface="Calibri" panose="020F0502020204030204" pitchFamily="34" charset="0"/>
                      </a:endParaRPr>
                    </a:p>
                  </a:txBody>
                  <a:tcPr marL="4396" marR="4396" marT="4396" marB="0" anchor="ctr"/>
                </a:tc>
                <a:tc>
                  <a:txBody>
                    <a:bodyPr/>
                    <a:lstStyle/>
                    <a:p>
                      <a:pPr algn="ctr" fontAlgn="ctr"/>
                      <a:r>
                        <a:rPr lang="en-GB" sz="1400" u="none" strike="noStrike">
                          <a:effectLst/>
                        </a:rPr>
                        <a:t>PG</a:t>
                      </a:r>
                      <a:endParaRPr lang="en-GB" sz="1400" b="1" i="0" u="none" strike="noStrike">
                        <a:solidFill>
                          <a:srgbClr val="000000"/>
                        </a:solidFill>
                        <a:effectLst/>
                        <a:latin typeface="Calibri" panose="020F0502020204030204" pitchFamily="34" charset="0"/>
                      </a:endParaRPr>
                    </a:p>
                  </a:txBody>
                  <a:tcPr marL="4396" marR="4396" marT="4396" marB="0" anchor="ctr"/>
                </a:tc>
                <a:extLst>
                  <a:ext uri="{0D108BD9-81ED-4DB2-BD59-A6C34878D82A}">
                    <a16:rowId xmlns:a16="http://schemas.microsoft.com/office/drawing/2014/main" val="3735006486"/>
                  </a:ext>
                </a:extLst>
              </a:tr>
              <a:tr h="581849">
                <a:tc>
                  <a:txBody>
                    <a:bodyPr/>
                    <a:lstStyle/>
                    <a:p>
                      <a:pPr algn="l" fontAlgn="b"/>
                      <a:r>
                        <a:rPr lang="en-GB" sz="1400" u="none" strike="noStrike" dirty="0">
                          <a:effectLst/>
                        </a:rPr>
                        <a:t>I'm not aware of the Sustainable Development Goals</a:t>
                      </a:r>
                      <a:endParaRPr lang="en-GB" sz="1400" b="0" i="0" u="none" strike="noStrike" dirty="0">
                        <a:solidFill>
                          <a:srgbClr val="000000"/>
                        </a:solidFill>
                        <a:effectLst/>
                        <a:latin typeface="Calibri" panose="020F0502020204030204" pitchFamily="34" charset="0"/>
                      </a:endParaRPr>
                    </a:p>
                  </a:txBody>
                  <a:tcPr marL="4396" marR="4396" marT="4396" marB="0" anchor="b"/>
                </a:tc>
                <a:tc>
                  <a:txBody>
                    <a:bodyPr/>
                    <a:lstStyle/>
                    <a:p>
                      <a:pPr algn="r" fontAlgn="b"/>
                      <a:r>
                        <a:rPr lang="en-GB" sz="1400" u="none" strike="noStrike">
                          <a:effectLst/>
                        </a:rPr>
                        <a:t>32.25%</a:t>
                      </a:r>
                      <a:endParaRPr lang="en-GB" sz="1400" b="0" i="0" u="none" strike="noStrike">
                        <a:solidFill>
                          <a:srgbClr val="000000"/>
                        </a:solidFill>
                        <a:effectLst/>
                        <a:latin typeface="Calibri" panose="020F0502020204030204" pitchFamily="34" charset="0"/>
                      </a:endParaRPr>
                    </a:p>
                  </a:txBody>
                  <a:tcPr marL="4396" marR="4396" marT="4396" marB="0" anchor="b"/>
                </a:tc>
                <a:tc>
                  <a:txBody>
                    <a:bodyPr/>
                    <a:lstStyle/>
                    <a:p>
                      <a:pPr algn="r" fontAlgn="b"/>
                      <a:r>
                        <a:rPr lang="en-GB" sz="1400" u="none" strike="noStrike">
                          <a:effectLst/>
                        </a:rPr>
                        <a:t>19.91%</a:t>
                      </a:r>
                      <a:endParaRPr lang="en-GB" sz="1400" b="0" i="0" u="none" strike="noStrike">
                        <a:solidFill>
                          <a:srgbClr val="000000"/>
                        </a:solidFill>
                        <a:effectLst/>
                        <a:latin typeface="Calibri" panose="020F0502020204030204" pitchFamily="34" charset="0"/>
                      </a:endParaRPr>
                    </a:p>
                  </a:txBody>
                  <a:tcPr marL="4396" marR="4396" marT="4396" marB="0" anchor="b"/>
                </a:tc>
                <a:extLst>
                  <a:ext uri="{0D108BD9-81ED-4DB2-BD59-A6C34878D82A}">
                    <a16:rowId xmlns:a16="http://schemas.microsoft.com/office/drawing/2014/main" val="1255019856"/>
                  </a:ext>
                </a:extLst>
              </a:tr>
              <a:tr h="581849">
                <a:tc>
                  <a:txBody>
                    <a:bodyPr/>
                    <a:lstStyle/>
                    <a:p>
                      <a:pPr algn="l" fontAlgn="b"/>
                      <a:r>
                        <a:rPr lang="en-GB" sz="1400" u="none" strike="noStrike" dirty="0">
                          <a:effectLst/>
                        </a:rPr>
                        <a:t>I've heard of the Sustainable Development Goals, but don't know much about them</a:t>
                      </a:r>
                      <a:endParaRPr lang="en-GB" sz="1400" b="0" i="0" u="none" strike="noStrike" dirty="0">
                        <a:solidFill>
                          <a:srgbClr val="000000"/>
                        </a:solidFill>
                        <a:effectLst/>
                        <a:latin typeface="Calibri" panose="020F0502020204030204" pitchFamily="34" charset="0"/>
                      </a:endParaRPr>
                    </a:p>
                  </a:txBody>
                  <a:tcPr marL="4396" marR="4396" marT="4396" marB="0" anchor="b"/>
                </a:tc>
                <a:tc>
                  <a:txBody>
                    <a:bodyPr/>
                    <a:lstStyle/>
                    <a:p>
                      <a:pPr algn="r" fontAlgn="b"/>
                      <a:r>
                        <a:rPr lang="en-GB" sz="1400" u="none" strike="noStrike">
                          <a:effectLst/>
                        </a:rPr>
                        <a:t>23.44%</a:t>
                      </a:r>
                      <a:endParaRPr lang="en-GB" sz="1400" b="0" i="0" u="none" strike="noStrike">
                        <a:solidFill>
                          <a:srgbClr val="000000"/>
                        </a:solidFill>
                        <a:effectLst/>
                        <a:latin typeface="Calibri" panose="020F0502020204030204" pitchFamily="34" charset="0"/>
                      </a:endParaRPr>
                    </a:p>
                  </a:txBody>
                  <a:tcPr marL="4396" marR="4396" marT="4396" marB="0" anchor="b"/>
                </a:tc>
                <a:tc>
                  <a:txBody>
                    <a:bodyPr/>
                    <a:lstStyle/>
                    <a:p>
                      <a:pPr algn="r" fontAlgn="b"/>
                      <a:r>
                        <a:rPr lang="en-GB" sz="1400" u="none" strike="noStrike">
                          <a:effectLst/>
                        </a:rPr>
                        <a:t>17.06%</a:t>
                      </a:r>
                      <a:endParaRPr lang="en-GB" sz="1400" b="0" i="0" u="none" strike="noStrike">
                        <a:solidFill>
                          <a:srgbClr val="000000"/>
                        </a:solidFill>
                        <a:effectLst/>
                        <a:latin typeface="Calibri" panose="020F0502020204030204" pitchFamily="34" charset="0"/>
                      </a:endParaRPr>
                    </a:p>
                  </a:txBody>
                  <a:tcPr marL="4396" marR="4396" marT="4396" marB="0" anchor="b"/>
                </a:tc>
                <a:extLst>
                  <a:ext uri="{0D108BD9-81ED-4DB2-BD59-A6C34878D82A}">
                    <a16:rowId xmlns:a16="http://schemas.microsoft.com/office/drawing/2014/main" val="3605099475"/>
                  </a:ext>
                </a:extLst>
              </a:tr>
              <a:tr h="1096551">
                <a:tc>
                  <a:txBody>
                    <a:bodyPr/>
                    <a:lstStyle/>
                    <a:p>
                      <a:pPr algn="l" fontAlgn="b"/>
                      <a:r>
                        <a:rPr lang="en-GB" sz="1400" u="none" strike="noStrike" dirty="0">
                          <a:effectLst/>
                        </a:rPr>
                        <a:t>It's important for business schools to consider the Sustainable Development Goals in developing their programmes for students and employers</a:t>
                      </a:r>
                      <a:endParaRPr lang="en-GB" sz="1400" b="0" i="0" u="none" strike="noStrike" dirty="0">
                        <a:solidFill>
                          <a:srgbClr val="000000"/>
                        </a:solidFill>
                        <a:effectLst/>
                        <a:latin typeface="Calibri" panose="020F0502020204030204" pitchFamily="34" charset="0"/>
                      </a:endParaRPr>
                    </a:p>
                  </a:txBody>
                  <a:tcPr marL="4396" marR="4396" marT="4396" marB="0" anchor="b"/>
                </a:tc>
                <a:tc>
                  <a:txBody>
                    <a:bodyPr/>
                    <a:lstStyle/>
                    <a:p>
                      <a:pPr algn="r" fontAlgn="b"/>
                      <a:r>
                        <a:rPr lang="en-GB" sz="1400" u="none" strike="noStrike">
                          <a:effectLst/>
                        </a:rPr>
                        <a:t>29.13%</a:t>
                      </a:r>
                      <a:endParaRPr lang="en-GB" sz="1400" b="0" i="0" u="none" strike="noStrike">
                        <a:solidFill>
                          <a:srgbClr val="000000"/>
                        </a:solidFill>
                        <a:effectLst/>
                        <a:latin typeface="Calibri" panose="020F0502020204030204" pitchFamily="34" charset="0"/>
                      </a:endParaRPr>
                    </a:p>
                  </a:txBody>
                  <a:tcPr marL="4396" marR="4396" marT="4396" marB="0" anchor="b"/>
                </a:tc>
                <a:tc>
                  <a:txBody>
                    <a:bodyPr/>
                    <a:lstStyle/>
                    <a:p>
                      <a:pPr algn="r" fontAlgn="b"/>
                      <a:r>
                        <a:rPr lang="en-GB" sz="1400" u="none" strike="noStrike">
                          <a:effectLst/>
                        </a:rPr>
                        <a:t>36.97%</a:t>
                      </a:r>
                      <a:endParaRPr lang="en-GB" sz="1400" b="0" i="0" u="none" strike="noStrike">
                        <a:solidFill>
                          <a:srgbClr val="000000"/>
                        </a:solidFill>
                        <a:effectLst/>
                        <a:latin typeface="Calibri" panose="020F0502020204030204" pitchFamily="34" charset="0"/>
                      </a:endParaRPr>
                    </a:p>
                  </a:txBody>
                  <a:tcPr marL="4396" marR="4396" marT="4396" marB="0" anchor="b"/>
                </a:tc>
                <a:extLst>
                  <a:ext uri="{0D108BD9-81ED-4DB2-BD59-A6C34878D82A}">
                    <a16:rowId xmlns:a16="http://schemas.microsoft.com/office/drawing/2014/main" val="3830868593"/>
                  </a:ext>
                </a:extLst>
              </a:tr>
              <a:tr h="839201">
                <a:tc>
                  <a:txBody>
                    <a:bodyPr/>
                    <a:lstStyle/>
                    <a:p>
                      <a:pPr algn="l" fontAlgn="b"/>
                      <a:r>
                        <a:rPr lang="en-GB" sz="1400" u="none" strike="noStrike" dirty="0">
                          <a:effectLst/>
                        </a:rPr>
                        <a:t>The Sustainable Development Goals should be at the heart of every school's plans for the future</a:t>
                      </a:r>
                      <a:endParaRPr lang="en-GB" sz="1400" b="0" i="0" u="none" strike="noStrike" dirty="0">
                        <a:solidFill>
                          <a:srgbClr val="000000"/>
                        </a:solidFill>
                        <a:effectLst/>
                        <a:latin typeface="Calibri" panose="020F0502020204030204" pitchFamily="34" charset="0"/>
                      </a:endParaRPr>
                    </a:p>
                  </a:txBody>
                  <a:tcPr marL="4396" marR="4396" marT="4396" marB="0" anchor="b"/>
                </a:tc>
                <a:tc>
                  <a:txBody>
                    <a:bodyPr/>
                    <a:lstStyle/>
                    <a:p>
                      <a:pPr algn="r" fontAlgn="b"/>
                      <a:r>
                        <a:rPr lang="en-GB" sz="1400" u="none" strike="noStrike">
                          <a:effectLst/>
                        </a:rPr>
                        <a:t>12.06%</a:t>
                      </a:r>
                      <a:endParaRPr lang="en-GB" sz="1400" b="0" i="0" u="none" strike="noStrike">
                        <a:solidFill>
                          <a:srgbClr val="000000"/>
                        </a:solidFill>
                        <a:effectLst/>
                        <a:latin typeface="Calibri" panose="020F0502020204030204" pitchFamily="34" charset="0"/>
                      </a:endParaRPr>
                    </a:p>
                  </a:txBody>
                  <a:tcPr marL="4396" marR="4396" marT="4396" marB="0" anchor="b"/>
                </a:tc>
                <a:tc>
                  <a:txBody>
                    <a:bodyPr/>
                    <a:lstStyle/>
                    <a:p>
                      <a:pPr algn="r" fontAlgn="b"/>
                      <a:r>
                        <a:rPr lang="en-GB" sz="1400" u="none" strike="noStrike">
                          <a:effectLst/>
                        </a:rPr>
                        <a:t>23.70%</a:t>
                      </a:r>
                      <a:endParaRPr lang="en-GB" sz="1400" b="0" i="0" u="none" strike="noStrike">
                        <a:solidFill>
                          <a:srgbClr val="000000"/>
                        </a:solidFill>
                        <a:effectLst/>
                        <a:latin typeface="Calibri" panose="020F0502020204030204" pitchFamily="34" charset="0"/>
                      </a:endParaRPr>
                    </a:p>
                  </a:txBody>
                  <a:tcPr marL="4396" marR="4396" marT="4396" marB="0" anchor="b"/>
                </a:tc>
                <a:extLst>
                  <a:ext uri="{0D108BD9-81ED-4DB2-BD59-A6C34878D82A}">
                    <a16:rowId xmlns:a16="http://schemas.microsoft.com/office/drawing/2014/main" val="1577275941"/>
                  </a:ext>
                </a:extLst>
              </a:tr>
              <a:tr h="581849">
                <a:tc>
                  <a:txBody>
                    <a:bodyPr/>
                    <a:lstStyle/>
                    <a:p>
                      <a:pPr algn="l" fontAlgn="b"/>
                      <a:r>
                        <a:rPr lang="en-GB" sz="1400" u="none" strike="noStrike">
                          <a:effectLst/>
                        </a:rPr>
                        <a:t>The Sustainable Development Goals should play no part in business education</a:t>
                      </a:r>
                      <a:endParaRPr lang="en-GB" sz="1400" b="0" i="0" u="none" strike="noStrike">
                        <a:solidFill>
                          <a:srgbClr val="000000"/>
                        </a:solidFill>
                        <a:effectLst/>
                        <a:latin typeface="Calibri" panose="020F0502020204030204" pitchFamily="34" charset="0"/>
                      </a:endParaRPr>
                    </a:p>
                  </a:txBody>
                  <a:tcPr marL="4396" marR="4396" marT="4396" marB="0" anchor="b"/>
                </a:tc>
                <a:tc>
                  <a:txBody>
                    <a:bodyPr/>
                    <a:lstStyle/>
                    <a:p>
                      <a:pPr algn="r" fontAlgn="b"/>
                      <a:r>
                        <a:rPr lang="en-GB" sz="1400" u="none" strike="noStrike">
                          <a:effectLst/>
                        </a:rPr>
                        <a:t>3.12%</a:t>
                      </a:r>
                      <a:endParaRPr lang="en-GB" sz="1400" b="0" i="0" u="none" strike="noStrike">
                        <a:solidFill>
                          <a:srgbClr val="000000"/>
                        </a:solidFill>
                        <a:effectLst/>
                        <a:latin typeface="Calibri" panose="020F0502020204030204" pitchFamily="34" charset="0"/>
                      </a:endParaRPr>
                    </a:p>
                  </a:txBody>
                  <a:tcPr marL="4396" marR="4396" marT="4396" marB="0" anchor="b"/>
                </a:tc>
                <a:tc>
                  <a:txBody>
                    <a:bodyPr/>
                    <a:lstStyle/>
                    <a:p>
                      <a:pPr algn="r" fontAlgn="b"/>
                      <a:r>
                        <a:rPr lang="en-GB" sz="1400" u="none" strike="noStrike" dirty="0">
                          <a:effectLst/>
                        </a:rPr>
                        <a:t>2.37%</a:t>
                      </a:r>
                      <a:endParaRPr lang="en-GB" sz="1400" b="0" i="0" u="none" strike="noStrike" dirty="0">
                        <a:solidFill>
                          <a:srgbClr val="000000"/>
                        </a:solidFill>
                        <a:effectLst/>
                        <a:latin typeface="Calibri" panose="020F0502020204030204" pitchFamily="34" charset="0"/>
                      </a:endParaRPr>
                    </a:p>
                  </a:txBody>
                  <a:tcPr marL="4396" marR="4396" marT="4396" marB="0" anchor="b"/>
                </a:tc>
                <a:extLst>
                  <a:ext uri="{0D108BD9-81ED-4DB2-BD59-A6C34878D82A}">
                    <a16:rowId xmlns:a16="http://schemas.microsoft.com/office/drawing/2014/main" val="3603986194"/>
                  </a:ext>
                </a:extLst>
              </a:tr>
            </a:tbl>
          </a:graphicData>
        </a:graphic>
      </p:graphicFrame>
      <p:sp>
        <p:nvSpPr>
          <p:cNvPr id="10" name="TextBox 9">
            <a:extLst>
              <a:ext uri="{FF2B5EF4-FFF2-40B4-BE49-F238E27FC236}">
                <a16:creationId xmlns:a16="http://schemas.microsoft.com/office/drawing/2014/main" id="{EC59D401-BFEA-AE41-9453-F9096482E4BC}"/>
              </a:ext>
            </a:extLst>
          </p:cNvPr>
          <p:cNvSpPr txBox="1"/>
          <p:nvPr/>
        </p:nvSpPr>
        <p:spPr>
          <a:xfrm>
            <a:off x="874816" y="2017987"/>
            <a:ext cx="3938922" cy="3785652"/>
          </a:xfrm>
          <a:prstGeom prst="rect">
            <a:avLst/>
          </a:prstGeom>
          <a:noFill/>
        </p:spPr>
        <p:txBody>
          <a:bodyPr wrap="square" rtlCol="0">
            <a:spAutoFit/>
          </a:bodyPr>
          <a:lstStyle/>
          <a:p>
            <a:r>
              <a:rPr lang="en-GB" sz="1500" dirty="0"/>
              <a:t>Almost a third of undergraduates and a fifth of postgraduates indicate that they are not aware of the Sustainable Development Goals, with a further 23% of undergraduates and 17% of postgraduates saying they’ve heard of the Sustainable Development Goals, but don't know much about them.  However, just over 60% of postgraduates and 41% of undergraduates either say ‘It's important for business schools to consider the Sustainable Development Goals in developing their programmes for students and employers</a:t>
            </a:r>
            <a:r>
              <a:rPr lang="en-US" sz="1500" dirty="0"/>
              <a:t>’ or that ‘</a:t>
            </a:r>
            <a:r>
              <a:rPr lang="en-GB" sz="1500" dirty="0"/>
              <a:t>The Sustainable Development Goals should be at the heart of every school's plans for the future</a:t>
            </a:r>
            <a:r>
              <a:rPr lang="en-GB" sz="1500" dirty="0">
                <a:solidFill>
                  <a:srgbClr val="000000"/>
                </a:solidFill>
              </a:rPr>
              <a:t>’.</a:t>
            </a:r>
          </a:p>
        </p:txBody>
      </p:sp>
      <p:pic>
        <p:nvPicPr>
          <p:cNvPr id="12" name="Picture 11" descr="CC-Logo.jpg">
            <a:hlinkClick r:id="rId2"/>
            <a:extLst>
              <a:ext uri="{FF2B5EF4-FFF2-40B4-BE49-F238E27FC236}">
                <a16:creationId xmlns:a16="http://schemas.microsoft.com/office/drawing/2014/main" id="{6A90EEDC-77D4-CF45-8E67-95D399B88524}"/>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DDFB7B25-FDB5-4447-BCB8-C78E00B8D8DB}"/>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D6FAF221-522C-CC47-84F9-6D7C22614C80}"/>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37964140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643468"/>
            <a:ext cx="4937934" cy="965364"/>
          </a:xfrm>
        </p:spPr>
        <p:txBody>
          <a:bodyPr vert="horz" lIns="91440" tIns="45720" rIns="91440" bIns="45720" rtlCol="0" anchor="t">
            <a:normAutofit fontScale="90000"/>
          </a:bodyPr>
          <a:lstStyle/>
          <a:p>
            <a:r>
              <a:rPr lang="en-US" sz="3600" kern="1200" dirty="0">
                <a:solidFill>
                  <a:schemeClr val="tx1"/>
                </a:solidFill>
                <a:latin typeface="+mj-lt"/>
                <a:ea typeface="+mj-ea"/>
                <a:cs typeface="+mj-cs"/>
              </a:rPr>
              <a:t>Skills to ensure future career success</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1031C24C-7BE6-4F40-9786-52B1C5442963}"/>
              </a:ext>
            </a:extLst>
          </p:cNvPr>
          <p:cNvGraphicFramePr>
            <a:graphicFrameLocks noGrp="1"/>
          </p:cNvGraphicFramePr>
          <p:nvPr>
            <p:extLst>
              <p:ext uri="{D42A27DB-BD31-4B8C-83A1-F6EECF244321}">
                <p14:modId xmlns:p14="http://schemas.microsoft.com/office/powerpoint/2010/main" val="2844527271"/>
              </p:ext>
            </p:extLst>
          </p:nvPr>
        </p:nvGraphicFramePr>
        <p:xfrm>
          <a:off x="6336605" y="571600"/>
          <a:ext cx="5135819" cy="5559972"/>
        </p:xfrm>
        <a:graphic>
          <a:graphicData uri="http://schemas.openxmlformats.org/drawingml/2006/table">
            <a:tbl>
              <a:tblPr firstRow="1" bandRow="1">
                <a:tableStyleId>{5C22544A-7EE6-4342-B048-85BDC9FD1C3A}</a:tableStyleId>
              </a:tblPr>
              <a:tblGrid>
                <a:gridCol w="3539515">
                  <a:extLst>
                    <a:ext uri="{9D8B030D-6E8A-4147-A177-3AD203B41FA5}">
                      <a16:colId xmlns:a16="http://schemas.microsoft.com/office/drawing/2014/main" val="1890268980"/>
                    </a:ext>
                  </a:extLst>
                </a:gridCol>
                <a:gridCol w="798152">
                  <a:extLst>
                    <a:ext uri="{9D8B030D-6E8A-4147-A177-3AD203B41FA5}">
                      <a16:colId xmlns:a16="http://schemas.microsoft.com/office/drawing/2014/main" val="53957467"/>
                    </a:ext>
                  </a:extLst>
                </a:gridCol>
                <a:gridCol w="798152">
                  <a:extLst>
                    <a:ext uri="{9D8B030D-6E8A-4147-A177-3AD203B41FA5}">
                      <a16:colId xmlns:a16="http://schemas.microsoft.com/office/drawing/2014/main" val="2468571883"/>
                    </a:ext>
                  </a:extLst>
                </a:gridCol>
              </a:tblGrid>
              <a:tr h="252726">
                <a:tc>
                  <a:txBody>
                    <a:bodyPr/>
                    <a:lstStyle/>
                    <a:p>
                      <a:pPr algn="l" fontAlgn="b"/>
                      <a:endParaRPr lang="en-GB" sz="1300" b="0" i="0" u="none" strike="noStrike" dirty="0">
                        <a:solidFill>
                          <a:srgbClr val="000000"/>
                        </a:solidFill>
                        <a:effectLst/>
                        <a:latin typeface="Calibri" panose="020F0502020204030204" pitchFamily="34" charset="0"/>
                      </a:endParaRPr>
                    </a:p>
                  </a:txBody>
                  <a:tcPr marL="4128" marR="4128" marT="4128" marB="0" anchor="b"/>
                </a:tc>
                <a:tc>
                  <a:txBody>
                    <a:bodyPr/>
                    <a:lstStyle/>
                    <a:p>
                      <a:pPr algn="ctr" fontAlgn="ctr"/>
                      <a:r>
                        <a:rPr lang="en-GB" sz="1300" u="none" strike="noStrike">
                          <a:effectLst/>
                        </a:rPr>
                        <a:t>UG</a:t>
                      </a:r>
                      <a:endParaRPr lang="en-GB" sz="1300" b="1" i="0" u="none" strike="noStrike">
                        <a:solidFill>
                          <a:srgbClr val="000000"/>
                        </a:solidFill>
                        <a:effectLst/>
                        <a:latin typeface="Calibri" panose="020F0502020204030204" pitchFamily="34" charset="0"/>
                      </a:endParaRPr>
                    </a:p>
                  </a:txBody>
                  <a:tcPr marL="4128" marR="4128" marT="4128" marB="0" anchor="ctr"/>
                </a:tc>
                <a:tc>
                  <a:txBody>
                    <a:bodyPr/>
                    <a:lstStyle/>
                    <a:p>
                      <a:pPr algn="ctr" fontAlgn="ctr"/>
                      <a:r>
                        <a:rPr lang="en-GB" sz="1300" u="none" strike="noStrike">
                          <a:effectLst/>
                        </a:rPr>
                        <a:t>PG</a:t>
                      </a:r>
                      <a:endParaRPr lang="en-GB" sz="1300" b="1" i="0" u="none" strike="noStrike">
                        <a:solidFill>
                          <a:srgbClr val="000000"/>
                        </a:solidFill>
                        <a:effectLst/>
                        <a:latin typeface="Calibri" panose="020F0502020204030204" pitchFamily="34" charset="0"/>
                      </a:endParaRPr>
                    </a:p>
                  </a:txBody>
                  <a:tcPr marL="4128" marR="4128" marT="4128" marB="0" anchor="ctr"/>
                </a:tc>
                <a:extLst>
                  <a:ext uri="{0D108BD9-81ED-4DB2-BD59-A6C34878D82A}">
                    <a16:rowId xmlns:a16="http://schemas.microsoft.com/office/drawing/2014/main" val="1930353446"/>
                  </a:ext>
                </a:extLst>
              </a:tr>
              <a:tr h="252726">
                <a:tc>
                  <a:txBody>
                    <a:bodyPr/>
                    <a:lstStyle/>
                    <a:p>
                      <a:pPr algn="l" fontAlgn="b"/>
                      <a:r>
                        <a:rPr lang="en-GB" sz="1300" u="none" strike="noStrike">
                          <a:effectLst/>
                        </a:rPr>
                        <a:t>Persuasion skills</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8.02%</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7.14%</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3097788331"/>
                  </a:ext>
                </a:extLst>
              </a:tr>
              <a:tr h="252726">
                <a:tc>
                  <a:txBody>
                    <a:bodyPr/>
                    <a:lstStyle/>
                    <a:p>
                      <a:pPr algn="l" fontAlgn="b"/>
                      <a:r>
                        <a:rPr lang="en-GB" sz="1300" u="none" strike="noStrike">
                          <a:effectLst/>
                        </a:rPr>
                        <a:t>Adaptability</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22.83%</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20.00%</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3521562447"/>
                  </a:ext>
                </a:extLst>
              </a:tr>
              <a:tr h="252726">
                <a:tc>
                  <a:txBody>
                    <a:bodyPr/>
                    <a:lstStyle/>
                    <a:p>
                      <a:pPr algn="l" fontAlgn="b"/>
                      <a:r>
                        <a:rPr lang="en-GB" sz="1300" u="none" strike="noStrike">
                          <a:effectLst/>
                        </a:rPr>
                        <a:t>Capacity to motivate others</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8.29%</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13.33%</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3890854360"/>
                  </a:ext>
                </a:extLst>
              </a:tr>
              <a:tr h="252726">
                <a:tc>
                  <a:txBody>
                    <a:bodyPr/>
                    <a:lstStyle/>
                    <a:p>
                      <a:pPr algn="l" fontAlgn="b"/>
                      <a:r>
                        <a:rPr lang="en-GB" sz="1300" u="none" strike="noStrike">
                          <a:effectLst/>
                        </a:rPr>
                        <a:t>Communication skills</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38.04%</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25.71%</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325803787"/>
                  </a:ext>
                </a:extLst>
              </a:tr>
              <a:tr h="252726">
                <a:tc>
                  <a:txBody>
                    <a:bodyPr/>
                    <a:lstStyle/>
                    <a:p>
                      <a:pPr algn="l" fontAlgn="b"/>
                      <a:r>
                        <a:rPr lang="en-GB" sz="1300" u="none" strike="noStrike">
                          <a:effectLst/>
                        </a:rPr>
                        <a:t>Conflict resolution skills</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11.01%</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10.95%</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2663690722"/>
                  </a:ext>
                </a:extLst>
              </a:tr>
              <a:tr h="252726">
                <a:tc>
                  <a:txBody>
                    <a:bodyPr/>
                    <a:lstStyle/>
                    <a:p>
                      <a:pPr algn="l" fontAlgn="b"/>
                      <a:r>
                        <a:rPr lang="en-GB" sz="1300" u="none" strike="noStrike">
                          <a:effectLst/>
                        </a:rPr>
                        <a:t>Critical thinking skills</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32.07%</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29.05%</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2832000448"/>
                  </a:ext>
                </a:extLst>
              </a:tr>
              <a:tr h="252726">
                <a:tc>
                  <a:txBody>
                    <a:bodyPr/>
                    <a:lstStyle/>
                    <a:p>
                      <a:pPr algn="l" fontAlgn="b"/>
                      <a:r>
                        <a:rPr lang="en-GB" sz="1300" u="none" strike="noStrike">
                          <a:effectLst/>
                        </a:rPr>
                        <a:t>Cross-cultural understanding</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8.83%</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12.38%</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1530718191"/>
                  </a:ext>
                </a:extLst>
              </a:tr>
              <a:tr h="252726">
                <a:tc>
                  <a:txBody>
                    <a:bodyPr/>
                    <a:lstStyle/>
                    <a:p>
                      <a:pPr algn="l" fontAlgn="b"/>
                      <a:r>
                        <a:rPr lang="en-GB" sz="1300" u="none" strike="noStrike">
                          <a:effectLst/>
                        </a:rPr>
                        <a:t>Dealing with ambiguity and uncertainty</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9.78%</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20.95%</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3438090116"/>
                  </a:ext>
                </a:extLst>
              </a:tr>
              <a:tr h="252726">
                <a:tc>
                  <a:txBody>
                    <a:bodyPr/>
                    <a:lstStyle/>
                    <a:p>
                      <a:pPr algn="l" fontAlgn="b"/>
                      <a:r>
                        <a:rPr lang="en-GB" sz="1300" u="none" strike="noStrike">
                          <a:effectLst/>
                        </a:rPr>
                        <a:t>Entrepreneurial mindset</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13.18%</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15.24%</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227802440"/>
                  </a:ext>
                </a:extLst>
              </a:tr>
              <a:tr h="252726">
                <a:tc>
                  <a:txBody>
                    <a:bodyPr/>
                    <a:lstStyle/>
                    <a:p>
                      <a:pPr algn="l" fontAlgn="b"/>
                      <a:r>
                        <a:rPr lang="en-GB" sz="1300" u="none" strike="noStrike">
                          <a:effectLst/>
                        </a:rPr>
                        <a:t>Judgment and intuition</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13.99%</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6.67%</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3901472966"/>
                  </a:ext>
                </a:extLst>
              </a:tr>
              <a:tr h="252726">
                <a:tc>
                  <a:txBody>
                    <a:bodyPr/>
                    <a:lstStyle/>
                    <a:p>
                      <a:pPr algn="l" fontAlgn="b"/>
                      <a:r>
                        <a:rPr lang="en-GB" sz="1300" u="none" strike="noStrike">
                          <a:effectLst/>
                        </a:rPr>
                        <a:t>Leadership</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30.30%</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29.05%</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1279916194"/>
                  </a:ext>
                </a:extLst>
              </a:tr>
              <a:tr h="252726">
                <a:tc>
                  <a:txBody>
                    <a:bodyPr/>
                    <a:lstStyle/>
                    <a:p>
                      <a:pPr algn="l" fontAlgn="b"/>
                      <a:r>
                        <a:rPr lang="en-GB" sz="1300" u="none" strike="noStrike">
                          <a:effectLst/>
                        </a:rPr>
                        <a:t>Managing the performance of others</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7.20%</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9.52%</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537605408"/>
                  </a:ext>
                </a:extLst>
              </a:tr>
              <a:tr h="252726">
                <a:tc>
                  <a:txBody>
                    <a:bodyPr/>
                    <a:lstStyle/>
                    <a:p>
                      <a:pPr algn="l" fontAlgn="b"/>
                      <a:r>
                        <a:rPr lang="en-GB" sz="1300" u="none" strike="noStrike">
                          <a:effectLst/>
                        </a:rPr>
                        <a:t>Negotiation skills</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14.27%</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10.48%</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3017396554"/>
                  </a:ext>
                </a:extLst>
              </a:tr>
              <a:tr h="252726">
                <a:tc>
                  <a:txBody>
                    <a:bodyPr/>
                    <a:lstStyle/>
                    <a:p>
                      <a:pPr algn="l" fontAlgn="b"/>
                      <a:r>
                        <a:rPr lang="en-GB" sz="1300" u="none" strike="noStrike">
                          <a:effectLst/>
                        </a:rPr>
                        <a:t>Networking and collaboration</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23.37%</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23.81%</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3973352345"/>
                  </a:ext>
                </a:extLst>
              </a:tr>
              <a:tr h="252726">
                <a:tc>
                  <a:txBody>
                    <a:bodyPr/>
                    <a:lstStyle/>
                    <a:p>
                      <a:pPr algn="l" fontAlgn="b"/>
                      <a:r>
                        <a:rPr lang="en-GB" sz="1300" u="none" strike="noStrike">
                          <a:effectLst/>
                        </a:rPr>
                        <a:t>Self-awareness</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11.14%</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16.67%</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812231039"/>
                  </a:ext>
                </a:extLst>
              </a:tr>
              <a:tr h="252726">
                <a:tc>
                  <a:txBody>
                    <a:bodyPr/>
                    <a:lstStyle/>
                    <a:p>
                      <a:pPr algn="l" fontAlgn="b"/>
                      <a:r>
                        <a:rPr lang="en-GB" sz="1300" u="none" strike="noStrike">
                          <a:effectLst/>
                        </a:rPr>
                        <a:t>Self-confidence</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26.63%</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19.05%</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1507868968"/>
                  </a:ext>
                </a:extLst>
              </a:tr>
              <a:tr h="252726">
                <a:tc>
                  <a:txBody>
                    <a:bodyPr/>
                    <a:lstStyle/>
                    <a:p>
                      <a:pPr algn="l" fontAlgn="b"/>
                      <a:r>
                        <a:rPr lang="en-GB" sz="1300" u="none" strike="noStrike">
                          <a:effectLst/>
                        </a:rPr>
                        <a:t>Team building and team work</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24.73%</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20.95%</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2447360206"/>
                  </a:ext>
                </a:extLst>
              </a:tr>
              <a:tr h="252726">
                <a:tc>
                  <a:txBody>
                    <a:bodyPr/>
                    <a:lstStyle/>
                    <a:p>
                      <a:pPr algn="l" fontAlgn="b"/>
                      <a:r>
                        <a:rPr lang="en-GB" sz="1300" u="none" strike="noStrike">
                          <a:effectLst/>
                        </a:rPr>
                        <a:t>Emotional intelligence</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13.32%</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24.29%</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436910010"/>
                  </a:ext>
                </a:extLst>
              </a:tr>
              <a:tr h="252726">
                <a:tc>
                  <a:txBody>
                    <a:bodyPr/>
                    <a:lstStyle/>
                    <a:p>
                      <a:pPr algn="l" fontAlgn="b"/>
                      <a:r>
                        <a:rPr lang="en-GB" sz="1300" u="none" strike="noStrike">
                          <a:effectLst/>
                        </a:rPr>
                        <a:t>Empathy</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9.65%</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10.95%</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701403416"/>
                  </a:ext>
                </a:extLst>
              </a:tr>
              <a:tr h="252726">
                <a:tc>
                  <a:txBody>
                    <a:bodyPr/>
                    <a:lstStyle/>
                    <a:p>
                      <a:pPr algn="l" fontAlgn="b"/>
                      <a:r>
                        <a:rPr lang="en-GB" sz="1300" u="none" strike="noStrike">
                          <a:effectLst/>
                        </a:rPr>
                        <a:t>Creativity</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16.03%</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12.38%</a:t>
                      </a:r>
                      <a:endParaRPr lang="en-GB" sz="1300" b="0" i="0" u="none" strike="noStrike">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368358856"/>
                  </a:ext>
                </a:extLst>
              </a:tr>
              <a:tr h="252726">
                <a:tc>
                  <a:txBody>
                    <a:bodyPr/>
                    <a:lstStyle/>
                    <a:p>
                      <a:pPr algn="l" fontAlgn="b"/>
                      <a:r>
                        <a:rPr lang="en-GB" sz="1300" u="none" strike="noStrike">
                          <a:effectLst/>
                        </a:rPr>
                        <a:t>Complex problem solving</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a:effectLst/>
                        </a:rPr>
                        <a:t>17.53%</a:t>
                      </a:r>
                      <a:endParaRPr lang="en-GB" sz="1300" b="0" i="0" u="none" strike="noStrike">
                        <a:solidFill>
                          <a:srgbClr val="000000"/>
                        </a:solidFill>
                        <a:effectLst/>
                        <a:latin typeface="Calibri" panose="020F0502020204030204" pitchFamily="34" charset="0"/>
                      </a:endParaRPr>
                    </a:p>
                  </a:txBody>
                  <a:tcPr marL="4128" marR="4128" marT="4128" marB="0" anchor="b"/>
                </a:tc>
                <a:tc>
                  <a:txBody>
                    <a:bodyPr/>
                    <a:lstStyle/>
                    <a:p>
                      <a:pPr algn="r" fontAlgn="b"/>
                      <a:r>
                        <a:rPr lang="en-GB" sz="1300" u="none" strike="noStrike" dirty="0">
                          <a:effectLst/>
                        </a:rPr>
                        <a:t>22.86%</a:t>
                      </a:r>
                      <a:endParaRPr lang="en-GB" sz="1300" b="0" i="0" u="none" strike="noStrike" dirty="0">
                        <a:solidFill>
                          <a:srgbClr val="000000"/>
                        </a:solidFill>
                        <a:effectLst/>
                        <a:latin typeface="Calibri" panose="020F0502020204030204" pitchFamily="34" charset="0"/>
                      </a:endParaRPr>
                    </a:p>
                  </a:txBody>
                  <a:tcPr marL="4128" marR="4128" marT="4128" marB="0" anchor="b"/>
                </a:tc>
                <a:extLst>
                  <a:ext uri="{0D108BD9-81ED-4DB2-BD59-A6C34878D82A}">
                    <a16:rowId xmlns:a16="http://schemas.microsoft.com/office/drawing/2014/main" val="1389163472"/>
                  </a:ext>
                </a:extLst>
              </a:tr>
            </a:tbl>
          </a:graphicData>
        </a:graphic>
      </p:graphicFrame>
      <p:sp>
        <p:nvSpPr>
          <p:cNvPr id="9" name="TextBox 8">
            <a:extLst>
              <a:ext uri="{FF2B5EF4-FFF2-40B4-BE49-F238E27FC236}">
                <a16:creationId xmlns:a16="http://schemas.microsoft.com/office/drawing/2014/main" id="{FB4D531A-3700-9C47-ACF2-D9B6DDFC1B53}"/>
              </a:ext>
            </a:extLst>
          </p:cNvPr>
          <p:cNvSpPr txBox="1"/>
          <p:nvPr/>
        </p:nvSpPr>
        <p:spPr>
          <a:xfrm>
            <a:off x="874815" y="2075493"/>
            <a:ext cx="4742214" cy="3785652"/>
          </a:xfrm>
          <a:prstGeom prst="rect">
            <a:avLst/>
          </a:prstGeom>
          <a:noFill/>
        </p:spPr>
        <p:txBody>
          <a:bodyPr wrap="square" rtlCol="0">
            <a:spAutoFit/>
          </a:bodyPr>
          <a:lstStyle/>
          <a:p>
            <a:r>
              <a:rPr lang="en-GB" sz="1600" dirty="0"/>
              <a:t>For undergraduates, the key skills to ensure career success are:</a:t>
            </a:r>
          </a:p>
          <a:p>
            <a:pPr marL="285750" indent="-285750">
              <a:buFont typeface="Arial" panose="020B0604020202020204" pitchFamily="34" charset="0"/>
              <a:buChar char="•"/>
            </a:pPr>
            <a:r>
              <a:rPr lang="en-GB" sz="1600" dirty="0"/>
              <a:t>Communication skills</a:t>
            </a:r>
          </a:p>
          <a:p>
            <a:pPr marL="285750" indent="-285750">
              <a:buFont typeface="Arial" panose="020B0604020202020204" pitchFamily="34" charset="0"/>
              <a:buChar char="•"/>
            </a:pPr>
            <a:r>
              <a:rPr lang="en-GB" sz="1600" dirty="0"/>
              <a:t>Critical thinking skills</a:t>
            </a:r>
          </a:p>
          <a:p>
            <a:pPr marL="285750" indent="-285750">
              <a:buFont typeface="Arial" panose="020B0604020202020204" pitchFamily="34" charset="0"/>
              <a:buChar char="•"/>
            </a:pPr>
            <a:r>
              <a:rPr lang="en-GB" sz="1600" dirty="0"/>
              <a:t>Leadership</a:t>
            </a:r>
          </a:p>
          <a:p>
            <a:pPr marL="285750" indent="-285750">
              <a:buFont typeface="Arial" panose="020B0604020202020204" pitchFamily="34" charset="0"/>
              <a:buChar char="•"/>
            </a:pPr>
            <a:r>
              <a:rPr lang="en-GB" sz="1600" dirty="0"/>
              <a:t>Self-confidence</a:t>
            </a:r>
          </a:p>
          <a:p>
            <a:pPr marL="285750" indent="-285750">
              <a:buFont typeface="Arial" panose="020B0604020202020204" pitchFamily="34" charset="0"/>
              <a:buChar char="•"/>
            </a:pPr>
            <a:r>
              <a:rPr lang="en-GB" sz="1600" dirty="0"/>
              <a:t>Team building and team work</a:t>
            </a:r>
          </a:p>
          <a:p>
            <a:endParaRPr lang="en-GB" sz="1600" dirty="0"/>
          </a:p>
          <a:p>
            <a:r>
              <a:rPr lang="en-GB" sz="1600" dirty="0"/>
              <a:t>For postgraduates, the key skills to ensure career success are:</a:t>
            </a:r>
          </a:p>
          <a:p>
            <a:pPr marL="285750" indent="-285750">
              <a:buFont typeface="Arial" panose="020B0604020202020204" pitchFamily="34" charset="0"/>
              <a:buChar char="•"/>
            </a:pPr>
            <a:r>
              <a:rPr lang="en-GB" sz="1600" dirty="0"/>
              <a:t>Leadership</a:t>
            </a:r>
          </a:p>
          <a:p>
            <a:pPr marL="285750" indent="-285750">
              <a:buFont typeface="Arial" panose="020B0604020202020204" pitchFamily="34" charset="0"/>
              <a:buChar char="•"/>
            </a:pPr>
            <a:r>
              <a:rPr lang="en-GB" sz="1600" dirty="0"/>
              <a:t>Critical thinking skills</a:t>
            </a:r>
          </a:p>
          <a:p>
            <a:pPr marL="285750" indent="-285750">
              <a:buFont typeface="Arial" panose="020B0604020202020204" pitchFamily="34" charset="0"/>
              <a:buChar char="•"/>
            </a:pPr>
            <a:r>
              <a:rPr lang="en-GB" sz="1600" dirty="0"/>
              <a:t>Communication skills</a:t>
            </a:r>
          </a:p>
          <a:p>
            <a:pPr marL="285750" indent="-285750">
              <a:buFont typeface="Arial" panose="020B0604020202020204" pitchFamily="34" charset="0"/>
              <a:buChar char="•"/>
            </a:pPr>
            <a:r>
              <a:rPr lang="en-GB" sz="1600" dirty="0"/>
              <a:t>Emotional intelligence</a:t>
            </a:r>
          </a:p>
          <a:p>
            <a:pPr marL="285750" indent="-285750">
              <a:buFont typeface="Arial" panose="020B0604020202020204" pitchFamily="34" charset="0"/>
              <a:buChar char="•"/>
            </a:pPr>
            <a:r>
              <a:rPr lang="en-GB" sz="1600" dirty="0"/>
              <a:t>Networking and collaboration</a:t>
            </a:r>
            <a:endParaRPr lang="en-US" sz="1600" dirty="0"/>
          </a:p>
        </p:txBody>
      </p:sp>
      <p:pic>
        <p:nvPicPr>
          <p:cNvPr id="11" name="Picture 10" descr="CC-Logo.jpg">
            <a:hlinkClick r:id="rId2"/>
            <a:extLst>
              <a:ext uri="{FF2B5EF4-FFF2-40B4-BE49-F238E27FC236}">
                <a16:creationId xmlns:a16="http://schemas.microsoft.com/office/drawing/2014/main" id="{B5F7836E-D791-6E4F-A4F3-3F46C396866D}"/>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78972EA8-E94B-254D-BC7D-2C45E99596F8}"/>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C6CD6DEF-5AF3-024A-A590-5D4BB20CB315}"/>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4917898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901589" y="1010871"/>
            <a:ext cx="3851127" cy="586701"/>
          </a:xfrm>
        </p:spPr>
        <p:txBody>
          <a:bodyPr vert="horz" lIns="91440" tIns="45720" rIns="91440" bIns="45720" rtlCol="0" anchor="t">
            <a:normAutofit fontScale="90000"/>
          </a:bodyPr>
          <a:lstStyle/>
          <a:p>
            <a:r>
              <a:rPr lang="en-US" sz="4000" kern="1200" dirty="0">
                <a:solidFill>
                  <a:schemeClr val="tx1"/>
                </a:solidFill>
                <a:latin typeface="+mj-lt"/>
                <a:ea typeface="+mj-ea"/>
                <a:cs typeface="+mj-cs"/>
              </a:rPr>
              <a:t>Career issues</a:t>
            </a:r>
          </a:p>
        </p:txBody>
      </p:sp>
      <p:sp>
        <p:nvSpPr>
          <p:cNvPr id="17" name="Rectangle 16">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75A75E85-091F-B94D-941D-A887B9FAE081}"/>
              </a:ext>
            </a:extLst>
          </p:cNvPr>
          <p:cNvGraphicFramePr>
            <a:graphicFrameLocks noGrp="1"/>
          </p:cNvGraphicFramePr>
          <p:nvPr>
            <p:extLst>
              <p:ext uri="{D42A27DB-BD31-4B8C-83A1-F6EECF244321}">
                <p14:modId xmlns:p14="http://schemas.microsoft.com/office/powerpoint/2010/main" val="1877278335"/>
              </p:ext>
            </p:extLst>
          </p:nvPr>
        </p:nvGraphicFramePr>
        <p:xfrm>
          <a:off x="5206101" y="1064829"/>
          <a:ext cx="6392167" cy="3176032"/>
        </p:xfrm>
        <a:graphic>
          <a:graphicData uri="http://schemas.openxmlformats.org/drawingml/2006/table">
            <a:tbl>
              <a:tblPr firstRow="1" bandRow="1">
                <a:tableStyleId>{5C22544A-7EE6-4342-B048-85BDC9FD1C3A}</a:tableStyleId>
              </a:tblPr>
              <a:tblGrid>
                <a:gridCol w="3174867">
                  <a:extLst>
                    <a:ext uri="{9D8B030D-6E8A-4147-A177-3AD203B41FA5}">
                      <a16:colId xmlns:a16="http://schemas.microsoft.com/office/drawing/2014/main" val="1122473574"/>
                    </a:ext>
                  </a:extLst>
                </a:gridCol>
                <a:gridCol w="872800">
                  <a:extLst>
                    <a:ext uri="{9D8B030D-6E8A-4147-A177-3AD203B41FA5}">
                      <a16:colId xmlns:a16="http://schemas.microsoft.com/office/drawing/2014/main" val="2138838942"/>
                    </a:ext>
                  </a:extLst>
                </a:gridCol>
                <a:gridCol w="735850">
                  <a:extLst>
                    <a:ext uri="{9D8B030D-6E8A-4147-A177-3AD203B41FA5}">
                      <a16:colId xmlns:a16="http://schemas.microsoft.com/office/drawing/2014/main" val="1118105695"/>
                    </a:ext>
                  </a:extLst>
                </a:gridCol>
                <a:gridCol w="872800">
                  <a:extLst>
                    <a:ext uri="{9D8B030D-6E8A-4147-A177-3AD203B41FA5}">
                      <a16:colId xmlns:a16="http://schemas.microsoft.com/office/drawing/2014/main" val="3013594537"/>
                    </a:ext>
                  </a:extLst>
                </a:gridCol>
                <a:gridCol w="735850">
                  <a:extLst>
                    <a:ext uri="{9D8B030D-6E8A-4147-A177-3AD203B41FA5}">
                      <a16:colId xmlns:a16="http://schemas.microsoft.com/office/drawing/2014/main" val="1968979086"/>
                    </a:ext>
                  </a:extLst>
                </a:gridCol>
              </a:tblGrid>
              <a:tr h="348362">
                <a:tc>
                  <a:txBody>
                    <a:bodyPr/>
                    <a:lstStyle/>
                    <a:p>
                      <a:pPr algn="l" fontAlgn="b"/>
                      <a:endParaRPr lang="en-GB" sz="1100" b="0" i="0" u="none" strike="noStrike">
                        <a:solidFill>
                          <a:srgbClr val="000000"/>
                        </a:solidFill>
                        <a:effectLst/>
                        <a:latin typeface="Calibri" panose="020F0502020204030204" pitchFamily="34" charset="0"/>
                      </a:endParaRPr>
                    </a:p>
                  </a:txBody>
                  <a:tcPr marL="7301" marR="7301" marT="7301" marB="0" anchor="b"/>
                </a:tc>
                <a:tc>
                  <a:txBody>
                    <a:bodyPr/>
                    <a:lstStyle/>
                    <a:p>
                      <a:pPr algn="l" fontAlgn="b"/>
                      <a:r>
                        <a:rPr lang="en-GB" sz="1100" u="none" strike="noStrike">
                          <a:effectLst/>
                        </a:rPr>
                        <a:t>UG</a:t>
                      </a:r>
                      <a:endParaRPr lang="en-GB" sz="1100" b="0" i="0" u="none" strike="noStrike">
                        <a:solidFill>
                          <a:srgbClr val="000000"/>
                        </a:solidFill>
                        <a:effectLst/>
                        <a:latin typeface="Calibri" panose="020F0502020204030204" pitchFamily="34" charset="0"/>
                      </a:endParaRPr>
                    </a:p>
                  </a:txBody>
                  <a:tcPr marL="7301" marR="7301" marT="7301" marB="0" anchor="b"/>
                </a:tc>
                <a:tc>
                  <a:txBody>
                    <a:bodyPr/>
                    <a:lstStyle/>
                    <a:p>
                      <a:pPr algn="l" fontAlgn="b"/>
                      <a:r>
                        <a:rPr lang="en-GB" sz="1100" u="none" strike="noStrike">
                          <a:effectLst/>
                        </a:rPr>
                        <a:t>UG</a:t>
                      </a:r>
                      <a:endParaRPr lang="en-GB" sz="1100" b="0" i="0" u="none" strike="noStrike">
                        <a:solidFill>
                          <a:srgbClr val="000000"/>
                        </a:solidFill>
                        <a:effectLst/>
                        <a:latin typeface="Calibri" panose="020F0502020204030204" pitchFamily="34" charset="0"/>
                      </a:endParaRPr>
                    </a:p>
                  </a:txBody>
                  <a:tcPr marL="7301" marR="7301" marT="7301" marB="0" anchor="b"/>
                </a:tc>
                <a:tc>
                  <a:txBody>
                    <a:bodyPr/>
                    <a:lstStyle/>
                    <a:p>
                      <a:pPr algn="l" fontAlgn="b"/>
                      <a:r>
                        <a:rPr lang="en-GB" sz="1100" u="none" strike="noStrike">
                          <a:effectLst/>
                        </a:rPr>
                        <a:t>PG</a:t>
                      </a:r>
                      <a:endParaRPr lang="en-GB" sz="1100" b="0" i="0" u="none" strike="noStrike">
                        <a:solidFill>
                          <a:srgbClr val="000000"/>
                        </a:solidFill>
                        <a:effectLst/>
                        <a:latin typeface="Calibri" panose="020F0502020204030204" pitchFamily="34" charset="0"/>
                      </a:endParaRPr>
                    </a:p>
                  </a:txBody>
                  <a:tcPr marL="7301" marR="7301" marT="7301" marB="0" anchor="b"/>
                </a:tc>
                <a:tc>
                  <a:txBody>
                    <a:bodyPr/>
                    <a:lstStyle/>
                    <a:p>
                      <a:pPr algn="l" fontAlgn="b"/>
                      <a:r>
                        <a:rPr lang="en-GB" sz="1100" u="none" strike="noStrike">
                          <a:effectLst/>
                        </a:rPr>
                        <a:t>PG</a:t>
                      </a:r>
                      <a:endParaRPr lang="en-GB" sz="1100" b="0" i="0" u="none" strike="noStrike">
                        <a:solidFill>
                          <a:srgbClr val="000000"/>
                        </a:solidFill>
                        <a:effectLst/>
                        <a:latin typeface="Calibri" panose="020F0502020204030204" pitchFamily="34" charset="0"/>
                      </a:endParaRPr>
                    </a:p>
                  </a:txBody>
                  <a:tcPr marL="7301" marR="7301" marT="7301" marB="0" anchor="b"/>
                </a:tc>
                <a:extLst>
                  <a:ext uri="{0D108BD9-81ED-4DB2-BD59-A6C34878D82A}">
                    <a16:rowId xmlns:a16="http://schemas.microsoft.com/office/drawing/2014/main" val="2466456578"/>
                  </a:ext>
                </a:extLst>
              </a:tr>
              <a:tr h="619827">
                <a:tc>
                  <a:txBody>
                    <a:bodyPr/>
                    <a:lstStyle/>
                    <a:p>
                      <a:pPr algn="ctr" fontAlgn="ctr"/>
                      <a:endParaRPr lang="en-GB" sz="1100" b="1" i="0" u="none" strike="noStrike" dirty="0">
                        <a:solidFill>
                          <a:srgbClr val="000000"/>
                        </a:solidFill>
                        <a:effectLst/>
                        <a:latin typeface="Calibri" panose="020F0502020204030204" pitchFamily="34" charset="0"/>
                      </a:endParaRPr>
                    </a:p>
                  </a:txBody>
                  <a:tcPr marL="7301" marR="7301" marT="7301" marB="0" anchor="ctr"/>
                </a:tc>
                <a:tc>
                  <a:txBody>
                    <a:bodyPr/>
                    <a:lstStyle/>
                    <a:p>
                      <a:pPr algn="ctr" fontAlgn="ctr"/>
                      <a:r>
                        <a:rPr lang="en-GB" sz="1100" u="none" strike="noStrike">
                          <a:effectLst/>
                        </a:rPr>
                        <a:t>Definitely agree</a:t>
                      </a:r>
                      <a:endParaRPr lang="en-GB" sz="1100" b="1" i="0" u="none" strike="noStrike">
                        <a:solidFill>
                          <a:srgbClr val="000000"/>
                        </a:solidFill>
                        <a:effectLst/>
                        <a:latin typeface="Calibri" panose="020F0502020204030204" pitchFamily="34" charset="0"/>
                      </a:endParaRPr>
                    </a:p>
                  </a:txBody>
                  <a:tcPr marL="7301" marR="7301" marT="7301" marB="0" anchor="ctr"/>
                </a:tc>
                <a:tc>
                  <a:txBody>
                    <a:bodyPr/>
                    <a:lstStyle/>
                    <a:p>
                      <a:pPr algn="ctr" fontAlgn="ctr"/>
                      <a:r>
                        <a:rPr lang="en-GB" sz="1100" u="none" strike="noStrike">
                          <a:effectLst/>
                        </a:rPr>
                        <a:t>Mostly agree</a:t>
                      </a:r>
                      <a:endParaRPr lang="en-GB" sz="1100" b="1" i="0" u="none" strike="noStrike">
                        <a:solidFill>
                          <a:srgbClr val="000000"/>
                        </a:solidFill>
                        <a:effectLst/>
                        <a:latin typeface="Calibri" panose="020F0502020204030204" pitchFamily="34" charset="0"/>
                      </a:endParaRPr>
                    </a:p>
                  </a:txBody>
                  <a:tcPr marL="7301" marR="7301" marT="7301" marB="0" anchor="ctr"/>
                </a:tc>
                <a:tc>
                  <a:txBody>
                    <a:bodyPr/>
                    <a:lstStyle/>
                    <a:p>
                      <a:pPr algn="ctr" fontAlgn="ctr"/>
                      <a:r>
                        <a:rPr lang="en-GB" sz="1100" u="none" strike="noStrike">
                          <a:effectLst/>
                        </a:rPr>
                        <a:t>Definitely agree</a:t>
                      </a:r>
                      <a:endParaRPr lang="en-GB" sz="1100" b="1" i="0" u="none" strike="noStrike">
                        <a:solidFill>
                          <a:srgbClr val="000000"/>
                        </a:solidFill>
                        <a:effectLst/>
                        <a:latin typeface="Calibri" panose="020F0502020204030204" pitchFamily="34" charset="0"/>
                      </a:endParaRPr>
                    </a:p>
                  </a:txBody>
                  <a:tcPr marL="7301" marR="7301" marT="7301" marB="0" anchor="ctr"/>
                </a:tc>
                <a:tc>
                  <a:txBody>
                    <a:bodyPr/>
                    <a:lstStyle/>
                    <a:p>
                      <a:pPr algn="ctr" fontAlgn="ctr"/>
                      <a:r>
                        <a:rPr lang="en-GB" sz="1100" u="none" strike="noStrike">
                          <a:effectLst/>
                        </a:rPr>
                        <a:t>Mostly agree</a:t>
                      </a:r>
                      <a:endParaRPr lang="en-GB" sz="1100" b="1" i="0" u="none" strike="noStrike">
                        <a:solidFill>
                          <a:srgbClr val="000000"/>
                        </a:solidFill>
                        <a:effectLst/>
                        <a:latin typeface="Calibri" panose="020F0502020204030204" pitchFamily="34" charset="0"/>
                      </a:endParaRPr>
                    </a:p>
                  </a:txBody>
                  <a:tcPr marL="7301" marR="7301" marT="7301" marB="0" anchor="ctr"/>
                </a:tc>
                <a:extLst>
                  <a:ext uri="{0D108BD9-81ED-4DB2-BD59-A6C34878D82A}">
                    <a16:rowId xmlns:a16="http://schemas.microsoft.com/office/drawing/2014/main" val="2576967059"/>
                  </a:ext>
                </a:extLst>
              </a:tr>
              <a:tr h="619827">
                <a:tc>
                  <a:txBody>
                    <a:bodyPr/>
                    <a:lstStyle/>
                    <a:p>
                      <a:pPr algn="l" fontAlgn="b"/>
                      <a:r>
                        <a:rPr lang="en-GB" sz="1100" u="none" strike="noStrike" dirty="0">
                          <a:effectLst/>
                        </a:rPr>
                        <a:t>I'm in no rush to start my career after studying</a:t>
                      </a:r>
                      <a:endParaRPr lang="en-GB" sz="1100" b="0" i="0" u="none" strike="noStrike" dirty="0">
                        <a:solidFill>
                          <a:srgbClr val="000000"/>
                        </a:solidFill>
                        <a:effectLst/>
                        <a:latin typeface="Calibri" panose="020F0502020204030204" pitchFamily="34" charset="0"/>
                      </a:endParaRPr>
                    </a:p>
                  </a:txBody>
                  <a:tcPr marL="7301" marR="7301" marT="7301" marB="0" anchor="b"/>
                </a:tc>
                <a:tc>
                  <a:txBody>
                    <a:bodyPr/>
                    <a:lstStyle/>
                    <a:p>
                      <a:pPr algn="r" fontAlgn="b"/>
                      <a:r>
                        <a:rPr lang="en-GB" sz="1100" u="none" strike="noStrike">
                          <a:effectLst/>
                        </a:rPr>
                        <a:t>10.79%</a:t>
                      </a:r>
                      <a:endParaRPr lang="en-GB" sz="1100" b="0" i="0" u="none" strike="noStrike">
                        <a:solidFill>
                          <a:srgbClr val="000000"/>
                        </a:solidFill>
                        <a:effectLst/>
                        <a:latin typeface="Calibri" panose="020F0502020204030204" pitchFamily="34" charset="0"/>
                      </a:endParaRPr>
                    </a:p>
                  </a:txBody>
                  <a:tcPr marL="7301" marR="7301" marT="7301" marB="0" anchor="b"/>
                </a:tc>
                <a:tc>
                  <a:txBody>
                    <a:bodyPr/>
                    <a:lstStyle/>
                    <a:p>
                      <a:pPr algn="r" fontAlgn="b"/>
                      <a:r>
                        <a:rPr lang="en-GB" sz="1100" u="none" strike="noStrike">
                          <a:effectLst/>
                        </a:rPr>
                        <a:t>19.50%</a:t>
                      </a:r>
                      <a:endParaRPr lang="en-GB" sz="1100" b="0" i="0" u="none" strike="noStrike">
                        <a:solidFill>
                          <a:srgbClr val="000000"/>
                        </a:solidFill>
                        <a:effectLst/>
                        <a:latin typeface="Calibri" panose="020F0502020204030204" pitchFamily="34" charset="0"/>
                      </a:endParaRPr>
                    </a:p>
                  </a:txBody>
                  <a:tcPr marL="7301" marR="7301" marT="7301" marB="0" anchor="b"/>
                </a:tc>
                <a:tc>
                  <a:txBody>
                    <a:bodyPr/>
                    <a:lstStyle/>
                    <a:p>
                      <a:pPr algn="r" fontAlgn="b"/>
                      <a:r>
                        <a:rPr lang="en-GB" sz="1100" u="none" strike="noStrike">
                          <a:effectLst/>
                        </a:rPr>
                        <a:t>14.74%</a:t>
                      </a:r>
                      <a:endParaRPr lang="en-GB" sz="1100" b="0" i="0" u="none" strike="noStrike">
                        <a:solidFill>
                          <a:srgbClr val="000000"/>
                        </a:solidFill>
                        <a:effectLst/>
                        <a:latin typeface="Calibri" panose="020F0502020204030204" pitchFamily="34" charset="0"/>
                      </a:endParaRPr>
                    </a:p>
                  </a:txBody>
                  <a:tcPr marL="7301" marR="7301" marT="7301" marB="0" anchor="b"/>
                </a:tc>
                <a:tc>
                  <a:txBody>
                    <a:bodyPr/>
                    <a:lstStyle/>
                    <a:p>
                      <a:pPr algn="r" fontAlgn="b"/>
                      <a:r>
                        <a:rPr lang="en-GB" sz="1100" u="none" strike="noStrike">
                          <a:effectLst/>
                        </a:rPr>
                        <a:t>16.84%</a:t>
                      </a:r>
                      <a:endParaRPr lang="en-GB" sz="1100" b="0" i="0" u="none" strike="noStrike">
                        <a:solidFill>
                          <a:srgbClr val="000000"/>
                        </a:solidFill>
                        <a:effectLst/>
                        <a:latin typeface="Calibri" panose="020F0502020204030204" pitchFamily="34" charset="0"/>
                      </a:endParaRPr>
                    </a:p>
                  </a:txBody>
                  <a:tcPr marL="7301" marR="7301" marT="7301" marB="0" anchor="b"/>
                </a:tc>
                <a:extLst>
                  <a:ext uri="{0D108BD9-81ED-4DB2-BD59-A6C34878D82A}">
                    <a16:rowId xmlns:a16="http://schemas.microsoft.com/office/drawing/2014/main" val="795177863"/>
                  </a:ext>
                </a:extLst>
              </a:tr>
              <a:tr h="619827">
                <a:tc>
                  <a:txBody>
                    <a:bodyPr/>
                    <a:lstStyle/>
                    <a:p>
                      <a:pPr algn="l" fontAlgn="b"/>
                      <a:r>
                        <a:rPr lang="en-GB" sz="1100" u="none" strike="noStrike" dirty="0">
                          <a:effectLst/>
                        </a:rPr>
                        <a:t>I expect to start a business or work for myself at some point in my life</a:t>
                      </a:r>
                      <a:endParaRPr lang="en-GB" sz="1100" b="0" i="0" u="none" strike="noStrike" dirty="0">
                        <a:solidFill>
                          <a:srgbClr val="000000"/>
                        </a:solidFill>
                        <a:effectLst/>
                        <a:latin typeface="Calibri" panose="020F0502020204030204" pitchFamily="34" charset="0"/>
                      </a:endParaRPr>
                    </a:p>
                  </a:txBody>
                  <a:tcPr marL="7301" marR="7301" marT="7301" marB="0" anchor="b"/>
                </a:tc>
                <a:tc>
                  <a:txBody>
                    <a:bodyPr/>
                    <a:lstStyle/>
                    <a:p>
                      <a:pPr algn="r" fontAlgn="b"/>
                      <a:r>
                        <a:rPr lang="en-GB" sz="1100" u="none" strike="noStrike">
                          <a:effectLst/>
                        </a:rPr>
                        <a:t>21.07%</a:t>
                      </a:r>
                      <a:endParaRPr lang="en-GB" sz="1100" b="0" i="0" u="none" strike="noStrike">
                        <a:solidFill>
                          <a:srgbClr val="000000"/>
                        </a:solidFill>
                        <a:effectLst/>
                        <a:latin typeface="Calibri" panose="020F0502020204030204" pitchFamily="34" charset="0"/>
                      </a:endParaRPr>
                    </a:p>
                  </a:txBody>
                  <a:tcPr marL="7301" marR="7301" marT="7301" marB="0" anchor="b"/>
                </a:tc>
                <a:tc>
                  <a:txBody>
                    <a:bodyPr/>
                    <a:lstStyle/>
                    <a:p>
                      <a:pPr algn="r" fontAlgn="b"/>
                      <a:r>
                        <a:rPr lang="en-GB" sz="1100" u="none" strike="noStrike">
                          <a:effectLst/>
                        </a:rPr>
                        <a:t>31.13%</a:t>
                      </a:r>
                      <a:endParaRPr lang="en-GB" sz="1100" b="0" i="0" u="none" strike="noStrike">
                        <a:solidFill>
                          <a:srgbClr val="000000"/>
                        </a:solidFill>
                        <a:effectLst/>
                        <a:latin typeface="Calibri" panose="020F0502020204030204" pitchFamily="34" charset="0"/>
                      </a:endParaRPr>
                    </a:p>
                  </a:txBody>
                  <a:tcPr marL="7301" marR="7301" marT="7301" marB="0" anchor="b"/>
                </a:tc>
                <a:tc>
                  <a:txBody>
                    <a:bodyPr/>
                    <a:lstStyle/>
                    <a:p>
                      <a:pPr algn="r" fontAlgn="b"/>
                      <a:r>
                        <a:rPr lang="en-GB" sz="1100" u="none" strike="noStrike">
                          <a:effectLst/>
                        </a:rPr>
                        <a:t>31.19%</a:t>
                      </a:r>
                      <a:endParaRPr lang="en-GB" sz="1100" b="0" i="0" u="none" strike="noStrike">
                        <a:solidFill>
                          <a:srgbClr val="000000"/>
                        </a:solidFill>
                        <a:effectLst/>
                        <a:latin typeface="Calibri" panose="020F0502020204030204" pitchFamily="34" charset="0"/>
                      </a:endParaRPr>
                    </a:p>
                  </a:txBody>
                  <a:tcPr marL="7301" marR="7301" marT="7301" marB="0" anchor="b"/>
                </a:tc>
                <a:tc>
                  <a:txBody>
                    <a:bodyPr/>
                    <a:lstStyle/>
                    <a:p>
                      <a:pPr algn="r" fontAlgn="b"/>
                      <a:r>
                        <a:rPr lang="en-GB" sz="1100" u="none" strike="noStrike">
                          <a:effectLst/>
                        </a:rPr>
                        <a:t>32.67%</a:t>
                      </a:r>
                      <a:endParaRPr lang="en-GB" sz="1100" b="0" i="0" u="none" strike="noStrike">
                        <a:solidFill>
                          <a:srgbClr val="000000"/>
                        </a:solidFill>
                        <a:effectLst/>
                        <a:latin typeface="Calibri" panose="020F0502020204030204" pitchFamily="34" charset="0"/>
                      </a:endParaRPr>
                    </a:p>
                  </a:txBody>
                  <a:tcPr marL="7301" marR="7301" marT="7301" marB="0" anchor="b"/>
                </a:tc>
                <a:extLst>
                  <a:ext uri="{0D108BD9-81ED-4DB2-BD59-A6C34878D82A}">
                    <a16:rowId xmlns:a16="http://schemas.microsoft.com/office/drawing/2014/main" val="3461637193"/>
                  </a:ext>
                </a:extLst>
              </a:tr>
              <a:tr h="619827">
                <a:tc>
                  <a:txBody>
                    <a:bodyPr/>
                    <a:lstStyle/>
                    <a:p>
                      <a:pPr algn="l" fontAlgn="b"/>
                      <a:r>
                        <a:rPr lang="en-GB" sz="1100" u="none" strike="noStrike" dirty="0">
                          <a:effectLst/>
                        </a:rPr>
                        <a:t>I expect to change career completely at least once in my lifetime</a:t>
                      </a:r>
                      <a:endParaRPr lang="en-GB" sz="1100" b="0" i="0" u="none" strike="noStrike" dirty="0">
                        <a:solidFill>
                          <a:srgbClr val="000000"/>
                        </a:solidFill>
                        <a:effectLst/>
                        <a:latin typeface="Calibri" panose="020F0502020204030204" pitchFamily="34" charset="0"/>
                      </a:endParaRPr>
                    </a:p>
                  </a:txBody>
                  <a:tcPr marL="7301" marR="7301" marT="7301" marB="0" anchor="b"/>
                </a:tc>
                <a:tc>
                  <a:txBody>
                    <a:bodyPr/>
                    <a:lstStyle/>
                    <a:p>
                      <a:pPr algn="r" fontAlgn="b"/>
                      <a:r>
                        <a:rPr lang="en-GB" sz="1100" u="none" strike="noStrike">
                          <a:effectLst/>
                        </a:rPr>
                        <a:t>16.16%</a:t>
                      </a:r>
                      <a:endParaRPr lang="en-GB" sz="1100" b="0" i="0" u="none" strike="noStrike">
                        <a:solidFill>
                          <a:srgbClr val="000000"/>
                        </a:solidFill>
                        <a:effectLst/>
                        <a:latin typeface="Calibri" panose="020F0502020204030204" pitchFamily="34" charset="0"/>
                      </a:endParaRPr>
                    </a:p>
                  </a:txBody>
                  <a:tcPr marL="7301" marR="7301" marT="7301" marB="0" anchor="b"/>
                </a:tc>
                <a:tc>
                  <a:txBody>
                    <a:bodyPr/>
                    <a:lstStyle/>
                    <a:p>
                      <a:pPr algn="r" fontAlgn="b"/>
                      <a:r>
                        <a:rPr lang="en-GB" sz="1100" u="none" strike="noStrike">
                          <a:effectLst/>
                        </a:rPr>
                        <a:t>29.83%</a:t>
                      </a:r>
                      <a:endParaRPr lang="en-GB" sz="1100" b="0" i="0" u="none" strike="noStrike">
                        <a:solidFill>
                          <a:srgbClr val="000000"/>
                        </a:solidFill>
                        <a:effectLst/>
                        <a:latin typeface="Calibri" panose="020F0502020204030204" pitchFamily="34" charset="0"/>
                      </a:endParaRPr>
                    </a:p>
                  </a:txBody>
                  <a:tcPr marL="7301" marR="7301" marT="7301" marB="0" anchor="b"/>
                </a:tc>
                <a:tc>
                  <a:txBody>
                    <a:bodyPr/>
                    <a:lstStyle/>
                    <a:p>
                      <a:pPr algn="r" fontAlgn="b"/>
                      <a:r>
                        <a:rPr lang="en-GB" sz="1100" u="none" strike="noStrike">
                          <a:effectLst/>
                        </a:rPr>
                        <a:t>27.94%</a:t>
                      </a:r>
                      <a:endParaRPr lang="en-GB" sz="1100" b="0" i="0" u="none" strike="noStrike">
                        <a:solidFill>
                          <a:srgbClr val="000000"/>
                        </a:solidFill>
                        <a:effectLst/>
                        <a:latin typeface="Calibri" panose="020F0502020204030204" pitchFamily="34" charset="0"/>
                      </a:endParaRPr>
                    </a:p>
                  </a:txBody>
                  <a:tcPr marL="7301" marR="7301" marT="7301" marB="0" anchor="b"/>
                </a:tc>
                <a:tc>
                  <a:txBody>
                    <a:bodyPr/>
                    <a:lstStyle/>
                    <a:p>
                      <a:pPr algn="r" fontAlgn="b"/>
                      <a:r>
                        <a:rPr lang="en-GB" sz="1100" u="none" strike="noStrike">
                          <a:effectLst/>
                        </a:rPr>
                        <a:t>31.86%</a:t>
                      </a:r>
                      <a:endParaRPr lang="en-GB" sz="1100" b="0" i="0" u="none" strike="noStrike">
                        <a:solidFill>
                          <a:srgbClr val="000000"/>
                        </a:solidFill>
                        <a:effectLst/>
                        <a:latin typeface="Calibri" panose="020F0502020204030204" pitchFamily="34" charset="0"/>
                      </a:endParaRPr>
                    </a:p>
                  </a:txBody>
                  <a:tcPr marL="7301" marR="7301" marT="7301" marB="0" anchor="b"/>
                </a:tc>
                <a:extLst>
                  <a:ext uri="{0D108BD9-81ED-4DB2-BD59-A6C34878D82A}">
                    <a16:rowId xmlns:a16="http://schemas.microsoft.com/office/drawing/2014/main" val="3362132458"/>
                  </a:ext>
                </a:extLst>
              </a:tr>
              <a:tr h="348362">
                <a:tc>
                  <a:txBody>
                    <a:bodyPr/>
                    <a:lstStyle/>
                    <a:p>
                      <a:pPr algn="l" fontAlgn="b"/>
                      <a:r>
                        <a:rPr lang="en-GB" sz="1100" u="none" strike="noStrike" dirty="0">
                          <a:effectLst/>
                        </a:rPr>
                        <a:t>I still expect to be working in my 70s</a:t>
                      </a:r>
                      <a:endParaRPr lang="en-GB" sz="1100" b="0" i="0" u="none" strike="noStrike" dirty="0">
                        <a:solidFill>
                          <a:srgbClr val="000000"/>
                        </a:solidFill>
                        <a:effectLst/>
                        <a:latin typeface="Calibri" panose="020F0502020204030204" pitchFamily="34" charset="0"/>
                      </a:endParaRPr>
                    </a:p>
                  </a:txBody>
                  <a:tcPr marL="7301" marR="7301" marT="7301" marB="0" anchor="b"/>
                </a:tc>
                <a:tc>
                  <a:txBody>
                    <a:bodyPr/>
                    <a:lstStyle/>
                    <a:p>
                      <a:pPr algn="r" fontAlgn="b"/>
                      <a:r>
                        <a:rPr lang="en-GB" sz="1100" u="none" strike="noStrike">
                          <a:effectLst/>
                        </a:rPr>
                        <a:t>10.10%</a:t>
                      </a:r>
                      <a:endParaRPr lang="en-GB" sz="1100" b="0" i="0" u="none" strike="noStrike">
                        <a:solidFill>
                          <a:srgbClr val="000000"/>
                        </a:solidFill>
                        <a:effectLst/>
                        <a:latin typeface="Calibri" panose="020F0502020204030204" pitchFamily="34" charset="0"/>
                      </a:endParaRPr>
                    </a:p>
                  </a:txBody>
                  <a:tcPr marL="7301" marR="7301" marT="7301" marB="0" anchor="b"/>
                </a:tc>
                <a:tc>
                  <a:txBody>
                    <a:bodyPr/>
                    <a:lstStyle/>
                    <a:p>
                      <a:pPr algn="r" fontAlgn="b"/>
                      <a:r>
                        <a:rPr lang="en-GB" sz="1100" u="none" strike="noStrike">
                          <a:effectLst/>
                        </a:rPr>
                        <a:t>28.49%</a:t>
                      </a:r>
                      <a:endParaRPr lang="en-GB" sz="1100" b="0" i="0" u="none" strike="noStrike">
                        <a:solidFill>
                          <a:srgbClr val="000000"/>
                        </a:solidFill>
                        <a:effectLst/>
                        <a:latin typeface="Calibri" panose="020F0502020204030204" pitchFamily="34" charset="0"/>
                      </a:endParaRPr>
                    </a:p>
                  </a:txBody>
                  <a:tcPr marL="7301" marR="7301" marT="7301" marB="0" anchor="b"/>
                </a:tc>
                <a:tc>
                  <a:txBody>
                    <a:bodyPr/>
                    <a:lstStyle/>
                    <a:p>
                      <a:pPr algn="r" fontAlgn="b"/>
                      <a:r>
                        <a:rPr lang="en-GB" sz="1100" u="none" strike="noStrike">
                          <a:effectLst/>
                        </a:rPr>
                        <a:t>20.10%</a:t>
                      </a:r>
                      <a:endParaRPr lang="en-GB" sz="1100" b="0" i="0" u="none" strike="noStrike">
                        <a:solidFill>
                          <a:srgbClr val="000000"/>
                        </a:solidFill>
                        <a:effectLst/>
                        <a:latin typeface="Calibri" panose="020F0502020204030204" pitchFamily="34" charset="0"/>
                      </a:endParaRPr>
                    </a:p>
                  </a:txBody>
                  <a:tcPr marL="7301" marR="7301" marT="7301" marB="0" anchor="b"/>
                </a:tc>
                <a:tc>
                  <a:txBody>
                    <a:bodyPr/>
                    <a:lstStyle/>
                    <a:p>
                      <a:pPr algn="r" fontAlgn="b"/>
                      <a:r>
                        <a:rPr lang="en-GB" sz="1100" u="none" strike="noStrike" dirty="0">
                          <a:effectLst/>
                        </a:rPr>
                        <a:t>29.90%</a:t>
                      </a:r>
                      <a:endParaRPr lang="en-GB" sz="1100" b="0" i="0" u="none" strike="noStrike" dirty="0">
                        <a:solidFill>
                          <a:srgbClr val="000000"/>
                        </a:solidFill>
                        <a:effectLst/>
                        <a:latin typeface="Calibri" panose="020F0502020204030204" pitchFamily="34" charset="0"/>
                      </a:endParaRPr>
                    </a:p>
                  </a:txBody>
                  <a:tcPr marL="7301" marR="7301" marT="7301" marB="0" anchor="b"/>
                </a:tc>
                <a:extLst>
                  <a:ext uri="{0D108BD9-81ED-4DB2-BD59-A6C34878D82A}">
                    <a16:rowId xmlns:a16="http://schemas.microsoft.com/office/drawing/2014/main" val="4024516878"/>
                  </a:ext>
                </a:extLst>
              </a:tr>
            </a:tbl>
          </a:graphicData>
        </a:graphic>
      </p:graphicFrame>
      <p:sp>
        <p:nvSpPr>
          <p:cNvPr id="10" name="TextBox 9">
            <a:extLst>
              <a:ext uri="{FF2B5EF4-FFF2-40B4-BE49-F238E27FC236}">
                <a16:creationId xmlns:a16="http://schemas.microsoft.com/office/drawing/2014/main" id="{0ECB8F20-E990-8944-A3B9-2006BB09EEE8}"/>
              </a:ext>
            </a:extLst>
          </p:cNvPr>
          <p:cNvSpPr txBox="1"/>
          <p:nvPr/>
        </p:nvSpPr>
        <p:spPr>
          <a:xfrm>
            <a:off x="901589" y="1614982"/>
            <a:ext cx="3991474" cy="3293209"/>
          </a:xfrm>
          <a:prstGeom prst="rect">
            <a:avLst/>
          </a:prstGeom>
          <a:noFill/>
        </p:spPr>
        <p:txBody>
          <a:bodyPr wrap="square" rtlCol="0">
            <a:spAutoFit/>
          </a:bodyPr>
          <a:lstStyle/>
          <a:p>
            <a:r>
              <a:rPr lang="en-GB" sz="1600" dirty="0"/>
              <a:t>Just over 30% of both groups agree that they are in no rush to start their career after studying, with around 40% also agreeing that they still expect to be working in their 70s.</a:t>
            </a:r>
          </a:p>
          <a:p>
            <a:r>
              <a:rPr lang="en-GB" sz="1600" dirty="0"/>
              <a:t>Just over half the undergraduates and 64% of postgraduates expect to start a business or work for themselves at some point in their life.</a:t>
            </a:r>
          </a:p>
          <a:p>
            <a:r>
              <a:rPr lang="en-GB" sz="1600" dirty="0"/>
              <a:t>Just under half of the undergraduates  and 60% of postgraduates expect to change career completely at least once in their lifetime.</a:t>
            </a:r>
            <a:endParaRPr lang="en-US" sz="1600" dirty="0"/>
          </a:p>
        </p:txBody>
      </p:sp>
      <p:pic>
        <p:nvPicPr>
          <p:cNvPr id="12" name="Picture 11" descr="CC-Logo.jpg">
            <a:hlinkClick r:id="rId2"/>
            <a:extLst>
              <a:ext uri="{FF2B5EF4-FFF2-40B4-BE49-F238E27FC236}">
                <a16:creationId xmlns:a16="http://schemas.microsoft.com/office/drawing/2014/main" id="{D49EE79B-2EDB-B14F-830D-F18EEBED3CD7}"/>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85109546-67E1-9F43-BF64-23621284BE08}"/>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3777ECC0-1835-604A-975F-51638EDFCCBD}"/>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24449707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6" y="1080769"/>
            <a:ext cx="4083434" cy="1511592"/>
          </a:xfrm>
        </p:spPr>
        <p:txBody>
          <a:bodyPr vert="horz" lIns="91440" tIns="45720" rIns="91440" bIns="45720" rtlCol="0" anchor="t">
            <a:normAutofit fontScale="90000"/>
          </a:bodyPr>
          <a:lstStyle/>
          <a:p>
            <a:r>
              <a:rPr lang="en-US" sz="4000" kern="1200" dirty="0">
                <a:solidFill>
                  <a:schemeClr val="tx1"/>
                </a:solidFill>
                <a:latin typeface="+mj-lt"/>
                <a:ea typeface="+mj-ea"/>
                <a:cs typeface="+mj-cs"/>
              </a:rPr>
              <a:t>In the future, business education …</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C12FC0CB-1BD4-A248-B349-837151064518}"/>
              </a:ext>
            </a:extLst>
          </p:cNvPr>
          <p:cNvGraphicFramePr>
            <a:graphicFrameLocks noGrp="1"/>
          </p:cNvGraphicFramePr>
          <p:nvPr>
            <p:extLst>
              <p:ext uri="{D42A27DB-BD31-4B8C-83A1-F6EECF244321}">
                <p14:modId xmlns:p14="http://schemas.microsoft.com/office/powerpoint/2010/main" val="4103108098"/>
              </p:ext>
            </p:extLst>
          </p:nvPr>
        </p:nvGraphicFramePr>
        <p:xfrm>
          <a:off x="5052060" y="1064830"/>
          <a:ext cx="6534957" cy="3877924"/>
        </p:xfrm>
        <a:graphic>
          <a:graphicData uri="http://schemas.openxmlformats.org/drawingml/2006/table">
            <a:tbl>
              <a:tblPr firstRow="1" bandRow="1">
                <a:tableStyleId>{5C22544A-7EE6-4342-B048-85BDC9FD1C3A}</a:tableStyleId>
              </a:tblPr>
              <a:tblGrid>
                <a:gridCol w="3133295">
                  <a:extLst>
                    <a:ext uri="{9D8B030D-6E8A-4147-A177-3AD203B41FA5}">
                      <a16:colId xmlns:a16="http://schemas.microsoft.com/office/drawing/2014/main" val="2830975050"/>
                    </a:ext>
                  </a:extLst>
                </a:gridCol>
                <a:gridCol w="923458">
                  <a:extLst>
                    <a:ext uri="{9D8B030D-6E8A-4147-A177-3AD203B41FA5}">
                      <a16:colId xmlns:a16="http://schemas.microsoft.com/office/drawing/2014/main" val="1253477256"/>
                    </a:ext>
                  </a:extLst>
                </a:gridCol>
                <a:gridCol w="777373">
                  <a:extLst>
                    <a:ext uri="{9D8B030D-6E8A-4147-A177-3AD203B41FA5}">
                      <a16:colId xmlns:a16="http://schemas.microsoft.com/office/drawing/2014/main" val="1818240764"/>
                    </a:ext>
                  </a:extLst>
                </a:gridCol>
                <a:gridCol w="923458">
                  <a:extLst>
                    <a:ext uri="{9D8B030D-6E8A-4147-A177-3AD203B41FA5}">
                      <a16:colId xmlns:a16="http://schemas.microsoft.com/office/drawing/2014/main" val="1633771791"/>
                    </a:ext>
                  </a:extLst>
                </a:gridCol>
                <a:gridCol w="777373">
                  <a:extLst>
                    <a:ext uri="{9D8B030D-6E8A-4147-A177-3AD203B41FA5}">
                      <a16:colId xmlns:a16="http://schemas.microsoft.com/office/drawing/2014/main" val="3694911441"/>
                    </a:ext>
                  </a:extLst>
                </a:gridCol>
              </a:tblGrid>
              <a:tr h="286658">
                <a:tc>
                  <a:txBody>
                    <a:bodyPr/>
                    <a:lstStyle/>
                    <a:p>
                      <a:pPr algn="l" fontAlgn="b"/>
                      <a:endParaRPr lang="en-GB" sz="1200" b="0" i="0" u="none" strike="noStrike" dirty="0">
                        <a:solidFill>
                          <a:srgbClr val="000000"/>
                        </a:solidFill>
                        <a:effectLst/>
                        <a:latin typeface="Calibri" panose="020F0502020204030204" pitchFamily="34" charset="0"/>
                      </a:endParaRPr>
                    </a:p>
                  </a:txBody>
                  <a:tcPr marL="4626" marR="4626" marT="4626" marB="0" anchor="b"/>
                </a:tc>
                <a:tc>
                  <a:txBody>
                    <a:bodyPr/>
                    <a:lstStyle/>
                    <a:p>
                      <a:pPr algn="l" fontAlgn="b"/>
                      <a:r>
                        <a:rPr lang="en-GB" sz="1200" u="none" strike="noStrike">
                          <a:effectLst/>
                        </a:rPr>
                        <a:t>UG</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l" fontAlgn="b"/>
                      <a:r>
                        <a:rPr lang="en-GB" sz="1200" u="none" strike="noStrike">
                          <a:effectLst/>
                        </a:rPr>
                        <a:t>UG</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l" fontAlgn="b"/>
                      <a:r>
                        <a:rPr lang="en-GB" sz="1200" u="none" strike="noStrike">
                          <a:effectLst/>
                        </a:rPr>
                        <a:t>PG</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l" fontAlgn="b"/>
                      <a:r>
                        <a:rPr lang="en-GB" sz="1200" u="none" strike="noStrike">
                          <a:effectLst/>
                        </a:rPr>
                        <a:t>PG</a:t>
                      </a:r>
                      <a:endParaRPr lang="en-GB" sz="1200" b="0" i="0" u="none" strike="noStrike">
                        <a:solidFill>
                          <a:srgbClr val="000000"/>
                        </a:solidFill>
                        <a:effectLst/>
                        <a:latin typeface="Calibri" panose="020F0502020204030204" pitchFamily="34" charset="0"/>
                      </a:endParaRPr>
                    </a:p>
                  </a:txBody>
                  <a:tcPr marL="4626" marR="4626" marT="4626" marB="0" anchor="b"/>
                </a:tc>
                <a:extLst>
                  <a:ext uri="{0D108BD9-81ED-4DB2-BD59-A6C34878D82A}">
                    <a16:rowId xmlns:a16="http://schemas.microsoft.com/office/drawing/2014/main" val="2787372071"/>
                  </a:ext>
                </a:extLst>
              </a:tr>
              <a:tr h="513038">
                <a:tc>
                  <a:txBody>
                    <a:bodyPr/>
                    <a:lstStyle/>
                    <a:p>
                      <a:pPr algn="ctr" fontAlgn="ctr"/>
                      <a:endParaRPr lang="en-GB" sz="1200" b="1" i="0" u="none" strike="noStrike" dirty="0">
                        <a:solidFill>
                          <a:srgbClr val="000000"/>
                        </a:solidFill>
                        <a:effectLst/>
                        <a:latin typeface="Calibri" panose="020F0502020204030204" pitchFamily="34" charset="0"/>
                      </a:endParaRPr>
                    </a:p>
                  </a:txBody>
                  <a:tcPr marL="4626" marR="4626" marT="4626" marB="0" anchor="ctr"/>
                </a:tc>
                <a:tc>
                  <a:txBody>
                    <a:bodyPr/>
                    <a:lstStyle/>
                    <a:p>
                      <a:pPr algn="ctr" fontAlgn="ctr"/>
                      <a:r>
                        <a:rPr lang="en-GB" sz="1200" u="none" strike="noStrike">
                          <a:effectLst/>
                        </a:rPr>
                        <a:t>Definitely agree</a:t>
                      </a:r>
                      <a:endParaRPr lang="en-GB" sz="1200" b="1" i="0" u="none" strike="noStrike">
                        <a:solidFill>
                          <a:srgbClr val="000000"/>
                        </a:solidFill>
                        <a:effectLst/>
                        <a:latin typeface="Calibri" panose="020F0502020204030204" pitchFamily="34" charset="0"/>
                      </a:endParaRPr>
                    </a:p>
                  </a:txBody>
                  <a:tcPr marL="4626" marR="4626" marT="4626" marB="0" anchor="ctr"/>
                </a:tc>
                <a:tc>
                  <a:txBody>
                    <a:bodyPr/>
                    <a:lstStyle/>
                    <a:p>
                      <a:pPr algn="ctr" fontAlgn="ctr"/>
                      <a:r>
                        <a:rPr lang="en-GB" sz="1200" u="none" strike="noStrike">
                          <a:effectLst/>
                        </a:rPr>
                        <a:t>Mostly agree</a:t>
                      </a:r>
                      <a:endParaRPr lang="en-GB" sz="1200" b="1" i="0" u="none" strike="noStrike">
                        <a:solidFill>
                          <a:srgbClr val="000000"/>
                        </a:solidFill>
                        <a:effectLst/>
                        <a:latin typeface="Calibri" panose="020F0502020204030204" pitchFamily="34" charset="0"/>
                      </a:endParaRPr>
                    </a:p>
                  </a:txBody>
                  <a:tcPr marL="4626" marR="4626" marT="4626" marB="0" anchor="ctr"/>
                </a:tc>
                <a:tc>
                  <a:txBody>
                    <a:bodyPr/>
                    <a:lstStyle/>
                    <a:p>
                      <a:pPr algn="ctr" fontAlgn="ctr"/>
                      <a:r>
                        <a:rPr lang="en-GB" sz="1200" u="none" strike="noStrike">
                          <a:effectLst/>
                        </a:rPr>
                        <a:t>Definitely agree</a:t>
                      </a:r>
                      <a:endParaRPr lang="en-GB" sz="1200" b="1" i="0" u="none" strike="noStrike">
                        <a:solidFill>
                          <a:srgbClr val="000000"/>
                        </a:solidFill>
                        <a:effectLst/>
                        <a:latin typeface="Calibri" panose="020F0502020204030204" pitchFamily="34" charset="0"/>
                      </a:endParaRPr>
                    </a:p>
                  </a:txBody>
                  <a:tcPr marL="4626" marR="4626" marT="4626" marB="0" anchor="ctr"/>
                </a:tc>
                <a:tc>
                  <a:txBody>
                    <a:bodyPr/>
                    <a:lstStyle/>
                    <a:p>
                      <a:pPr algn="ctr" fontAlgn="ctr"/>
                      <a:r>
                        <a:rPr lang="en-GB" sz="1200" u="none" strike="noStrike">
                          <a:effectLst/>
                        </a:rPr>
                        <a:t>Mostly agree</a:t>
                      </a:r>
                      <a:endParaRPr lang="en-GB" sz="1200" b="1" i="0" u="none" strike="noStrike">
                        <a:solidFill>
                          <a:srgbClr val="000000"/>
                        </a:solidFill>
                        <a:effectLst/>
                        <a:latin typeface="Calibri" panose="020F0502020204030204" pitchFamily="34" charset="0"/>
                      </a:endParaRPr>
                    </a:p>
                  </a:txBody>
                  <a:tcPr marL="4626" marR="4626" marT="4626" marB="0" anchor="ctr"/>
                </a:tc>
                <a:extLst>
                  <a:ext uri="{0D108BD9-81ED-4DB2-BD59-A6C34878D82A}">
                    <a16:rowId xmlns:a16="http://schemas.microsoft.com/office/drawing/2014/main" val="271879690"/>
                  </a:ext>
                </a:extLst>
              </a:tr>
              <a:tr h="513038">
                <a:tc>
                  <a:txBody>
                    <a:bodyPr/>
                    <a:lstStyle/>
                    <a:p>
                      <a:pPr algn="l" fontAlgn="b"/>
                      <a:r>
                        <a:rPr lang="en-GB" sz="1200" u="none" strike="noStrike" dirty="0">
                          <a:effectLst/>
                        </a:rPr>
                        <a:t>needs to introduce more experiential learning</a:t>
                      </a:r>
                      <a:endParaRPr lang="en-GB" sz="1200" b="0" i="0" u="none" strike="noStrike" dirty="0">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29.82%</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46.65%</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41.18%</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43.14%</a:t>
                      </a:r>
                      <a:endParaRPr lang="en-GB" sz="1200" b="0" i="0" u="none" strike="noStrike">
                        <a:solidFill>
                          <a:srgbClr val="000000"/>
                        </a:solidFill>
                        <a:effectLst/>
                        <a:latin typeface="Calibri" panose="020F0502020204030204" pitchFamily="34" charset="0"/>
                      </a:endParaRPr>
                    </a:p>
                  </a:txBody>
                  <a:tcPr marL="4626" marR="4626" marT="4626" marB="0" anchor="b"/>
                </a:tc>
                <a:extLst>
                  <a:ext uri="{0D108BD9-81ED-4DB2-BD59-A6C34878D82A}">
                    <a16:rowId xmlns:a16="http://schemas.microsoft.com/office/drawing/2014/main" val="2436796323"/>
                  </a:ext>
                </a:extLst>
              </a:tr>
              <a:tr h="513038">
                <a:tc>
                  <a:txBody>
                    <a:bodyPr/>
                    <a:lstStyle/>
                    <a:p>
                      <a:pPr algn="l" fontAlgn="b"/>
                      <a:r>
                        <a:rPr lang="en-GB" sz="1200" u="none" strike="noStrike">
                          <a:effectLst/>
                        </a:rPr>
                        <a:t>needs a broader curriculum including arts and sciences</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19.29%</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30.51%</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23.53%</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36.27%</a:t>
                      </a:r>
                      <a:endParaRPr lang="en-GB" sz="1200" b="0" i="0" u="none" strike="noStrike">
                        <a:solidFill>
                          <a:srgbClr val="000000"/>
                        </a:solidFill>
                        <a:effectLst/>
                        <a:latin typeface="Calibri" panose="020F0502020204030204" pitchFamily="34" charset="0"/>
                      </a:endParaRPr>
                    </a:p>
                  </a:txBody>
                  <a:tcPr marL="4626" marR="4626" marT="4626" marB="0" anchor="b"/>
                </a:tc>
                <a:extLst>
                  <a:ext uri="{0D108BD9-81ED-4DB2-BD59-A6C34878D82A}">
                    <a16:rowId xmlns:a16="http://schemas.microsoft.com/office/drawing/2014/main" val="1942093241"/>
                  </a:ext>
                </a:extLst>
              </a:tr>
              <a:tr h="513038">
                <a:tc>
                  <a:txBody>
                    <a:bodyPr/>
                    <a:lstStyle/>
                    <a:p>
                      <a:pPr algn="l" fontAlgn="b"/>
                      <a:r>
                        <a:rPr lang="en-GB" sz="1200" u="none" strike="noStrike">
                          <a:effectLst/>
                        </a:rPr>
                        <a:t>needs to offer more flexible approaches to taking a degree</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21.34%</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38.17%</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28.43%</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31.86%</a:t>
                      </a:r>
                      <a:endParaRPr lang="en-GB" sz="1200" b="0" i="0" u="none" strike="noStrike">
                        <a:solidFill>
                          <a:srgbClr val="000000"/>
                        </a:solidFill>
                        <a:effectLst/>
                        <a:latin typeface="Calibri" panose="020F0502020204030204" pitchFamily="34" charset="0"/>
                      </a:endParaRPr>
                    </a:p>
                  </a:txBody>
                  <a:tcPr marL="4626" marR="4626" marT="4626" marB="0" anchor="b"/>
                </a:tc>
                <a:extLst>
                  <a:ext uri="{0D108BD9-81ED-4DB2-BD59-A6C34878D82A}">
                    <a16:rowId xmlns:a16="http://schemas.microsoft.com/office/drawing/2014/main" val="3048124904"/>
                  </a:ext>
                </a:extLst>
              </a:tr>
              <a:tr h="513038">
                <a:tc>
                  <a:txBody>
                    <a:bodyPr/>
                    <a:lstStyle/>
                    <a:p>
                      <a:pPr algn="l" fontAlgn="b"/>
                      <a:r>
                        <a:rPr lang="en-GB" sz="1200" u="none" strike="noStrike" dirty="0">
                          <a:effectLst/>
                        </a:rPr>
                        <a:t>needs to offer a wider range of courses to enable lifelong learning</a:t>
                      </a:r>
                      <a:endParaRPr lang="en-GB" sz="1200" b="0" i="0" u="none" strike="noStrike" dirty="0">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22.30%</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44.46%</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32.35%</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43.14%</a:t>
                      </a:r>
                      <a:endParaRPr lang="en-GB" sz="1200" b="0" i="0" u="none" strike="noStrike">
                        <a:solidFill>
                          <a:srgbClr val="000000"/>
                        </a:solidFill>
                        <a:effectLst/>
                        <a:latin typeface="Calibri" panose="020F0502020204030204" pitchFamily="34" charset="0"/>
                      </a:endParaRPr>
                    </a:p>
                  </a:txBody>
                  <a:tcPr marL="4626" marR="4626" marT="4626" marB="0" anchor="b"/>
                </a:tc>
                <a:extLst>
                  <a:ext uri="{0D108BD9-81ED-4DB2-BD59-A6C34878D82A}">
                    <a16:rowId xmlns:a16="http://schemas.microsoft.com/office/drawing/2014/main" val="2030636541"/>
                  </a:ext>
                </a:extLst>
              </a:tr>
              <a:tr h="513038">
                <a:tc>
                  <a:txBody>
                    <a:bodyPr/>
                    <a:lstStyle/>
                    <a:p>
                      <a:pPr algn="l" fontAlgn="b"/>
                      <a:r>
                        <a:rPr lang="en-GB" sz="1200" u="none" strike="noStrike" dirty="0">
                          <a:effectLst/>
                        </a:rPr>
                        <a:t>needs to develop ‘soft’ skills not just technical expertise in students</a:t>
                      </a:r>
                      <a:endParaRPr lang="en-GB" sz="1200" b="0" i="0" u="none" strike="noStrike" dirty="0">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29.41%</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42.54%</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46.08%</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37.75%</a:t>
                      </a:r>
                      <a:endParaRPr lang="en-GB" sz="1200" b="0" i="0" u="none" strike="noStrike">
                        <a:solidFill>
                          <a:srgbClr val="000000"/>
                        </a:solidFill>
                        <a:effectLst/>
                        <a:latin typeface="Calibri" panose="020F0502020204030204" pitchFamily="34" charset="0"/>
                      </a:endParaRPr>
                    </a:p>
                  </a:txBody>
                  <a:tcPr marL="4626" marR="4626" marT="4626" marB="0" anchor="b"/>
                </a:tc>
                <a:extLst>
                  <a:ext uri="{0D108BD9-81ED-4DB2-BD59-A6C34878D82A}">
                    <a16:rowId xmlns:a16="http://schemas.microsoft.com/office/drawing/2014/main" val="3824438889"/>
                  </a:ext>
                </a:extLst>
              </a:tr>
              <a:tr h="513038">
                <a:tc>
                  <a:txBody>
                    <a:bodyPr/>
                    <a:lstStyle/>
                    <a:p>
                      <a:pPr algn="l" fontAlgn="b"/>
                      <a:r>
                        <a:rPr lang="en-GB" sz="1200" u="none" strike="noStrike" dirty="0">
                          <a:effectLst/>
                        </a:rPr>
                        <a:t>should respond more quickly to meet the needs of employers</a:t>
                      </a:r>
                      <a:endParaRPr lang="en-GB" sz="1200" b="0" i="0" u="none" strike="noStrike" dirty="0">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28.73%</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41.18%</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a:effectLst/>
                        </a:rPr>
                        <a:t>32.84%</a:t>
                      </a:r>
                      <a:endParaRPr lang="en-GB" sz="1200" b="0" i="0" u="none" strike="noStrike">
                        <a:solidFill>
                          <a:srgbClr val="000000"/>
                        </a:solidFill>
                        <a:effectLst/>
                        <a:latin typeface="Calibri" panose="020F0502020204030204" pitchFamily="34" charset="0"/>
                      </a:endParaRPr>
                    </a:p>
                  </a:txBody>
                  <a:tcPr marL="4626" marR="4626" marT="4626" marB="0" anchor="b"/>
                </a:tc>
                <a:tc>
                  <a:txBody>
                    <a:bodyPr/>
                    <a:lstStyle/>
                    <a:p>
                      <a:pPr algn="r" fontAlgn="b"/>
                      <a:r>
                        <a:rPr lang="en-GB" sz="1200" u="none" strike="noStrike" dirty="0">
                          <a:effectLst/>
                        </a:rPr>
                        <a:t>40.20%</a:t>
                      </a:r>
                      <a:endParaRPr lang="en-GB" sz="1200" b="0" i="0" u="none" strike="noStrike" dirty="0">
                        <a:solidFill>
                          <a:srgbClr val="000000"/>
                        </a:solidFill>
                        <a:effectLst/>
                        <a:latin typeface="Calibri" panose="020F0502020204030204" pitchFamily="34" charset="0"/>
                      </a:endParaRPr>
                    </a:p>
                  </a:txBody>
                  <a:tcPr marL="4626" marR="4626" marT="4626" marB="0" anchor="b"/>
                </a:tc>
                <a:extLst>
                  <a:ext uri="{0D108BD9-81ED-4DB2-BD59-A6C34878D82A}">
                    <a16:rowId xmlns:a16="http://schemas.microsoft.com/office/drawing/2014/main" val="75254156"/>
                  </a:ext>
                </a:extLst>
              </a:tr>
            </a:tbl>
          </a:graphicData>
        </a:graphic>
      </p:graphicFrame>
      <p:sp>
        <p:nvSpPr>
          <p:cNvPr id="9" name="TextBox 8">
            <a:extLst>
              <a:ext uri="{FF2B5EF4-FFF2-40B4-BE49-F238E27FC236}">
                <a16:creationId xmlns:a16="http://schemas.microsoft.com/office/drawing/2014/main" id="{76AE4A56-D805-1445-ACBA-1F2986D804A8}"/>
              </a:ext>
            </a:extLst>
          </p:cNvPr>
          <p:cNvSpPr txBox="1"/>
          <p:nvPr/>
        </p:nvSpPr>
        <p:spPr>
          <a:xfrm>
            <a:off x="874816" y="2151727"/>
            <a:ext cx="3858138" cy="3293209"/>
          </a:xfrm>
          <a:prstGeom prst="rect">
            <a:avLst/>
          </a:prstGeom>
          <a:noFill/>
        </p:spPr>
        <p:txBody>
          <a:bodyPr wrap="square" rtlCol="0">
            <a:spAutoFit/>
          </a:bodyPr>
          <a:lstStyle/>
          <a:p>
            <a:r>
              <a:rPr lang="en-GB" sz="1600" dirty="0"/>
              <a:t>More than 70% of both groups agree that in the future business education needs to introduce more experiential learning, develop ‘soft’ skills not just technical expertise in students and should respond more quickly to meet the needs of employers</a:t>
            </a:r>
            <a:r>
              <a:rPr lang="en-GB" sz="1600" dirty="0">
                <a:solidFill>
                  <a:srgbClr val="000000"/>
                </a:solidFill>
              </a:rPr>
              <a:t>.  Postgraduates are particularly focused on experiential learning and ‘soft’ skills, but also are more likely than undergraduates to definitely agree that business education </a:t>
            </a:r>
            <a:r>
              <a:rPr lang="en-GB" sz="1600" dirty="0"/>
              <a:t>needs to offer a wider range of courses to enable lifelong learning</a:t>
            </a:r>
            <a:r>
              <a:rPr lang="en-GB" sz="1600" dirty="0">
                <a:solidFill>
                  <a:srgbClr val="000000"/>
                </a:solidFill>
              </a:rPr>
              <a:t>.</a:t>
            </a:r>
          </a:p>
        </p:txBody>
      </p:sp>
      <p:pic>
        <p:nvPicPr>
          <p:cNvPr id="11" name="Picture 10" descr="CC-Logo.jpg">
            <a:hlinkClick r:id="rId2"/>
            <a:extLst>
              <a:ext uri="{FF2B5EF4-FFF2-40B4-BE49-F238E27FC236}">
                <a16:creationId xmlns:a16="http://schemas.microsoft.com/office/drawing/2014/main" id="{20572255-38AE-9640-8578-09439FA538DC}"/>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C7D00F84-64C3-A34C-A3EF-74A4602D5C52}"/>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25036DB9-6209-C044-A34E-EBDE2A29DCD4}"/>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27338110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064828"/>
            <a:ext cx="4320037" cy="1215917"/>
          </a:xfrm>
        </p:spPr>
        <p:txBody>
          <a:bodyPr vert="horz" lIns="91440" tIns="45720" rIns="91440" bIns="45720" rtlCol="0" anchor="t">
            <a:normAutofit fontScale="90000"/>
          </a:bodyPr>
          <a:lstStyle/>
          <a:p>
            <a:r>
              <a:rPr lang="en-US" sz="3200" kern="1200" dirty="0">
                <a:solidFill>
                  <a:schemeClr val="tx1"/>
                </a:solidFill>
                <a:latin typeface="+mj-lt"/>
                <a:ea typeface="+mj-ea"/>
                <a:cs typeface="+mj-cs"/>
              </a:rPr>
              <a:t>Most valuable topics in my future business education</a:t>
            </a:r>
          </a:p>
        </p:txBody>
      </p:sp>
      <p:sp>
        <p:nvSpPr>
          <p:cNvPr id="17" name="Rectangle 16">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02AE3ACD-585F-C54F-A5A7-E50190FD6F8F}"/>
              </a:ext>
            </a:extLst>
          </p:cNvPr>
          <p:cNvGraphicFramePr>
            <a:graphicFrameLocks noGrp="1"/>
          </p:cNvGraphicFramePr>
          <p:nvPr>
            <p:extLst>
              <p:ext uri="{D42A27DB-BD31-4B8C-83A1-F6EECF244321}">
                <p14:modId xmlns:p14="http://schemas.microsoft.com/office/powerpoint/2010/main" val="1905152147"/>
              </p:ext>
            </p:extLst>
          </p:nvPr>
        </p:nvGraphicFramePr>
        <p:xfrm>
          <a:off x="5513959" y="1090334"/>
          <a:ext cx="6073058" cy="4688433"/>
        </p:xfrm>
        <a:graphic>
          <a:graphicData uri="http://schemas.openxmlformats.org/drawingml/2006/table">
            <a:tbl>
              <a:tblPr firstRow="1" bandRow="1">
                <a:tableStyleId>{5C22544A-7EE6-4342-B048-85BDC9FD1C3A}</a:tableStyleId>
              </a:tblPr>
              <a:tblGrid>
                <a:gridCol w="4737242">
                  <a:extLst>
                    <a:ext uri="{9D8B030D-6E8A-4147-A177-3AD203B41FA5}">
                      <a16:colId xmlns:a16="http://schemas.microsoft.com/office/drawing/2014/main" val="669799626"/>
                    </a:ext>
                  </a:extLst>
                </a:gridCol>
                <a:gridCol w="667908">
                  <a:extLst>
                    <a:ext uri="{9D8B030D-6E8A-4147-A177-3AD203B41FA5}">
                      <a16:colId xmlns:a16="http://schemas.microsoft.com/office/drawing/2014/main" val="4205183882"/>
                    </a:ext>
                  </a:extLst>
                </a:gridCol>
                <a:gridCol w="667908">
                  <a:extLst>
                    <a:ext uri="{9D8B030D-6E8A-4147-A177-3AD203B41FA5}">
                      <a16:colId xmlns:a16="http://schemas.microsoft.com/office/drawing/2014/main" val="3329169827"/>
                    </a:ext>
                  </a:extLst>
                </a:gridCol>
              </a:tblGrid>
              <a:tr h="205665">
                <a:tc>
                  <a:txBody>
                    <a:bodyPr/>
                    <a:lstStyle/>
                    <a:p>
                      <a:pPr algn="l" fontAlgn="b"/>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ctr" fontAlgn="ctr"/>
                      <a:r>
                        <a:rPr lang="en-GB" sz="1100" u="none" strike="noStrike">
                          <a:effectLst/>
                        </a:rPr>
                        <a:t>UG</a:t>
                      </a:r>
                      <a:endParaRPr lang="en-GB" sz="1100" b="1" i="0" u="none" strike="noStrike">
                        <a:solidFill>
                          <a:srgbClr val="000000"/>
                        </a:solidFill>
                        <a:effectLst/>
                        <a:latin typeface="Calibri" panose="020F0502020204030204" pitchFamily="34" charset="0"/>
                      </a:endParaRPr>
                    </a:p>
                  </a:txBody>
                  <a:tcPr marL="2549" marR="2549" marT="2549" marB="0" anchor="ctr"/>
                </a:tc>
                <a:tc>
                  <a:txBody>
                    <a:bodyPr/>
                    <a:lstStyle/>
                    <a:p>
                      <a:pPr algn="ctr" fontAlgn="ctr"/>
                      <a:r>
                        <a:rPr lang="en-GB" sz="1100" u="none" strike="noStrike">
                          <a:effectLst/>
                        </a:rPr>
                        <a:t>PG</a:t>
                      </a:r>
                      <a:endParaRPr lang="en-GB" sz="1100" b="1" i="0" u="none" strike="noStrike">
                        <a:solidFill>
                          <a:srgbClr val="000000"/>
                        </a:solidFill>
                        <a:effectLst/>
                        <a:latin typeface="Calibri" panose="020F0502020204030204" pitchFamily="34" charset="0"/>
                      </a:endParaRPr>
                    </a:p>
                  </a:txBody>
                  <a:tcPr marL="2549" marR="2549" marT="2549" marB="0" anchor="ctr"/>
                </a:tc>
                <a:extLst>
                  <a:ext uri="{0D108BD9-81ED-4DB2-BD59-A6C34878D82A}">
                    <a16:rowId xmlns:a16="http://schemas.microsoft.com/office/drawing/2014/main" val="462206559"/>
                  </a:ext>
                </a:extLst>
              </a:tr>
              <a:tr h="205665">
                <a:tc>
                  <a:txBody>
                    <a:bodyPr/>
                    <a:lstStyle/>
                    <a:p>
                      <a:pPr algn="l" fontAlgn="b"/>
                      <a:r>
                        <a:rPr lang="en-GB" sz="1100" u="none" strike="noStrike">
                          <a:effectLst/>
                        </a:rPr>
                        <a:t>Creativity and design thinking</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21.37%</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24.00%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3266434539"/>
                  </a:ext>
                </a:extLst>
              </a:tr>
              <a:tr h="205665">
                <a:tc>
                  <a:txBody>
                    <a:bodyPr/>
                    <a:lstStyle/>
                    <a:p>
                      <a:pPr algn="l" fontAlgn="b"/>
                      <a:r>
                        <a:rPr lang="en-GB" sz="1100" u="none" strike="noStrike">
                          <a:effectLst/>
                        </a:rPr>
                        <a:t>Data analytics and data-driven decision making</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26.85%</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33.50%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2365007909"/>
                  </a:ext>
                </a:extLst>
              </a:tr>
              <a:tr h="205665">
                <a:tc>
                  <a:txBody>
                    <a:bodyPr/>
                    <a:lstStyle/>
                    <a:p>
                      <a:pPr algn="l" fontAlgn="b"/>
                      <a:r>
                        <a:rPr lang="en-GB" sz="1100" u="none" strike="noStrike">
                          <a:effectLst/>
                        </a:rPr>
                        <a:t>Entrepreneurship and entrepreneurial mindset</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24.25%</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18.00%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2274373683"/>
                  </a:ext>
                </a:extLst>
              </a:tr>
              <a:tr h="205665">
                <a:tc>
                  <a:txBody>
                    <a:bodyPr/>
                    <a:lstStyle/>
                    <a:p>
                      <a:pPr algn="l" fontAlgn="b"/>
                      <a:r>
                        <a:rPr lang="en-GB" sz="1100" u="none" strike="noStrike">
                          <a:effectLst/>
                        </a:rPr>
                        <a:t>Innovation</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27.81%</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22.50%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3588827533"/>
                  </a:ext>
                </a:extLst>
              </a:tr>
              <a:tr h="205665">
                <a:tc>
                  <a:txBody>
                    <a:bodyPr/>
                    <a:lstStyle/>
                    <a:p>
                      <a:pPr algn="l" fontAlgn="b"/>
                      <a:r>
                        <a:rPr lang="en-GB" sz="1100" u="none" strike="noStrike">
                          <a:effectLst/>
                        </a:rPr>
                        <a:t>Collaboration across virtual teams, alliances and partners</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11.78%</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11.00%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3745555069"/>
                  </a:ext>
                </a:extLst>
              </a:tr>
              <a:tr h="205665">
                <a:tc>
                  <a:txBody>
                    <a:bodyPr/>
                    <a:lstStyle/>
                    <a:p>
                      <a:pPr algn="l" fontAlgn="b"/>
                      <a:r>
                        <a:rPr lang="en-GB" sz="1100" u="none" strike="noStrike">
                          <a:effectLst/>
                        </a:rPr>
                        <a:t>Social impact</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22.19%</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17.00%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1715279513"/>
                  </a:ext>
                </a:extLst>
              </a:tr>
              <a:tr h="205665">
                <a:tc>
                  <a:txBody>
                    <a:bodyPr/>
                    <a:lstStyle/>
                    <a:p>
                      <a:pPr algn="l" fontAlgn="b"/>
                      <a:r>
                        <a:rPr lang="en-GB" sz="1100" u="none" strike="noStrike" dirty="0">
                          <a:effectLst/>
                        </a:rPr>
                        <a:t>Other (please specify)</a:t>
                      </a:r>
                      <a:endParaRPr lang="en-GB" sz="1100" b="0" i="0" u="none" strike="noStrike" dirty="0">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0.55%</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0.50%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3726188238"/>
                  </a:ext>
                </a:extLst>
              </a:tr>
              <a:tr h="205665">
                <a:tc>
                  <a:txBody>
                    <a:bodyPr/>
                    <a:lstStyle/>
                    <a:p>
                      <a:pPr algn="l" fontAlgn="b"/>
                      <a:r>
                        <a:rPr lang="en-GB" sz="1100" u="none" strike="noStrike">
                          <a:effectLst/>
                        </a:rPr>
                        <a:t>Business model innovation</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19.18%</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21.50%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2873003504"/>
                  </a:ext>
                </a:extLst>
              </a:tr>
              <a:tr h="205665">
                <a:tc>
                  <a:txBody>
                    <a:bodyPr/>
                    <a:lstStyle/>
                    <a:p>
                      <a:pPr algn="l" fontAlgn="b"/>
                      <a:r>
                        <a:rPr lang="en-GB" sz="1100" u="none" strike="noStrike">
                          <a:effectLst/>
                        </a:rPr>
                        <a:t>Managing across cultures</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16.99%</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22.00%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1447915927"/>
                  </a:ext>
                </a:extLst>
              </a:tr>
              <a:tr h="205665">
                <a:tc>
                  <a:txBody>
                    <a:bodyPr/>
                    <a:lstStyle/>
                    <a:p>
                      <a:pPr algn="l" fontAlgn="b"/>
                      <a:r>
                        <a:rPr lang="en-GB" sz="1100" u="none" strike="noStrike">
                          <a:effectLst/>
                        </a:rPr>
                        <a:t>Digital transformation</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18.49%</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19.00%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896294336"/>
                  </a:ext>
                </a:extLst>
              </a:tr>
              <a:tr h="205665">
                <a:tc>
                  <a:txBody>
                    <a:bodyPr/>
                    <a:lstStyle/>
                    <a:p>
                      <a:pPr algn="l" fontAlgn="b"/>
                      <a:r>
                        <a:rPr lang="en-GB" sz="1100" u="none" strike="noStrike">
                          <a:effectLst/>
                        </a:rPr>
                        <a:t>Resilience/mindfulness</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13.29%</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18.00%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2921416089"/>
                  </a:ext>
                </a:extLst>
              </a:tr>
              <a:tr h="205665">
                <a:tc>
                  <a:txBody>
                    <a:bodyPr/>
                    <a:lstStyle/>
                    <a:p>
                      <a:pPr algn="l" fontAlgn="b"/>
                      <a:r>
                        <a:rPr lang="en-GB" sz="1100" u="none" strike="noStrike">
                          <a:effectLst/>
                        </a:rPr>
                        <a:t>Technology management</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20.14%</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20.50%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368962703"/>
                  </a:ext>
                </a:extLst>
              </a:tr>
              <a:tr h="205665">
                <a:tc>
                  <a:txBody>
                    <a:bodyPr/>
                    <a:lstStyle/>
                    <a:p>
                      <a:pPr algn="l" fontAlgn="b"/>
                      <a:r>
                        <a:rPr lang="en-GB" sz="1100" u="none" strike="noStrike">
                          <a:effectLst/>
                        </a:rPr>
                        <a:t>Sustainability</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28.08%</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25.00%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3868116250"/>
                  </a:ext>
                </a:extLst>
              </a:tr>
              <a:tr h="205665">
                <a:tc>
                  <a:txBody>
                    <a:bodyPr/>
                    <a:lstStyle/>
                    <a:p>
                      <a:pPr algn="l" fontAlgn="b"/>
                      <a:r>
                        <a:rPr lang="en-GB" sz="1100" u="none" strike="noStrike">
                          <a:effectLst/>
                        </a:rPr>
                        <a:t>Responsible management</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17.53%</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17.50%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1208759985"/>
                  </a:ext>
                </a:extLst>
              </a:tr>
              <a:tr h="205665">
                <a:tc>
                  <a:txBody>
                    <a:bodyPr/>
                    <a:lstStyle/>
                    <a:p>
                      <a:pPr algn="l" fontAlgn="b"/>
                      <a:r>
                        <a:rPr lang="en-GB" sz="1100" u="none" strike="noStrike">
                          <a:effectLst/>
                        </a:rPr>
                        <a:t>Ethics</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19.45%</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14.50%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3124336464"/>
                  </a:ext>
                </a:extLst>
              </a:tr>
              <a:tr h="205665">
                <a:tc>
                  <a:txBody>
                    <a:bodyPr/>
                    <a:lstStyle/>
                    <a:p>
                      <a:pPr algn="l" fontAlgn="b"/>
                      <a:r>
                        <a:rPr lang="en-GB" sz="1100" u="none" strike="noStrike">
                          <a:effectLst/>
                        </a:rPr>
                        <a:t>Artificial intelligence</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15.34%</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24.00%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3752317339"/>
                  </a:ext>
                </a:extLst>
              </a:tr>
              <a:tr h="205665">
                <a:tc>
                  <a:txBody>
                    <a:bodyPr/>
                    <a:lstStyle/>
                    <a:p>
                      <a:pPr algn="l" fontAlgn="b"/>
                      <a:r>
                        <a:rPr lang="en-GB" sz="1100" u="none" strike="noStrike">
                          <a:effectLst/>
                        </a:rPr>
                        <a:t>Decision making in uncertain and complex times</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31.64%</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30.00%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2309951910"/>
                  </a:ext>
                </a:extLst>
              </a:tr>
              <a:tr h="205665">
                <a:tc>
                  <a:txBody>
                    <a:bodyPr/>
                    <a:lstStyle/>
                    <a:p>
                      <a:pPr algn="l" fontAlgn="b"/>
                      <a:r>
                        <a:rPr lang="en-GB" sz="1100" u="none" strike="noStrike">
                          <a:effectLst/>
                        </a:rPr>
                        <a:t>Geopolitics and government</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10.82%</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13.00%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3950601048"/>
                  </a:ext>
                </a:extLst>
              </a:tr>
              <a:tr h="369468">
                <a:tc>
                  <a:txBody>
                    <a:bodyPr/>
                    <a:lstStyle/>
                    <a:p>
                      <a:pPr algn="l" fontAlgn="b"/>
                      <a:r>
                        <a:rPr lang="en-GB" sz="1100" u="none" strike="noStrike">
                          <a:effectLst/>
                        </a:rPr>
                        <a:t>Leading collaboration across a network of virtual teams, alliances and partners</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15.75%</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19.00%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417131144"/>
                  </a:ext>
                </a:extLst>
              </a:tr>
              <a:tr h="205665">
                <a:tc>
                  <a:txBody>
                    <a:bodyPr/>
                    <a:lstStyle/>
                    <a:p>
                      <a:pPr algn="l" fontAlgn="b"/>
                      <a:r>
                        <a:rPr lang="en-GB" sz="1100" u="none" strike="noStrike">
                          <a:effectLst/>
                        </a:rPr>
                        <a:t>Managing a multi-generational, diverse workforce</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14.66%</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20.00%</a:t>
                      </a:r>
                      <a:endParaRPr lang="en-GB" sz="1100" b="0" i="0" u="none" strike="noStrike">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1986962686"/>
                  </a:ext>
                </a:extLst>
              </a:tr>
              <a:tr h="205665">
                <a:tc>
                  <a:txBody>
                    <a:bodyPr/>
                    <a:lstStyle/>
                    <a:p>
                      <a:pPr algn="l" fontAlgn="b"/>
                      <a:r>
                        <a:rPr lang="en-GB" sz="1100" u="none" strike="noStrike">
                          <a:effectLst/>
                        </a:rPr>
                        <a:t>Robotics</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a:effectLst/>
                        </a:rPr>
                        <a:t>6.30%</a:t>
                      </a:r>
                      <a:endParaRPr lang="en-GB" sz="1100" b="0" i="0" u="none" strike="noStrike">
                        <a:solidFill>
                          <a:srgbClr val="000000"/>
                        </a:solidFill>
                        <a:effectLst/>
                        <a:latin typeface="Calibri" panose="020F0502020204030204" pitchFamily="34" charset="0"/>
                      </a:endParaRPr>
                    </a:p>
                  </a:txBody>
                  <a:tcPr marL="2549" marR="2549" marT="2549" marB="0" anchor="b"/>
                </a:tc>
                <a:tc>
                  <a:txBody>
                    <a:bodyPr/>
                    <a:lstStyle/>
                    <a:p>
                      <a:pPr algn="r" fontAlgn="b"/>
                      <a:r>
                        <a:rPr lang="en-GB" sz="1100" u="none" strike="noStrike" dirty="0">
                          <a:effectLst/>
                        </a:rPr>
                        <a:t>8.00%</a:t>
                      </a:r>
                      <a:endParaRPr lang="en-GB" sz="1100" b="0" i="0" u="none" strike="noStrike" dirty="0">
                        <a:solidFill>
                          <a:srgbClr val="000000"/>
                        </a:solidFill>
                        <a:effectLst/>
                        <a:latin typeface="Calibri" panose="020F0502020204030204" pitchFamily="34" charset="0"/>
                      </a:endParaRPr>
                    </a:p>
                  </a:txBody>
                  <a:tcPr marL="2549" marR="2549" marT="2549" marB="0" anchor="b"/>
                </a:tc>
                <a:extLst>
                  <a:ext uri="{0D108BD9-81ED-4DB2-BD59-A6C34878D82A}">
                    <a16:rowId xmlns:a16="http://schemas.microsoft.com/office/drawing/2014/main" val="3002851049"/>
                  </a:ext>
                </a:extLst>
              </a:tr>
            </a:tbl>
          </a:graphicData>
        </a:graphic>
      </p:graphicFrame>
      <p:sp>
        <p:nvSpPr>
          <p:cNvPr id="10" name="TextBox 9">
            <a:extLst>
              <a:ext uri="{FF2B5EF4-FFF2-40B4-BE49-F238E27FC236}">
                <a16:creationId xmlns:a16="http://schemas.microsoft.com/office/drawing/2014/main" id="{CD32587D-6FAE-1649-9186-3140904EEE60}"/>
              </a:ext>
            </a:extLst>
          </p:cNvPr>
          <p:cNvSpPr txBox="1"/>
          <p:nvPr/>
        </p:nvSpPr>
        <p:spPr>
          <a:xfrm>
            <a:off x="864441" y="2007510"/>
            <a:ext cx="4453435" cy="4031873"/>
          </a:xfrm>
          <a:prstGeom prst="rect">
            <a:avLst/>
          </a:prstGeom>
          <a:noFill/>
        </p:spPr>
        <p:txBody>
          <a:bodyPr wrap="square" rtlCol="0">
            <a:spAutoFit/>
          </a:bodyPr>
          <a:lstStyle/>
          <a:p>
            <a:r>
              <a:rPr lang="en-GB" sz="1600" dirty="0"/>
              <a:t>For undergraduates, the key topics for their future business education are:</a:t>
            </a:r>
          </a:p>
          <a:p>
            <a:pPr marL="285750" indent="-285750" fontAlgn="b">
              <a:buFont typeface="Arial" panose="020B0604020202020204" pitchFamily="34" charset="0"/>
              <a:buChar char="•"/>
            </a:pPr>
            <a:r>
              <a:rPr lang="en-GB" sz="1600" dirty="0"/>
              <a:t>Decision making in uncertain and complex times</a:t>
            </a:r>
            <a:endParaRPr lang="en-GB" sz="1600" dirty="0">
              <a:solidFill>
                <a:srgbClr val="000000"/>
              </a:solidFill>
            </a:endParaRPr>
          </a:p>
          <a:p>
            <a:pPr marL="285750" indent="-285750">
              <a:buFont typeface="Arial" panose="020B0604020202020204" pitchFamily="34" charset="0"/>
              <a:buChar char="•"/>
            </a:pPr>
            <a:r>
              <a:rPr lang="en-GB" sz="1600" dirty="0"/>
              <a:t>Sustainability</a:t>
            </a:r>
            <a:endParaRPr lang="en-GB" sz="1600" dirty="0">
              <a:solidFill>
                <a:srgbClr val="000000"/>
              </a:solidFill>
            </a:endParaRPr>
          </a:p>
          <a:p>
            <a:pPr marL="285750" indent="-285750">
              <a:buFont typeface="Arial" panose="020B0604020202020204" pitchFamily="34" charset="0"/>
              <a:buChar char="•"/>
            </a:pPr>
            <a:r>
              <a:rPr lang="en-GB" sz="1600" dirty="0"/>
              <a:t>Innovation</a:t>
            </a:r>
          </a:p>
          <a:p>
            <a:pPr marL="285750" indent="-285750">
              <a:buFont typeface="Arial" panose="020B0604020202020204" pitchFamily="34" charset="0"/>
              <a:buChar char="•"/>
            </a:pPr>
            <a:r>
              <a:rPr lang="en-GB" sz="1600" dirty="0"/>
              <a:t>Data analytics and data-driven decision making</a:t>
            </a:r>
            <a:endParaRPr lang="en-GB" sz="1600" dirty="0">
              <a:solidFill>
                <a:srgbClr val="000000"/>
              </a:solidFill>
            </a:endParaRPr>
          </a:p>
          <a:p>
            <a:endParaRPr lang="en-GB" sz="1600" dirty="0"/>
          </a:p>
          <a:p>
            <a:r>
              <a:rPr lang="en-GB" sz="1600" dirty="0"/>
              <a:t>For postgraduates, the key topics for their future business education are:</a:t>
            </a:r>
          </a:p>
          <a:p>
            <a:pPr marL="285750" indent="-285750">
              <a:buFont typeface="Arial" panose="020B0604020202020204" pitchFamily="34" charset="0"/>
              <a:buChar char="•"/>
            </a:pPr>
            <a:r>
              <a:rPr lang="en-GB" sz="1600" dirty="0"/>
              <a:t>Data analytics and data-driven decision making</a:t>
            </a:r>
          </a:p>
          <a:p>
            <a:pPr marL="285750" indent="-285750">
              <a:buFont typeface="Arial" panose="020B0604020202020204" pitchFamily="34" charset="0"/>
              <a:buChar char="•"/>
            </a:pPr>
            <a:r>
              <a:rPr lang="en-GB" sz="1600" dirty="0"/>
              <a:t>Decision making in uncertain and complex times</a:t>
            </a:r>
          </a:p>
          <a:p>
            <a:pPr marL="285750" indent="-285750">
              <a:buFont typeface="Arial" panose="020B0604020202020204" pitchFamily="34" charset="0"/>
              <a:buChar char="•"/>
            </a:pPr>
            <a:r>
              <a:rPr lang="en-GB" sz="1600" dirty="0">
                <a:solidFill>
                  <a:srgbClr val="000000"/>
                </a:solidFill>
              </a:rPr>
              <a:t>Sustainability</a:t>
            </a:r>
          </a:p>
        </p:txBody>
      </p:sp>
      <p:pic>
        <p:nvPicPr>
          <p:cNvPr id="12" name="Picture 11" descr="CC-Logo.jpg">
            <a:hlinkClick r:id="rId2"/>
            <a:extLst>
              <a:ext uri="{FF2B5EF4-FFF2-40B4-BE49-F238E27FC236}">
                <a16:creationId xmlns:a16="http://schemas.microsoft.com/office/drawing/2014/main" id="{EFCAC816-3115-0642-8D10-221261700437}"/>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05C4FEAB-2168-7B40-B71B-876A8F4556F7}"/>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6F0A2BBC-7CF8-BB4F-BB91-CE32DC1A81C2}"/>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22608772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c 25">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8" name="Rectangle 2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covered, person, sitting, table&#10;&#10;Description automatically generated">
            <a:extLst>
              <a:ext uri="{FF2B5EF4-FFF2-40B4-BE49-F238E27FC236}">
                <a16:creationId xmlns:a16="http://schemas.microsoft.com/office/drawing/2014/main" id="{54881B3A-E487-2F49-AD43-8216FD6F19E7}"/>
              </a:ext>
            </a:extLst>
          </p:cNvPr>
          <p:cNvPicPr>
            <a:picLocks noChangeAspect="1"/>
          </p:cNvPicPr>
          <p:nvPr/>
        </p:nvPicPr>
        <p:blipFill rotWithShape="1">
          <a:blip r:embed="rId2"/>
          <a:srcRect t="15569" r="8874" b="7060"/>
          <a:stretch/>
        </p:blipFill>
        <p:spPr>
          <a:xfrm>
            <a:off x="20" y="10"/>
            <a:ext cx="12191980" cy="6857990"/>
          </a:xfrm>
          <a:prstGeom prst="rect">
            <a:avLst/>
          </a:prstGeom>
        </p:spPr>
      </p:pic>
      <p:sp>
        <p:nvSpPr>
          <p:cNvPr id="30" name="Rectangle 29">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DF068C-1798-9641-AEB7-F6E8E57442BA}"/>
              </a:ext>
            </a:extLst>
          </p:cNvPr>
          <p:cNvSpPr>
            <a:spLocks noGrp="1"/>
          </p:cNvSpPr>
          <p:nvPr>
            <p:ph type="title"/>
          </p:nvPr>
        </p:nvSpPr>
        <p:spPr>
          <a:xfrm>
            <a:off x="477981" y="1122362"/>
            <a:ext cx="4023360" cy="2802219"/>
          </a:xfrm>
        </p:spPr>
        <p:txBody>
          <a:bodyPr vert="horz" lIns="91440" tIns="45720" rIns="91440" bIns="45720" rtlCol="0" anchor="b">
            <a:normAutofit/>
          </a:bodyPr>
          <a:lstStyle/>
          <a:p>
            <a:r>
              <a:rPr lang="en-US" sz="5400" kern="1200" dirty="0">
                <a:solidFill>
                  <a:schemeClr val="tx1"/>
                </a:solidFill>
                <a:latin typeface="+mj-lt"/>
                <a:ea typeface="+mj-ea"/>
                <a:cs typeface="+mj-cs"/>
              </a:rPr>
              <a:t>Geographic analysis - students</a:t>
            </a:r>
          </a:p>
        </p:txBody>
      </p:sp>
      <p:sp>
        <p:nvSpPr>
          <p:cNvPr id="19" name="Text Placeholder 2">
            <a:extLst>
              <a:ext uri="{FF2B5EF4-FFF2-40B4-BE49-F238E27FC236}">
                <a16:creationId xmlns:a16="http://schemas.microsoft.com/office/drawing/2014/main" id="{C9C89E16-CD86-A14B-8F91-885F9C483044}"/>
              </a:ext>
            </a:extLst>
          </p:cNvPr>
          <p:cNvSpPr txBox="1">
            <a:spLocks/>
          </p:cNvSpPr>
          <p:nvPr/>
        </p:nvSpPr>
        <p:spPr>
          <a:xfrm>
            <a:off x="477981" y="3924581"/>
            <a:ext cx="2220839" cy="7703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Data splits</a:t>
            </a:r>
          </a:p>
        </p:txBody>
      </p:sp>
    </p:spTree>
    <p:extLst>
      <p:ext uri="{BB962C8B-B14F-4D97-AF65-F5344CB8AC3E}">
        <p14:creationId xmlns:p14="http://schemas.microsoft.com/office/powerpoint/2010/main" val="2497041971"/>
      </p:ext>
    </p:extLst>
  </p:cSld>
  <p:clrMapOvr>
    <a:overrideClrMapping bg1="dk1" tx1="lt1" bg2="dk2" tx2="lt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916067" y="991318"/>
            <a:ext cx="2740880" cy="816461"/>
          </a:xfrm>
        </p:spPr>
        <p:txBody>
          <a:bodyPr vert="horz" lIns="91440" tIns="45720" rIns="91440" bIns="45720" rtlCol="0" anchor="t">
            <a:normAutofit fontScale="90000"/>
          </a:bodyPr>
          <a:lstStyle/>
          <a:p>
            <a:r>
              <a:rPr lang="en-US" sz="6000" kern="1200" dirty="0">
                <a:solidFill>
                  <a:schemeClr val="tx1"/>
                </a:solidFill>
                <a:latin typeface="+mj-lt"/>
                <a:ea typeface="+mj-ea"/>
                <a:cs typeface="+mj-cs"/>
              </a:rPr>
              <a:t>Status</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B7EDBB84-77C7-CA43-90D9-16897CBA4EE2}"/>
              </a:ext>
            </a:extLst>
          </p:cNvPr>
          <p:cNvGraphicFramePr>
            <a:graphicFrameLocks noGrp="1"/>
          </p:cNvGraphicFramePr>
          <p:nvPr>
            <p:extLst>
              <p:ext uri="{D42A27DB-BD31-4B8C-83A1-F6EECF244321}">
                <p14:modId xmlns:p14="http://schemas.microsoft.com/office/powerpoint/2010/main" val="2472239286"/>
              </p:ext>
            </p:extLst>
          </p:nvPr>
        </p:nvGraphicFramePr>
        <p:xfrm>
          <a:off x="3934801" y="1064828"/>
          <a:ext cx="7652219" cy="4513011"/>
        </p:xfrm>
        <a:graphic>
          <a:graphicData uri="http://schemas.openxmlformats.org/drawingml/2006/table">
            <a:tbl>
              <a:tblPr firstRow="1" bandRow="1">
                <a:tableStyleId>{5C22544A-7EE6-4342-B048-85BDC9FD1C3A}</a:tableStyleId>
              </a:tblPr>
              <a:tblGrid>
                <a:gridCol w="2334265">
                  <a:extLst>
                    <a:ext uri="{9D8B030D-6E8A-4147-A177-3AD203B41FA5}">
                      <a16:colId xmlns:a16="http://schemas.microsoft.com/office/drawing/2014/main" val="1295330109"/>
                    </a:ext>
                  </a:extLst>
                </a:gridCol>
                <a:gridCol w="555952">
                  <a:extLst>
                    <a:ext uri="{9D8B030D-6E8A-4147-A177-3AD203B41FA5}">
                      <a16:colId xmlns:a16="http://schemas.microsoft.com/office/drawing/2014/main" val="2234878075"/>
                    </a:ext>
                  </a:extLst>
                </a:gridCol>
                <a:gridCol w="798900">
                  <a:extLst>
                    <a:ext uri="{9D8B030D-6E8A-4147-A177-3AD203B41FA5}">
                      <a16:colId xmlns:a16="http://schemas.microsoft.com/office/drawing/2014/main" val="2627366123"/>
                    </a:ext>
                  </a:extLst>
                </a:gridCol>
                <a:gridCol w="910392">
                  <a:extLst>
                    <a:ext uri="{9D8B030D-6E8A-4147-A177-3AD203B41FA5}">
                      <a16:colId xmlns:a16="http://schemas.microsoft.com/office/drawing/2014/main" val="2935501571"/>
                    </a:ext>
                  </a:extLst>
                </a:gridCol>
                <a:gridCol w="539849">
                  <a:extLst>
                    <a:ext uri="{9D8B030D-6E8A-4147-A177-3AD203B41FA5}">
                      <a16:colId xmlns:a16="http://schemas.microsoft.com/office/drawing/2014/main" val="3766015952"/>
                    </a:ext>
                  </a:extLst>
                </a:gridCol>
                <a:gridCol w="882006">
                  <a:extLst>
                    <a:ext uri="{9D8B030D-6E8A-4147-A177-3AD203B41FA5}">
                      <a16:colId xmlns:a16="http://schemas.microsoft.com/office/drawing/2014/main" val="3507761660"/>
                    </a:ext>
                  </a:extLst>
                </a:gridCol>
                <a:gridCol w="1035238">
                  <a:extLst>
                    <a:ext uri="{9D8B030D-6E8A-4147-A177-3AD203B41FA5}">
                      <a16:colId xmlns:a16="http://schemas.microsoft.com/office/drawing/2014/main" val="2309092333"/>
                    </a:ext>
                  </a:extLst>
                </a:gridCol>
                <a:gridCol w="595617">
                  <a:extLst>
                    <a:ext uri="{9D8B030D-6E8A-4147-A177-3AD203B41FA5}">
                      <a16:colId xmlns:a16="http://schemas.microsoft.com/office/drawing/2014/main" val="481241860"/>
                    </a:ext>
                  </a:extLst>
                </a:gridCol>
              </a:tblGrid>
              <a:tr h="811554">
                <a:tc>
                  <a:txBody>
                    <a:bodyPr/>
                    <a:lstStyle/>
                    <a:p>
                      <a:pPr algn="l" fontAlgn="b"/>
                      <a:endParaRPr lang="en-GB" sz="1200" b="0" i="0" u="none" strike="noStrike" dirty="0">
                        <a:solidFill>
                          <a:srgbClr val="000000"/>
                        </a:solidFill>
                        <a:effectLst/>
                        <a:latin typeface="Calibri" panose="020F0502020204030204" pitchFamily="34" charset="0"/>
                      </a:endParaRPr>
                    </a:p>
                  </a:txBody>
                  <a:tcPr marL="3454" marR="3454" marT="3454" marB="0" anchor="b"/>
                </a:tc>
                <a:tc>
                  <a:txBody>
                    <a:bodyPr/>
                    <a:lstStyle/>
                    <a:p>
                      <a:pPr algn="l" fontAlgn="b"/>
                      <a:r>
                        <a:rPr lang="en-GB" sz="1200" u="none" strike="noStrike" dirty="0">
                          <a:effectLst/>
                        </a:rPr>
                        <a:t>Europe</a:t>
                      </a:r>
                      <a:endParaRPr lang="en-GB" sz="1200" b="0" i="0" u="none" strike="noStrike" dirty="0">
                        <a:solidFill>
                          <a:srgbClr val="000000"/>
                        </a:solidFill>
                        <a:effectLst/>
                        <a:latin typeface="Calibri" panose="020F0502020204030204" pitchFamily="34" charset="0"/>
                      </a:endParaRPr>
                    </a:p>
                  </a:txBody>
                  <a:tcPr marL="3454" marR="3454" marT="3454" marB="0" anchor="b"/>
                </a:tc>
                <a:tc>
                  <a:txBody>
                    <a:bodyPr/>
                    <a:lstStyle/>
                    <a:p>
                      <a:pPr algn="l" fontAlgn="b"/>
                      <a:r>
                        <a:rPr lang="en-GB" sz="1200" u="none" strike="noStrike">
                          <a:effectLst/>
                        </a:rPr>
                        <a:t>Africa Middle East</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l" fontAlgn="b"/>
                      <a:r>
                        <a:rPr lang="en-GB" sz="1200" u="none" strike="noStrike">
                          <a:effectLst/>
                        </a:rPr>
                        <a:t>East and South East Asia</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l" fontAlgn="b"/>
                      <a:r>
                        <a:rPr lang="en-GB" sz="1200" u="none" strike="noStrike">
                          <a:effectLst/>
                        </a:rPr>
                        <a:t>South Asia</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l" fontAlgn="b"/>
                      <a:r>
                        <a:rPr lang="en-GB" sz="1200" u="none" strike="noStrike">
                          <a:effectLst/>
                        </a:rPr>
                        <a:t>Australasia</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l" fontAlgn="b"/>
                      <a:r>
                        <a:rPr lang="en-GB" sz="1200" u="none" strike="noStrike" dirty="0">
                          <a:effectLst/>
                        </a:rPr>
                        <a:t>Central and South America</a:t>
                      </a:r>
                      <a:endParaRPr lang="en-GB" sz="1200" b="0" i="0" u="none" strike="noStrike" dirty="0">
                        <a:solidFill>
                          <a:srgbClr val="000000"/>
                        </a:solidFill>
                        <a:effectLst/>
                        <a:latin typeface="Calibri" panose="020F0502020204030204" pitchFamily="34" charset="0"/>
                      </a:endParaRPr>
                    </a:p>
                  </a:txBody>
                  <a:tcPr marL="3454" marR="3454" marT="3454" marB="0" anchor="b"/>
                </a:tc>
                <a:tc>
                  <a:txBody>
                    <a:bodyPr/>
                    <a:lstStyle/>
                    <a:p>
                      <a:pPr algn="l" fontAlgn="b"/>
                      <a:r>
                        <a:rPr lang="en-GB" sz="1200" u="none" strike="noStrike">
                          <a:effectLst/>
                        </a:rPr>
                        <a:t>North America</a:t>
                      </a:r>
                      <a:endParaRPr lang="en-GB" sz="1200" b="0" i="0" u="none" strike="noStrike">
                        <a:solidFill>
                          <a:srgbClr val="000000"/>
                        </a:solidFill>
                        <a:effectLst/>
                        <a:latin typeface="Calibri" panose="020F0502020204030204" pitchFamily="34" charset="0"/>
                      </a:endParaRPr>
                    </a:p>
                  </a:txBody>
                  <a:tcPr marL="3454" marR="3454" marT="3454" marB="0" anchor="b"/>
                </a:tc>
                <a:extLst>
                  <a:ext uri="{0D108BD9-81ED-4DB2-BD59-A6C34878D82A}">
                    <a16:rowId xmlns:a16="http://schemas.microsoft.com/office/drawing/2014/main" val="3477163952"/>
                  </a:ext>
                </a:extLst>
              </a:tr>
              <a:tr h="312741">
                <a:tc>
                  <a:txBody>
                    <a:bodyPr/>
                    <a:lstStyle/>
                    <a:p>
                      <a:pPr algn="l" fontAlgn="b"/>
                      <a:r>
                        <a:rPr lang="en-GB" sz="1200" u="none" strike="noStrike">
                          <a:effectLst/>
                        </a:rPr>
                        <a:t>I'm at school before university</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dirty="0">
                          <a:effectLst/>
                        </a:rPr>
                        <a:t>3.34%</a:t>
                      </a:r>
                      <a:endParaRPr lang="en-GB" sz="1200" b="0" i="0" u="none" strike="noStrike" dirty="0">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11.27%</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19.57%</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7.23%</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14.81%</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32.91%</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16.19%</a:t>
                      </a:r>
                      <a:endParaRPr lang="en-GB" sz="1200" b="0" i="0" u="none" strike="noStrike">
                        <a:solidFill>
                          <a:srgbClr val="000000"/>
                        </a:solidFill>
                        <a:effectLst/>
                        <a:latin typeface="Calibri" panose="020F0502020204030204" pitchFamily="34" charset="0"/>
                      </a:endParaRPr>
                    </a:p>
                  </a:txBody>
                  <a:tcPr marL="3454" marR="3454" marT="3454" marB="0" anchor="b"/>
                </a:tc>
                <a:extLst>
                  <a:ext uri="{0D108BD9-81ED-4DB2-BD59-A6C34878D82A}">
                    <a16:rowId xmlns:a16="http://schemas.microsoft.com/office/drawing/2014/main" val="1095079145"/>
                  </a:ext>
                </a:extLst>
              </a:tr>
              <a:tr h="811554">
                <a:tc>
                  <a:txBody>
                    <a:bodyPr/>
                    <a:lstStyle/>
                    <a:p>
                      <a:pPr algn="l" fontAlgn="b"/>
                      <a:r>
                        <a:rPr lang="en-GB" sz="1200" u="none" strike="noStrike" dirty="0">
                          <a:effectLst/>
                        </a:rPr>
                        <a:t>Studying for an undergraduate degree (BA/BSc/</a:t>
                      </a:r>
                      <a:r>
                        <a:rPr lang="en-GB" sz="1200" u="none" strike="noStrike" dirty="0" err="1">
                          <a:effectLst/>
                        </a:rPr>
                        <a:t>BComm</a:t>
                      </a:r>
                      <a:r>
                        <a:rPr lang="en-GB" sz="1200" u="none" strike="noStrike" dirty="0">
                          <a:effectLst/>
                        </a:rPr>
                        <a:t>/</a:t>
                      </a:r>
                      <a:r>
                        <a:rPr lang="en-GB" sz="1200" u="none" strike="noStrike" dirty="0" err="1">
                          <a:effectLst/>
                        </a:rPr>
                        <a:t>BEc</a:t>
                      </a:r>
                      <a:r>
                        <a:rPr lang="en-GB" sz="1200" u="none" strike="noStrike" dirty="0">
                          <a:effectLst/>
                        </a:rPr>
                        <a:t>/etc)</a:t>
                      </a:r>
                      <a:endParaRPr lang="en-GB" sz="1200" b="0" i="0" u="none" strike="noStrike" dirty="0">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dirty="0">
                          <a:effectLst/>
                        </a:rPr>
                        <a:t>73.78%</a:t>
                      </a:r>
                      <a:endParaRPr lang="en-GB" sz="1200" b="0" i="0" u="none" strike="noStrike" dirty="0">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40.85%</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38.04%</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50.60%</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27.78%</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21.52%</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41.90%</a:t>
                      </a:r>
                      <a:endParaRPr lang="en-GB" sz="1200" b="0" i="0" u="none" strike="noStrike">
                        <a:solidFill>
                          <a:srgbClr val="000000"/>
                        </a:solidFill>
                        <a:effectLst/>
                        <a:latin typeface="Calibri" panose="020F0502020204030204" pitchFamily="34" charset="0"/>
                      </a:endParaRPr>
                    </a:p>
                  </a:txBody>
                  <a:tcPr marL="3454" marR="3454" marT="3454" marB="0" anchor="b"/>
                </a:tc>
                <a:extLst>
                  <a:ext uri="{0D108BD9-81ED-4DB2-BD59-A6C34878D82A}">
                    <a16:rowId xmlns:a16="http://schemas.microsoft.com/office/drawing/2014/main" val="2291970062"/>
                  </a:ext>
                </a:extLst>
              </a:tr>
              <a:tr h="558560">
                <a:tc>
                  <a:txBody>
                    <a:bodyPr/>
                    <a:lstStyle/>
                    <a:p>
                      <a:pPr algn="l" fontAlgn="b"/>
                      <a:r>
                        <a:rPr lang="en-GB" sz="1200" u="none" strike="noStrike" dirty="0">
                          <a:effectLst/>
                        </a:rPr>
                        <a:t>Studying for a specialist Masters (MA/MSc/</a:t>
                      </a:r>
                      <a:r>
                        <a:rPr lang="en-GB" sz="1200" u="none" strike="noStrike" dirty="0" err="1">
                          <a:effectLst/>
                        </a:rPr>
                        <a:t>MCom</a:t>
                      </a:r>
                      <a:r>
                        <a:rPr lang="en-GB" sz="1200" u="none" strike="noStrike" dirty="0">
                          <a:effectLst/>
                        </a:rPr>
                        <a:t>/</a:t>
                      </a:r>
                      <a:r>
                        <a:rPr lang="en-GB" sz="1200" u="none" strike="noStrike" dirty="0" err="1">
                          <a:effectLst/>
                        </a:rPr>
                        <a:t>MFin</a:t>
                      </a:r>
                      <a:r>
                        <a:rPr lang="en-GB" sz="1200" u="none" strike="noStrike" dirty="0">
                          <a:effectLst/>
                        </a:rPr>
                        <a:t>/etc)</a:t>
                      </a:r>
                      <a:endParaRPr lang="en-GB" sz="1200" b="0" i="0" u="none" strike="noStrike" dirty="0">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11.05%</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15.49%</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26.09%</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8.43%</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11.11%</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12.66%</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7.62%</a:t>
                      </a:r>
                      <a:endParaRPr lang="en-GB" sz="1200" b="0" i="0" u="none" strike="noStrike">
                        <a:solidFill>
                          <a:srgbClr val="000000"/>
                        </a:solidFill>
                        <a:effectLst/>
                        <a:latin typeface="Calibri" panose="020F0502020204030204" pitchFamily="34" charset="0"/>
                      </a:endParaRPr>
                    </a:p>
                  </a:txBody>
                  <a:tcPr marL="3454" marR="3454" marT="3454" marB="0" anchor="b"/>
                </a:tc>
                <a:extLst>
                  <a:ext uri="{0D108BD9-81ED-4DB2-BD59-A6C34878D82A}">
                    <a16:rowId xmlns:a16="http://schemas.microsoft.com/office/drawing/2014/main" val="1501283268"/>
                  </a:ext>
                </a:extLst>
              </a:tr>
              <a:tr h="312741">
                <a:tc>
                  <a:txBody>
                    <a:bodyPr/>
                    <a:lstStyle/>
                    <a:p>
                      <a:pPr algn="l" fontAlgn="b"/>
                      <a:r>
                        <a:rPr lang="en-GB" sz="1200" u="none" strike="noStrike">
                          <a:effectLst/>
                        </a:rPr>
                        <a:t>Studying for an MBA</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4.76%</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16.90%</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3.26%</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18.07%</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37.04%</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8.86%</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20.00%</a:t>
                      </a:r>
                      <a:endParaRPr lang="en-GB" sz="1200" b="0" i="0" u="none" strike="noStrike">
                        <a:solidFill>
                          <a:srgbClr val="000000"/>
                        </a:solidFill>
                        <a:effectLst/>
                        <a:latin typeface="Calibri" panose="020F0502020204030204" pitchFamily="34" charset="0"/>
                      </a:endParaRPr>
                    </a:p>
                  </a:txBody>
                  <a:tcPr marL="3454" marR="3454" marT="3454" marB="0" anchor="b"/>
                </a:tc>
                <a:extLst>
                  <a:ext uri="{0D108BD9-81ED-4DB2-BD59-A6C34878D82A}">
                    <a16:rowId xmlns:a16="http://schemas.microsoft.com/office/drawing/2014/main" val="1290144446"/>
                  </a:ext>
                </a:extLst>
              </a:tr>
              <a:tr h="312741">
                <a:tc>
                  <a:txBody>
                    <a:bodyPr/>
                    <a:lstStyle/>
                    <a:p>
                      <a:pPr algn="l" fontAlgn="b"/>
                      <a:r>
                        <a:rPr lang="en-GB" sz="1200" u="none" strike="noStrike">
                          <a:effectLst/>
                        </a:rPr>
                        <a:t>Studying for a PhD/DBA</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1.54%</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4.23%</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3.26%</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2.41%</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1.85%</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2.53%</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3.81%</a:t>
                      </a:r>
                      <a:endParaRPr lang="en-GB" sz="1200" b="0" i="0" u="none" strike="noStrike">
                        <a:solidFill>
                          <a:srgbClr val="000000"/>
                        </a:solidFill>
                        <a:effectLst/>
                        <a:latin typeface="Calibri" panose="020F0502020204030204" pitchFamily="34" charset="0"/>
                      </a:endParaRPr>
                    </a:p>
                  </a:txBody>
                  <a:tcPr marL="3454" marR="3454" marT="3454" marB="0" anchor="b"/>
                </a:tc>
                <a:extLst>
                  <a:ext uri="{0D108BD9-81ED-4DB2-BD59-A6C34878D82A}">
                    <a16:rowId xmlns:a16="http://schemas.microsoft.com/office/drawing/2014/main" val="187556217"/>
                  </a:ext>
                </a:extLst>
              </a:tr>
              <a:tr h="312741">
                <a:tc>
                  <a:txBody>
                    <a:bodyPr/>
                    <a:lstStyle/>
                    <a:p>
                      <a:pPr algn="l" fontAlgn="b"/>
                      <a:r>
                        <a:rPr lang="en-GB" sz="1200" u="none" strike="noStrike">
                          <a:effectLst/>
                        </a:rPr>
                        <a:t>Other (please specify)</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4.11%</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7.04%</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6.52%</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6.02%</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5.56%</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17.72%</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5.71%</a:t>
                      </a:r>
                      <a:endParaRPr lang="en-GB" sz="1200" b="0" i="0" u="none" strike="noStrike">
                        <a:solidFill>
                          <a:srgbClr val="000000"/>
                        </a:solidFill>
                        <a:effectLst/>
                        <a:latin typeface="Calibri" panose="020F0502020204030204" pitchFamily="34" charset="0"/>
                      </a:endParaRPr>
                    </a:p>
                  </a:txBody>
                  <a:tcPr marL="3454" marR="3454" marT="3454" marB="0" anchor="b"/>
                </a:tc>
                <a:extLst>
                  <a:ext uri="{0D108BD9-81ED-4DB2-BD59-A6C34878D82A}">
                    <a16:rowId xmlns:a16="http://schemas.microsoft.com/office/drawing/2014/main" val="3763920638"/>
                  </a:ext>
                </a:extLst>
              </a:tr>
              <a:tr h="1080379">
                <a:tc>
                  <a:txBody>
                    <a:bodyPr/>
                    <a:lstStyle/>
                    <a:p>
                      <a:pPr algn="l" fontAlgn="b"/>
                      <a:r>
                        <a:rPr lang="en-GB" sz="1200" u="none" strike="noStrike">
                          <a:effectLst/>
                        </a:rPr>
                        <a:t>Studying for a non-degree qualification (e.g. certificate, diploma, executive education programme)</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1.41%</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4.23%</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3.26%</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7.23%</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1.85%</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a:effectLst/>
                        </a:rPr>
                        <a:t>3.80%</a:t>
                      </a:r>
                      <a:endParaRPr lang="en-GB" sz="1200" b="0" i="0" u="none" strike="noStrike">
                        <a:solidFill>
                          <a:srgbClr val="000000"/>
                        </a:solidFill>
                        <a:effectLst/>
                        <a:latin typeface="Calibri" panose="020F0502020204030204" pitchFamily="34" charset="0"/>
                      </a:endParaRPr>
                    </a:p>
                  </a:txBody>
                  <a:tcPr marL="3454" marR="3454" marT="3454" marB="0" anchor="b"/>
                </a:tc>
                <a:tc>
                  <a:txBody>
                    <a:bodyPr/>
                    <a:lstStyle/>
                    <a:p>
                      <a:pPr algn="r" fontAlgn="b"/>
                      <a:r>
                        <a:rPr lang="en-GB" sz="1200" u="none" strike="noStrike" dirty="0">
                          <a:effectLst/>
                        </a:rPr>
                        <a:t>4.76%</a:t>
                      </a:r>
                      <a:endParaRPr lang="en-GB" sz="1200" b="0" i="0" u="none" strike="noStrike" dirty="0">
                        <a:solidFill>
                          <a:srgbClr val="000000"/>
                        </a:solidFill>
                        <a:effectLst/>
                        <a:latin typeface="Calibri" panose="020F0502020204030204" pitchFamily="34" charset="0"/>
                      </a:endParaRPr>
                    </a:p>
                  </a:txBody>
                  <a:tcPr marL="3454" marR="3454" marT="3454" marB="0" anchor="b"/>
                </a:tc>
                <a:extLst>
                  <a:ext uri="{0D108BD9-81ED-4DB2-BD59-A6C34878D82A}">
                    <a16:rowId xmlns:a16="http://schemas.microsoft.com/office/drawing/2014/main" val="4180785900"/>
                  </a:ext>
                </a:extLst>
              </a:tr>
            </a:tbl>
          </a:graphicData>
        </a:graphic>
      </p:graphicFrame>
      <p:pic>
        <p:nvPicPr>
          <p:cNvPr id="9" name="Picture 8" descr="CC-Logo.jpg">
            <a:hlinkClick r:id="rId2"/>
            <a:extLst>
              <a:ext uri="{FF2B5EF4-FFF2-40B4-BE49-F238E27FC236}">
                <a16:creationId xmlns:a16="http://schemas.microsoft.com/office/drawing/2014/main" id="{91318BBC-A471-264E-BCB2-BB98E28FF942}"/>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1" name="Picture 10" descr="EFMDLogo2013.jpg">
            <a:extLst>
              <a:ext uri="{FF2B5EF4-FFF2-40B4-BE49-F238E27FC236}">
                <a16:creationId xmlns:a16="http://schemas.microsoft.com/office/drawing/2014/main" id="{11348C0D-48CA-D742-8515-4FCC689AFFE9}"/>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3" name="Picture 12" descr="A close up of a logo&#10;&#10;Description automatically generated">
            <a:extLst>
              <a:ext uri="{FF2B5EF4-FFF2-40B4-BE49-F238E27FC236}">
                <a16:creationId xmlns:a16="http://schemas.microsoft.com/office/drawing/2014/main" id="{DAEBFC2A-1B8E-1646-AD59-BA270DE6FAE7}"/>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34390532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407C9FC5-0C1E-42A8-97E6-F940775A0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1524000" y="4218281"/>
            <a:ext cx="4265007" cy="1885199"/>
          </a:xfrm>
        </p:spPr>
        <p:txBody>
          <a:bodyPr vert="horz" lIns="91440" tIns="45720" rIns="91440" bIns="45720" rtlCol="0" anchor="ctr">
            <a:normAutofit/>
          </a:bodyPr>
          <a:lstStyle/>
          <a:p>
            <a:r>
              <a:rPr lang="en-US" sz="6000" kern="1200" dirty="0">
                <a:solidFill>
                  <a:schemeClr val="tx1"/>
                </a:solidFill>
                <a:latin typeface="+mj-lt"/>
                <a:ea typeface="+mj-ea"/>
                <a:cs typeface="+mj-cs"/>
              </a:rPr>
              <a:t>Describe yourself</a:t>
            </a:r>
          </a:p>
        </p:txBody>
      </p:sp>
      <p:sp>
        <p:nvSpPr>
          <p:cNvPr id="14" name="Oval 13">
            <a:extLst>
              <a:ext uri="{FF2B5EF4-FFF2-40B4-BE49-F238E27FC236}">
                <a16:creationId xmlns:a16="http://schemas.microsoft.com/office/drawing/2014/main" id="{9EE371B4-A1D9-4EFE-8FE1-000495831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17" y="4218281"/>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E19C174-9C7C-461E-970B-43201990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8539" y="3295432"/>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F5EF8FB0-6EF6-3144-9C9E-D2C056B21483}"/>
              </a:ext>
            </a:extLst>
          </p:cNvPr>
          <p:cNvGraphicFramePr>
            <a:graphicFrameLocks noGrp="1"/>
          </p:cNvGraphicFramePr>
          <p:nvPr>
            <p:extLst>
              <p:ext uri="{D42A27DB-BD31-4B8C-83A1-F6EECF244321}">
                <p14:modId xmlns:p14="http://schemas.microsoft.com/office/powerpoint/2010/main" val="4194424982"/>
              </p:ext>
            </p:extLst>
          </p:nvPr>
        </p:nvGraphicFramePr>
        <p:xfrm>
          <a:off x="678393" y="875332"/>
          <a:ext cx="10823799" cy="3168608"/>
        </p:xfrm>
        <a:graphic>
          <a:graphicData uri="http://schemas.openxmlformats.org/drawingml/2006/table">
            <a:tbl>
              <a:tblPr/>
              <a:tblGrid>
                <a:gridCol w="3752930">
                  <a:extLst>
                    <a:ext uri="{9D8B030D-6E8A-4147-A177-3AD203B41FA5}">
                      <a16:colId xmlns:a16="http://schemas.microsoft.com/office/drawing/2014/main" val="1373962313"/>
                    </a:ext>
                  </a:extLst>
                </a:gridCol>
                <a:gridCol w="709127">
                  <a:extLst>
                    <a:ext uri="{9D8B030D-6E8A-4147-A177-3AD203B41FA5}">
                      <a16:colId xmlns:a16="http://schemas.microsoft.com/office/drawing/2014/main" val="2489202321"/>
                    </a:ext>
                  </a:extLst>
                </a:gridCol>
                <a:gridCol w="1114518">
                  <a:extLst>
                    <a:ext uri="{9D8B030D-6E8A-4147-A177-3AD203B41FA5}">
                      <a16:colId xmlns:a16="http://schemas.microsoft.com/office/drawing/2014/main" val="484178502"/>
                    </a:ext>
                  </a:extLst>
                </a:gridCol>
                <a:gridCol w="1447552">
                  <a:extLst>
                    <a:ext uri="{9D8B030D-6E8A-4147-A177-3AD203B41FA5}">
                      <a16:colId xmlns:a16="http://schemas.microsoft.com/office/drawing/2014/main" val="2524139220"/>
                    </a:ext>
                  </a:extLst>
                </a:gridCol>
                <a:gridCol w="695537">
                  <a:extLst>
                    <a:ext uri="{9D8B030D-6E8A-4147-A177-3AD203B41FA5}">
                      <a16:colId xmlns:a16="http://schemas.microsoft.com/office/drawing/2014/main" val="2302783482"/>
                    </a:ext>
                  </a:extLst>
                </a:gridCol>
                <a:gridCol w="721628">
                  <a:extLst>
                    <a:ext uri="{9D8B030D-6E8A-4147-A177-3AD203B41FA5}">
                      <a16:colId xmlns:a16="http://schemas.microsoft.com/office/drawing/2014/main" val="563901463"/>
                    </a:ext>
                  </a:extLst>
                </a:gridCol>
                <a:gridCol w="1456761">
                  <a:extLst>
                    <a:ext uri="{9D8B030D-6E8A-4147-A177-3AD203B41FA5}">
                      <a16:colId xmlns:a16="http://schemas.microsoft.com/office/drawing/2014/main" val="2409989839"/>
                    </a:ext>
                  </a:extLst>
                </a:gridCol>
                <a:gridCol w="925746">
                  <a:extLst>
                    <a:ext uri="{9D8B030D-6E8A-4147-A177-3AD203B41FA5}">
                      <a16:colId xmlns:a16="http://schemas.microsoft.com/office/drawing/2014/main" val="3845539735"/>
                    </a:ext>
                  </a:extLst>
                </a:gridCol>
              </a:tblGrid>
              <a:tr h="206636">
                <a:tc>
                  <a:txBody>
                    <a:bodyPr/>
                    <a:lstStyle/>
                    <a:p>
                      <a:pPr algn="l" fontAlgn="b">
                        <a:spcBef>
                          <a:spcPts val="0"/>
                        </a:spcBef>
                        <a:spcAft>
                          <a:spcPts val="0"/>
                        </a:spcAft>
                      </a:pPr>
                      <a:endParaRPr lang="en-GB" sz="1700" b="0" i="0" u="none" strike="noStrike" dirty="0">
                        <a:effectLst/>
                        <a:latin typeface="Arial" panose="020B0604020202020204" pitchFamily="34" charset="0"/>
                      </a:endParaRPr>
                    </a:p>
                  </a:txBody>
                  <a:tcPr marL="9208" marR="9208" marT="9208" marB="0" anchor="b">
                    <a:lnL>
                      <a:noFill/>
                    </a:lnL>
                    <a:lnR>
                      <a:noFill/>
                    </a:lnR>
                    <a:lnT>
                      <a:noFill/>
                    </a:lnT>
                    <a:lnB w="6350" cap="flat" cmpd="sng" algn="ctr">
                      <a:solidFill>
                        <a:srgbClr val="777777"/>
                      </a:solidFill>
                      <a:prstDash val="solid"/>
                      <a:round/>
                      <a:headEnd type="none" w="med" len="med"/>
                      <a:tailEnd type="none" w="med" len="med"/>
                    </a:lnB>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Europe</a:t>
                      </a:r>
                      <a:endParaRPr lang="en-GB" sz="1700" b="0" i="0" u="none" strike="noStrike">
                        <a:effectLst/>
                        <a:latin typeface="Arial" panose="020B0604020202020204" pitchFamily="34" charset="0"/>
                      </a:endParaRPr>
                    </a:p>
                  </a:txBody>
                  <a:tcPr marL="9208" marR="9208" marT="9208" marB="0" anchor="b">
                    <a:lnL>
                      <a:noFill/>
                    </a:lnL>
                    <a:lnR>
                      <a:noFill/>
                    </a:lnR>
                    <a:lnT>
                      <a:noFill/>
                    </a:lnT>
                    <a:lnB w="6350" cap="flat" cmpd="sng" algn="ctr">
                      <a:solidFill>
                        <a:srgbClr val="777777"/>
                      </a:solidFill>
                      <a:prstDash val="solid"/>
                      <a:round/>
                      <a:headEnd type="none" w="med" len="med"/>
                      <a:tailEnd type="none" w="med" len="med"/>
                    </a:lnB>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Africa Middle East</a:t>
                      </a:r>
                      <a:endParaRPr lang="en-GB" sz="1700" b="0" i="0" u="none" strike="noStrike">
                        <a:effectLst/>
                        <a:latin typeface="Arial" panose="020B0604020202020204" pitchFamily="34" charset="0"/>
                      </a:endParaRPr>
                    </a:p>
                  </a:txBody>
                  <a:tcPr marL="9208" marR="9208" marT="9208" marB="0" anchor="b">
                    <a:lnL>
                      <a:noFill/>
                    </a:lnL>
                    <a:lnR>
                      <a:noFill/>
                    </a:lnR>
                    <a:lnT>
                      <a:noFill/>
                    </a:lnT>
                    <a:lnB w="6350" cap="flat" cmpd="sng" algn="ctr">
                      <a:solidFill>
                        <a:srgbClr val="777777"/>
                      </a:solidFill>
                      <a:prstDash val="solid"/>
                      <a:round/>
                      <a:headEnd type="none" w="med" len="med"/>
                      <a:tailEnd type="none" w="med" len="med"/>
                    </a:lnB>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East and South East Asia</a:t>
                      </a:r>
                      <a:endParaRPr lang="en-GB" sz="1700" b="0" i="0" u="none" strike="noStrike">
                        <a:effectLst/>
                        <a:latin typeface="Arial" panose="020B0604020202020204" pitchFamily="34" charset="0"/>
                      </a:endParaRPr>
                    </a:p>
                  </a:txBody>
                  <a:tcPr marL="9208" marR="9208" marT="9208" marB="0" anchor="b">
                    <a:lnL>
                      <a:noFill/>
                    </a:lnL>
                    <a:lnR>
                      <a:noFill/>
                    </a:lnR>
                    <a:lnT>
                      <a:noFill/>
                    </a:lnT>
                    <a:lnB w="6350" cap="flat" cmpd="sng" algn="ctr">
                      <a:solidFill>
                        <a:srgbClr val="777777"/>
                      </a:solidFill>
                      <a:prstDash val="solid"/>
                      <a:round/>
                      <a:headEnd type="none" w="med" len="med"/>
                      <a:tailEnd type="none" w="med" len="med"/>
                    </a:lnB>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South Asia</a:t>
                      </a:r>
                      <a:endParaRPr lang="en-GB" sz="1700" b="0" i="0" u="none" strike="noStrike">
                        <a:effectLst/>
                        <a:latin typeface="Arial" panose="020B0604020202020204" pitchFamily="34" charset="0"/>
                      </a:endParaRPr>
                    </a:p>
                  </a:txBody>
                  <a:tcPr marL="9208" marR="9208" marT="9208" marB="0" anchor="b">
                    <a:lnL>
                      <a:noFill/>
                    </a:lnL>
                    <a:lnR>
                      <a:noFill/>
                    </a:lnR>
                    <a:lnT>
                      <a:noFill/>
                    </a:lnT>
                    <a:lnB w="6350" cap="flat" cmpd="sng" algn="ctr">
                      <a:solidFill>
                        <a:srgbClr val="777777"/>
                      </a:solidFill>
                      <a:prstDash val="solid"/>
                      <a:round/>
                      <a:headEnd type="none" w="med" len="med"/>
                      <a:tailEnd type="none" w="med" len="med"/>
                    </a:lnB>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Australasia</a:t>
                      </a:r>
                      <a:endParaRPr lang="en-GB" sz="1700" b="0" i="0" u="none" strike="noStrike">
                        <a:effectLst/>
                        <a:latin typeface="Arial" panose="020B0604020202020204" pitchFamily="34" charset="0"/>
                      </a:endParaRPr>
                    </a:p>
                  </a:txBody>
                  <a:tcPr marL="9208" marR="9208" marT="9208" marB="0" anchor="b">
                    <a:lnL>
                      <a:noFill/>
                    </a:lnL>
                    <a:lnR>
                      <a:noFill/>
                    </a:lnR>
                    <a:lnT>
                      <a:noFill/>
                    </a:lnT>
                    <a:lnB w="6350" cap="flat" cmpd="sng" algn="ctr">
                      <a:solidFill>
                        <a:srgbClr val="777777"/>
                      </a:solidFill>
                      <a:prstDash val="solid"/>
                      <a:round/>
                      <a:headEnd type="none" w="med" len="med"/>
                      <a:tailEnd type="none" w="med" len="med"/>
                    </a:lnB>
                  </a:tcPr>
                </a:tc>
                <a:tc>
                  <a:txBody>
                    <a:bodyPr/>
                    <a:lstStyle/>
                    <a:p>
                      <a:pPr algn="l" fontAlgn="b">
                        <a:spcBef>
                          <a:spcPts val="0"/>
                        </a:spcBef>
                        <a:spcAft>
                          <a:spcPts val="0"/>
                        </a:spcAft>
                      </a:pPr>
                      <a:r>
                        <a:rPr lang="en-GB" sz="1100" b="0" i="0" u="none" strike="noStrike" dirty="0">
                          <a:solidFill>
                            <a:srgbClr val="000000"/>
                          </a:solidFill>
                          <a:effectLst/>
                          <a:latin typeface="Calibri" panose="020F0502020204030204" pitchFamily="34" charset="0"/>
                        </a:rPr>
                        <a:t>Central and South America</a:t>
                      </a:r>
                      <a:endParaRPr lang="en-GB" sz="1700" b="0" i="0" u="none" strike="noStrike" dirty="0">
                        <a:effectLst/>
                        <a:latin typeface="Arial" panose="020B0604020202020204" pitchFamily="34" charset="0"/>
                      </a:endParaRPr>
                    </a:p>
                  </a:txBody>
                  <a:tcPr marL="9208" marR="9208" marT="9208" marB="0" anchor="b">
                    <a:lnL>
                      <a:noFill/>
                    </a:lnL>
                    <a:lnR>
                      <a:noFill/>
                    </a:lnR>
                    <a:lnT>
                      <a:noFill/>
                    </a:lnT>
                    <a:lnB w="6350" cap="flat" cmpd="sng" algn="ctr">
                      <a:solidFill>
                        <a:srgbClr val="777777"/>
                      </a:solidFill>
                      <a:prstDash val="solid"/>
                      <a:round/>
                      <a:headEnd type="none" w="med" len="med"/>
                      <a:tailEnd type="none" w="med" len="med"/>
                    </a:lnB>
                  </a:tcPr>
                </a:tc>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North America</a:t>
                      </a:r>
                      <a:endParaRPr lang="en-GB" sz="1700" b="0" i="0" u="none" strike="noStrike">
                        <a:effectLst/>
                        <a:latin typeface="Arial" panose="020B0604020202020204" pitchFamily="34" charset="0"/>
                      </a:endParaRPr>
                    </a:p>
                  </a:txBody>
                  <a:tcPr marL="9208" marR="9208" marT="9208" marB="0" anchor="b">
                    <a:lnL>
                      <a:noFill/>
                    </a:lnL>
                    <a:lnR>
                      <a:noFill/>
                    </a:lnR>
                    <a:lnT>
                      <a:noFill/>
                    </a:lnT>
                    <a:lnB w="6350" cap="flat" cmpd="sng" algn="ctr">
                      <a:solidFill>
                        <a:srgbClr val="777777"/>
                      </a:solidFill>
                      <a:prstDash val="solid"/>
                      <a:round/>
                      <a:headEnd type="none" w="med" len="med"/>
                      <a:tailEnd type="none" w="med" len="med"/>
                    </a:lnB>
                  </a:tcPr>
                </a:tc>
                <a:extLst>
                  <a:ext uri="{0D108BD9-81ED-4DB2-BD59-A6C34878D82A}">
                    <a16:rowId xmlns:a16="http://schemas.microsoft.com/office/drawing/2014/main" val="3842145936"/>
                  </a:ext>
                </a:extLst>
              </a:tr>
              <a:tr h="206636">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I like to challenge assumptions and seek alternatives</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19.71%</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22.86%</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22.62%</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17.95%</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14.00%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17.81%</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24.75%</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extLst>
                  <a:ext uri="{0D108BD9-81ED-4DB2-BD59-A6C34878D82A}">
                    <a16:rowId xmlns:a16="http://schemas.microsoft.com/office/drawing/2014/main" val="3873966207"/>
                  </a:ext>
                </a:extLst>
              </a:tr>
              <a:tr h="206636">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I am a highly analytical person</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32.54%</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27.14%</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26.19%</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19.23%</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24.00%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19.18%</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27.72%</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extLst>
                  <a:ext uri="{0D108BD9-81ED-4DB2-BD59-A6C34878D82A}">
                    <a16:rowId xmlns:a16="http://schemas.microsoft.com/office/drawing/2014/main" val="3226101560"/>
                  </a:ext>
                </a:extLst>
              </a:tr>
              <a:tr h="206636">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I am a creative person</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26.72%</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27.14%</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26.19%</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28.21%</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22.00%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21.92%</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35.64%</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extLst>
                  <a:ext uri="{0D108BD9-81ED-4DB2-BD59-A6C34878D82A}">
                    <a16:rowId xmlns:a16="http://schemas.microsoft.com/office/drawing/2014/main" val="2503382667"/>
                  </a:ext>
                </a:extLst>
              </a:tr>
              <a:tr h="206636">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I am resilient and resourceful</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30.95%</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21.43%</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14.29%</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20.51%</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34.00%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16.44%</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26.73%</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extLst>
                  <a:ext uri="{0D108BD9-81ED-4DB2-BD59-A6C34878D82A}">
                    <a16:rowId xmlns:a16="http://schemas.microsoft.com/office/drawing/2014/main" val="3108212521"/>
                  </a:ext>
                </a:extLst>
              </a:tr>
              <a:tr h="206636">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I like to take risks</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14.42%</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27.14%</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16.67%</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32.05%</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10.00%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12.33%</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20.79%</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extLst>
                  <a:ext uri="{0D108BD9-81ED-4DB2-BD59-A6C34878D82A}">
                    <a16:rowId xmlns:a16="http://schemas.microsoft.com/office/drawing/2014/main" val="1761866348"/>
                  </a:ext>
                </a:extLst>
              </a:tr>
              <a:tr h="206636">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I am curious to find new ways to create value</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24.34%</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28.57%</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32.14%</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17.95%</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34.00%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34.25%</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25.74%</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extLst>
                  <a:ext uri="{0D108BD9-81ED-4DB2-BD59-A6C34878D82A}">
                    <a16:rowId xmlns:a16="http://schemas.microsoft.com/office/drawing/2014/main" val="4087078076"/>
                  </a:ext>
                </a:extLst>
              </a:tr>
              <a:tr h="206636">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I am eager to explore my potential</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45.24%</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42.86%</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39.29%</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35.90%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32.00%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35.62%</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38.61%</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extLst>
                  <a:ext uri="{0D108BD9-81ED-4DB2-BD59-A6C34878D82A}">
                    <a16:rowId xmlns:a16="http://schemas.microsoft.com/office/drawing/2014/main" val="3110545765"/>
                  </a:ext>
                </a:extLst>
              </a:tr>
              <a:tr h="206636">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I am concerned about our shared future</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24.87%</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12.86%</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19.05%</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20.51%</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30.00%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15.07%</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18.81%</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extLst>
                  <a:ext uri="{0D108BD9-81ED-4DB2-BD59-A6C34878D82A}">
                    <a16:rowId xmlns:a16="http://schemas.microsoft.com/office/drawing/2014/main" val="1183722264"/>
                  </a:ext>
                </a:extLst>
              </a:tr>
              <a:tr h="206636">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I am fascinated by the interplay of business, organisations and society</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29.50%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15.71%</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19.05%</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15.38%</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24.00%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23.29%</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19.80%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extLst>
                  <a:ext uri="{0D108BD9-81ED-4DB2-BD59-A6C34878D82A}">
                    <a16:rowId xmlns:a16="http://schemas.microsoft.com/office/drawing/2014/main" val="3816702063"/>
                  </a:ext>
                </a:extLst>
              </a:tr>
              <a:tr h="206636">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I am ambitious to achieve positive change</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40.61%</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35.71%</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36.90%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32.05%</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46.00%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20.55%</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28.71%</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extLst>
                  <a:ext uri="{0D108BD9-81ED-4DB2-BD59-A6C34878D82A}">
                    <a16:rowId xmlns:a16="http://schemas.microsoft.com/office/drawing/2014/main" val="2746427745"/>
                  </a:ext>
                </a:extLst>
              </a:tr>
              <a:tr h="206636">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I want to build sought-after expertise</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13.23%</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20.00%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14.29%</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11.54%</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14.00%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10.96%</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10.89%</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extLst>
                  <a:ext uri="{0D108BD9-81ED-4DB2-BD59-A6C34878D82A}">
                    <a16:rowId xmlns:a16="http://schemas.microsoft.com/office/drawing/2014/main" val="116490198"/>
                  </a:ext>
                </a:extLst>
              </a:tr>
              <a:tr h="206636">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I am determined to become an effective and inspiring leader</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34.13%</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34.29%</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30.95%</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32.05%</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32.00%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28.77%</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26.73%</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extLst>
                  <a:ext uri="{0D108BD9-81ED-4DB2-BD59-A6C34878D82A}">
                    <a16:rowId xmlns:a16="http://schemas.microsoft.com/office/drawing/2014/main" val="2843801778"/>
                  </a:ext>
                </a:extLst>
              </a:tr>
              <a:tr h="206636">
                <a:tc>
                  <a:txBody>
                    <a:bodyPr/>
                    <a:lstStyle/>
                    <a:p>
                      <a:pPr algn="l" fontAlgn="b">
                        <a:spcBef>
                          <a:spcPts val="0"/>
                        </a:spcBef>
                        <a:spcAft>
                          <a:spcPts val="0"/>
                        </a:spcAft>
                      </a:pPr>
                      <a:r>
                        <a:rPr lang="en-GB" sz="1100" b="0" i="0" u="none" strike="noStrike">
                          <a:solidFill>
                            <a:srgbClr val="000000"/>
                          </a:solidFill>
                          <a:effectLst/>
                          <a:latin typeface="Calibri" panose="020F0502020204030204" pitchFamily="34" charset="0"/>
                        </a:rPr>
                        <a:t>I am committed to challenge the status quo</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13.36%</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11.43%</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20.24%</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5.13%</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20.00%</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a:solidFill>
                            <a:srgbClr val="000000"/>
                          </a:solidFill>
                          <a:effectLst/>
                          <a:latin typeface="Calibri" panose="020F0502020204030204" pitchFamily="34" charset="0"/>
                        </a:rPr>
                        <a:t>10.96%</a:t>
                      </a:r>
                      <a:endParaRPr lang="en-GB" sz="1700" b="0" i="0" u="none" strike="noStrike">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tc>
                  <a:txBody>
                    <a:bodyPr/>
                    <a:lstStyle/>
                    <a:p>
                      <a:pPr algn="r" fontAlgn="b">
                        <a:spcBef>
                          <a:spcPts val="0"/>
                        </a:spcBef>
                        <a:spcAft>
                          <a:spcPts val="0"/>
                        </a:spcAft>
                      </a:pPr>
                      <a:r>
                        <a:rPr lang="en-GB" sz="1100" b="0" i="0" u="none" strike="noStrike" dirty="0">
                          <a:solidFill>
                            <a:srgbClr val="000000"/>
                          </a:solidFill>
                          <a:effectLst/>
                          <a:latin typeface="Calibri" panose="020F0502020204030204" pitchFamily="34" charset="0"/>
                        </a:rPr>
                        <a:t>13.86%</a:t>
                      </a:r>
                      <a:endParaRPr lang="en-GB" sz="1700" b="0" i="0" u="none" strike="noStrike" dirty="0">
                        <a:effectLst/>
                        <a:latin typeface="Arial" panose="020B0604020202020204" pitchFamily="34" charset="0"/>
                      </a:endParaRPr>
                    </a:p>
                  </a:txBody>
                  <a:tcPr marL="9208" marR="9208" marT="9208" marB="0" anchor="b">
                    <a:lnL w="6350" cap="flat" cmpd="sng" algn="ctr">
                      <a:solidFill>
                        <a:srgbClr val="777777"/>
                      </a:solidFill>
                      <a:prstDash val="solid"/>
                      <a:round/>
                      <a:headEnd type="none" w="med" len="med"/>
                      <a:tailEnd type="none" w="med" len="med"/>
                    </a:lnL>
                    <a:lnR w="6350" cap="flat" cmpd="sng" algn="ctr">
                      <a:solidFill>
                        <a:srgbClr val="777777"/>
                      </a:solidFill>
                      <a:prstDash val="solid"/>
                      <a:round/>
                      <a:headEnd type="none" w="med" len="med"/>
                      <a:tailEnd type="none" w="med" len="med"/>
                    </a:lnR>
                    <a:lnT w="6350" cap="flat" cmpd="sng" algn="ctr">
                      <a:solidFill>
                        <a:srgbClr val="777777"/>
                      </a:solidFill>
                      <a:prstDash val="solid"/>
                      <a:round/>
                      <a:headEnd type="none" w="med" len="med"/>
                      <a:tailEnd type="none" w="med" len="med"/>
                    </a:lnT>
                    <a:lnB w="6350" cap="flat" cmpd="sng" algn="ctr">
                      <a:solidFill>
                        <a:srgbClr val="777777"/>
                      </a:solidFill>
                      <a:prstDash val="solid"/>
                      <a:round/>
                      <a:headEnd type="none" w="med" len="med"/>
                      <a:tailEnd type="none" w="med" len="med"/>
                    </a:lnB>
                  </a:tcPr>
                </a:tc>
                <a:extLst>
                  <a:ext uri="{0D108BD9-81ED-4DB2-BD59-A6C34878D82A}">
                    <a16:rowId xmlns:a16="http://schemas.microsoft.com/office/drawing/2014/main" val="1032982393"/>
                  </a:ext>
                </a:extLst>
              </a:tr>
            </a:tbl>
          </a:graphicData>
        </a:graphic>
      </p:graphicFrame>
      <p:sp>
        <p:nvSpPr>
          <p:cNvPr id="9" name="TextBox 8">
            <a:extLst>
              <a:ext uri="{FF2B5EF4-FFF2-40B4-BE49-F238E27FC236}">
                <a16:creationId xmlns:a16="http://schemas.microsoft.com/office/drawing/2014/main" id="{EE9DD1BA-DCCD-354E-82C8-19B4DDF2B954}"/>
              </a:ext>
            </a:extLst>
          </p:cNvPr>
          <p:cNvSpPr txBox="1"/>
          <p:nvPr/>
        </p:nvSpPr>
        <p:spPr>
          <a:xfrm>
            <a:off x="4656041" y="4221228"/>
            <a:ext cx="5552653" cy="1815882"/>
          </a:xfrm>
          <a:prstGeom prst="rect">
            <a:avLst/>
          </a:prstGeom>
          <a:noFill/>
        </p:spPr>
        <p:txBody>
          <a:bodyPr wrap="square" rtlCol="0">
            <a:spAutoFit/>
          </a:bodyPr>
          <a:lstStyle/>
          <a:p>
            <a:r>
              <a:rPr lang="en-GB" sz="1600" dirty="0"/>
              <a:t>For those from Europe, Africa, Middle East, Central and South America, North America and Asia, they are most likely to describe themselves as eager to explore their potential.  In Australasia, ambitious to achieve positive change is the top choice.  Among all groups, South Asians are most likely to say they like to take risks and North Americans are most likely to say  they are creative.</a:t>
            </a:r>
            <a:endParaRPr lang="en-US" sz="1600" dirty="0"/>
          </a:p>
        </p:txBody>
      </p:sp>
      <p:pic>
        <p:nvPicPr>
          <p:cNvPr id="11" name="Picture 10" descr="CC-Logo.jpg">
            <a:hlinkClick r:id="rId2"/>
            <a:extLst>
              <a:ext uri="{FF2B5EF4-FFF2-40B4-BE49-F238E27FC236}">
                <a16:creationId xmlns:a16="http://schemas.microsoft.com/office/drawing/2014/main" id="{29848390-1D3F-3A46-862F-96985AEC4DAC}"/>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0DABB0FE-C3D8-E648-956E-BF6DE49ADDD2}"/>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4CEF1659-4936-DF45-8251-47E2BD105F35}"/>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25930899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925361"/>
            <a:ext cx="2740880" cy="682722"/>
          </a:xfrm>
        </p:spPr>
        <p:txBody>
          <a:bodyPr vert="horz" lIns="91440" tIns="45720" rIns="91440" bIns="45720" rtlCol="0" anchor="t">
            <a:normAutofit/>
          </a:bodyPr>
          <a:lstStyle/>
          <a:p>
            <a:r>
              <a:rPr lang="en-US" sz="2000" kern="1200" dirty="0">
                <a:solidFill>
                  <a:schemeClr val="tx1"/>
                </a:solidFill>
                <a:latin typeface="+mj-lt"/>
                <a:ea typeface="+mj-ea"/>
                <a:cs typeface="+mj-cs"/>
              </a:rPr>
              <a:t>I would want to study at a business school …</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85F593E2-6E07-6945-9D83-CF3190A4D109}"/>
              </a:ext>
            </a:extLst>
          </p:cNvPr>
          <p:cNvGraphicFramePr>
            <a:graphicFrameLocks noGrp="1"/>
          </p:cNvGraphicFramePr>
          <p:nvPr>
            <p:extLst>
              <p:ext uri="{D42A27DB-BD31-4B8C-83A1-F6EECF244321}">
                <p14:modId xmlns:p14="http://schemas.microsoft.com/office/powerpoint/2010/main" val="1222250451"/>
              </p:ext>
            </p:extLst>
          </p:nvPr>
        </p:nvGraphicFramePr>
        <p:xfrm>
          <a:off x="3725245" y="925360"/>
          <a:ext cx="7861772" cy="5206522"/>
        </p:xfrm>
        <a:graphic>
          <a:graphicData uri="http://schemas.openxmlformats.org/drawingml/2006/table">
            <a:tbl>
              <a:tblPr firstRow="1" bandRow="1">
                <a:tableStyleId>{5C22544A-7EE6-4342-B048-85BDC9FD1C3A}</a:tableStyleId>
              </a:tblPr>
              <a:tblGrid>
                <a:gridCol w="2700966">
                  <a:extLst>
                    <a:ext uri="{9D8B030D-6E8A-4147-A177-3AD203B41FA5}">
                      <a16:colId xmlns:a16="http://schemas.microsoft.com/office/drawing/2014/main" val="3732902447"/>
                    </a:ext>
                  </a:extLst>
                </a:gridCol>
                <a:gridCol w="529714">
                  <a:extLst>
                    <a:ext uri="{9D8B030D-6E8A-4147-A177-3AD203B41FA5}">
                      <a16:colId xmlns:a16="http://schemas.microsoft.com/office/drawing/2014/main" val="1207238869"/>
                    </a:ext>
                  </a:extLst>
                </a:gridCol>
                <a:gridCol w="841941">
                  <a:extLst>
                    <a:ext uri="{9D8B030D-6E8A-4147-A177-3AD203B41FA5}">
                      <a16:colId xmlns:a16="http://schemas.microsoft.com/office/drawing/2014/main" val="191288459"/>
                    </a:ext>
                  </a:extLst>
                </a:gridCol>
                <a:gridCol w="970974">
                  <a:extLst>
                    <a:ext uri="{9D8B030D-6E8A-4147-A177-3AD203B41FA5}">
                      <a16:colId xmlns:a16="http://schemas.microsoft.com/office/drawing/2014/main" val="2123981654"/>
                    </a:ext>
                  </a:extLst>
                </a:gridCol>
                <a:gridCol w="529711">
                  <a:extLst>
                    <a:ext uri="{9D8B030D-6E8A-4147-A177-3AD203B41FA5}">
                      <a16:colId xmlns:a16="http://schemas.microsoft.com/office/drawing/2014/main" val="3108937397"/>
                    </a:ext>
                  </a:extLst>
                </a:gridCol>
                <a:gridCol w="728837">
                  <a:extLst>
                    <a:ext uri="{9D8B030D-6E8A-4147-A177-3AD203B41FA5}">
                      <a16:colId xmlns:a16="http://schemas.microsoft.com/office/drawing/2014/main" val="4230742456"/>
                    </a:ext>
                  </a:extLst>
                </a:gridCol>
                <a:gridCol w="991684">
                  <a:extLst>
                    <a:ext uri="{9D8B030D-6E8A-4147-A177-3AD203B41FA5}">
                      <a16:colId xmlns:a16="http://schemas.microsoft.com/office/drawing/2014/main" val="2573919433"/>
                    </a:ext>
                  </a:extLst>
                </a:gridCol>
                <a:gridCol w="567945">
                  <a:extLst>
                    <a:ext uri="{9D8B030D-6E8A-4147-A177-3AD203B41FA5}">
                      <a16:colId xmlns:a16="http://schemas.microsoft.com/office/drawing/2014/main" val="3116262965"/>
                    </a:ext>
                  </a:extLst>
                </a:gridCol>
              </a:tblGrid>
              <a:tr h="520099">
                <a:tc>
                  <a:txBody>
                    <a:bodyPr/>
                    <a:lstStyle/>
                    <a:p>
                      <a:pPr algn="l" fontAlgn="b"/>
                      <a:endParaRPr lang="en-GB" sz="1000" b="0" i="0" u="none" strike="noStrike" dirty="0">
                        <a:solidFill>
                          <a:srgbClr val="000000"/>
                        </a:solidFill>
                        <a:effectLst/>
                        <a:latin typeface="Calibri" panose="020F0502020204030204" pitchFamily="34" charset="0"/>
                      </a:endParaRPr>
                    </a:p>
                  </a:txBody>
                  <a:tcPr marL="1218" marR="1218" marT="1218" marB="0" anchor="b"/>
                </a:tc>
                <a:tc>
                  <a:txBody>
                    <a:bodyPr/>
                    <a:lstStyle/>
                    <a:p>
                      <a:pPr algn="l" fontAlgn="b"/>
                      <a:r>
                        <a:rPr lang="en-GB" sz="1000" u="none" strike="noStrike">
                          <a:effectLst/>
                        </a:rPr>
                        <a:t>Europe</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l" fontAlgn="b"/>
                      <a:r>
                        <a:rPr lang="en-GB" sz="1000" u="none" strike="noStrike">
                          <a:effectLst/>
                        </a:rPr>
                        <a:t>Africa Middle East</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l" fontAlgn="b"/>
                      <a:r>
                        <a:rPr lang="en-GB" sz="1000" u="none" strike="noStrike">
                          <a:effectLst/>
                        </a:rPr>
                        <a:t>East and South East Asia</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l" fontAlgn="b"/>
                      <a:r>
                        <a:rPr lang="en-GB" sz="1000" u="none" strike="noStrike">
                          <a:effectLst/>
                        </a:rPr>
                        <a:t>South Asia</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l" fontAlgn="b"/>
                      <a:r>
                        <a:rPr lang="en-GB" sz="1000" u="none" strike="noStrike">
                          <a:effectLst/>
                        </a:rPr>
                        <a:t>Australasia</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l" fontAlgn="b"/>
                      <a:r>
                        <a:rPr lang="en-GB" sz="1000" u="none" strike="noStrike" dirty="0">
                          <a:effectLst/>
                        </a:rPr>
                        <a:t>Central and South America</a:t>
                      </a:r>
                      <a:endParaRPr lang="en-GB" sz="1000" b="0" i="0" u="none" strike="noStrike" dirty="0">
                        <a:solidFill>
                          <a:srgbClr val="000000"/>
                        </a:solidFill>
                        <a:effectLst/>
                        <a:latin typeface="Calibri" panose="020F0502020204030204" pitchFamily="34" charset="0"/>
                      </a:endParaRPr>
                    </a:p>
                  </a:txBody>
                  <a:tcPr marL="1218" marR="1218" marT="1218" marB="0" anchor="b"/>
                </a:tc>
                <a:tc>
                  <a:txBody>
                    <a:bodyPr/>
                    <a:lstStyle/>
                    <a:p>
                      <a:pPr algn="l" fontAlgn="b"/>
                      <a:r>
                        <a:rPr lang="en-GB" sz="1000" u="none" strike="noStrike">
                          <a:effectLst/>
                        </a:rPr>
                        <a:t>North America</a:t>
                      </a:r>
                      <a:endParaRPr lang="en-GB" sz="1000" b="0" i="0" u="none" strike="noStrike">
                        <a:solidFill>
                          <a:srgbClr val="000000"/>
                        </a:solidFill>
                        <a:effectLst/>
                        <a:latin typeface="Calibri" panose="020F0502020204030204" pitchFamily="34" charset="0"/>
                      </a:endParaRPr>
                    </a:p>
                  </a:txBody>
                  <a:tcPr marL="1218" marR="1218" marT="1218" marB="0" anchor="b"/>
                </a:tc>
                <a:extLst>
                  <a:ext uri="{0D108BD9-81ED-4DB2-BD59-A6C34878D82A}">
                    <a16:rowId xmlns:a16="http://schemas.microsoft.com/office/drawing/2014/main" val="3294095583"/>
                  </a:ext>
                </a:extLst>
              </a:tr>
              <a:tr h="347194">
                <a:tc>
                  <a:txBody>
                    <a:bodyPr/>
                    <a:lstStyle/>
                    <a:p>
                      <a:pPr algn="l" fontAlgn="b"/>
                      <a:r>
                        <a:rPr lang="en-GB" sz="1000" u="none" strike="noStrike" dirty="0">
                          <a:effectLst/>
                        </a:rPr>
                        <a:t>that challenges world views by combining innovative and critical thinking</a:t>
                      </a:r>
                      <a:endParaRPr lang="en-GB" sz="1000" b="0" i="0" u="none" strike="noStrike" dirty="0">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32.69%</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26.87%</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37.18%</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19.48%</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36.00%</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34.29%</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37.76%</a:t>
                      </a:r>
                      <a:endParaRPr lang="en-GB" sz="1000" b="0" i="0" u="none" strike="noStrike">
                        <a:solidFill>
                          <a:srgbClr val="000000"/>
                        </a:solidFill>
                        <a:effectLst/>
                        <a:latin typeface="Calibri" panose="020F0502020204030204" pitchFamily="34" charset="0"/>
                      </a:endParaRPr>
                    </a:p>
                  </a:txBody>
                  <a:tcPr marL="1218" marR="1218" marT="1218" marB="0" anchor="b"/>
                </a:tc>
                <a:extLst>
                  <a:ext uri="{0D108BD9-81ED-4DB2-BD59-A6C34878D82A}">
                    <a16:rowId xmlns:a16="http://schemas.microsoft.com/office/drawing/2014/main" val="1804332608"/>
                  </a:ext>
                </a:extLst>
              </a:tr>
              <a:tr h="174287">
                <a:tc>
                  <a:txBody>
                    <a:bodyPr/>
                    <a:lstStyle/>
                    <a:p>
                      <a:pPr algn="l" fontAlgn="b"/>
                      <a:r>
                        <a:rPr lang="en-GB" sz="1000" u="none" strike="noStrike">
                          <a:effectLst/>
                        </a:rPr>
                        <a:t>with a focus on social responsibility</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21.48%</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11.94%</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15.38%</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20.78%</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22.00%</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31.43%</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24.49%</a:t>
                      </a:r>
                      <a:endParaRPr lang="en-GB" sz="1000" b="0" i="0" u="none" strike="noStrike">
                        <a:solidFill>
                          <a:srgbClr val="000000"/>
                        </a:solidFill>
                        <a:effectLst/>
                        <a:latin typeface="Calibri" panose="020F0502020204030204" pitchFamily="34" charset="0"/>
                      </a:endParaRPr>
                    </a:p>
                  </a:txBody>
                  <a:tcPr marL="1218" marR="1218" marT="1218" marB="0" anchor="b"/>
                </a:tc>
                <a:extLst>
                  <a:ext uri="{0D108BD9-81ED-4DB2-BD59-A6C34878D82A}">
                    <a16:rowId xmlns:a16="http://schemas.microsoft.com/office/drawing/2014/main" val="2009571145"/>
                  </a:ext>
                </a:extLst>
              </a:tr>
              <a:tr h="347194">
                <a:tc>
                  <a:txBody>
                    <a:bodyPr/>
                    <a:lstStyle/>
                    <a:p>
                      <a:pPr algn="l" fontAlgn="b"/>
                      <a:r>
                        <a:rPr lang="en-GB" sz="1000" u="none" strike="noStrike">
                          <a:effectLst/>
                        </a:rPr>
                        <a:t>that allows me to question the status quo and think differently</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21.75%</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19.40%</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19.23%</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19.48%</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24.00%</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17.14%</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18.37%</a:t>
                      </a:r>
                      <a:endParaRPr lang="en-GB" sz="1000" b="0" i="0" u="none" strike="noStrike">
                        <a:solidFill>
                          <a:srgbClr val="000000"/>
                        </a:solidFill>
                        <a:effectLst/>
                        <a:latin typeface="Calibri" panose="020F0502020204030204" pitchFamily="34" charset="0"/>
                      </a:endParaRPr>
                    </a:p>
                  </a:txBody>
                  <a:tcPr marL="1218" marR="1218" marT="1218" marB="0" anchor="b"/>
                </a:tc>
                <a:extLst>
                  <a:ext uri="{0D108BD9-81ED-4DB2-BD59-A6C34878D82A}">
                    <a16:rowId xmlns:a16="http://schemas.microsoft.com/office/drawing/2014/main" val="2952394737"/>
                  </a:ext>
                </a:extLst>
              </a:tr>
              <a:tr h="347194">
                <a:tc>
                  <a:txBody>
                    <a:bodyPr/>
                    <a:lstStyle/>
                    <a:p>
                      <a:pPr algn="l" fontAlgn="b"/>
                      <a:r>
                        <a:rPr lang="en-GB" sz="1000" u="none" strike="noStrike">
                          <a:effectLst/>
                        </a:rPr>
                        <a:t>with a culture of enterprise, engaging with start-ups and social entrepreneurs</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21.89%</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25.37%</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21.79%</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22.08%</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22.00%</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25.71%</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30.61%</a:t>
                      </a:r>
                      <a:endParaRPr lang="en-GB" sz="1000" b="0" i="0" u="none" strike="noStrike">
                        <a:solidFill>
                          <a:srgbClr val="000000"/>
                        </a:solidFill>
                        <a:effectLst/>
                        <a:latin typeface="Calibri" panose="020F0502020204030204" pitchFamily="34" charset="0"/>
                      </a:endParaRPr>
                    </a:p>
                  </a:txBody>
                  <a:tcPr marL="1218" marR="1218" marT="1218" marB="0" anchor="b"/>
                </a:tc>
                <a:extLst>
                  <a:ext uri="{0D108BD9-81ED-4DB2-BD59-A6C34878D82A}">
                    <a16:rowId xmlns:a16="http://schemas.microsoft.com/office/drawing/2014/main" val="2220080807"/>
                  </a:ext>
                </a:extLst>
              </a:tr>
              <a:tr h="347194">
                <a:tc>
                  <a:txBody>
                    <a:bodyPr/>
                    <a:lstStyle/>
                    <a:p>
                      <a:pPr algn="l" fontAlgn="b"/>
                      <a:r>
                        <a:rPr lang="en-GB" sz="1000" u="none" strike="noStrike" dirty="0">
                          <a:effectLst/>
                        </a:rPr>
                        <a:t>that allows me to accelerate and transform my career prospects</a:t>
                      </a:r>
                      <a:endParaRPr lang="en-GB" sz="1000" b="0" i="0" u="none" strike="noStrike" dirty="0">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46.92%</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40.30%</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41.03%</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24.68%</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44.00%</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21.43%</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44.90%</a:t>
                      </a:r>
                      <a:endParaRPr lang="en-GB" sz="1000" b="0" i="0" u="none" strike="noStrike">
                        <a:solidFill>
                          <a:srgbClr val="000000"/>
                        </a:solidFill>
                        <a:effectLst/>
                        <a:latin typeface="Calibri" panose="020F0502020204030204" pitchFamily="34" charset="0"/>
                      </a:endParaRPr>
                    </a:p>
                  </a:txBody>
                  <a:tcPr marL="1218" marR="1218" marT="1218" marB="0" anchor="b"/>
                </a:tc>
                <a:extLst>
                  <a:ext uri="{0D108BD9-81ED-4DB2-BD59-A6C34878D82A}">
                    <a16:rowId xmlns:a16="http://schemas.microsoft.com/office/drawing/2014/main" val="3570301458"/>
                  </a:ext>
                </a:extLst>
              </a:tr>
              <a:tr h="347194">
                <a:tc>
                  <a:txBody>
                    <a:bodyPr/>
                    <a:lstStyle/>
                    <a:p>
                      <a:pPr algn="l" fontAlgn="b"/>
                      <a:r>
                        <a:rPr lang="en-GB" sz="1000" u="none" strike="noStrike">
                          <a:effectLst/>
                        </a:rPr>
                        <a:t>that attracts an international class of students</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18.47%</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31.34%</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24.36%</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20.78%</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8.00%</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21.43%</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12.24%</a:t>
                      </a:r>
                      <a:endParaRPr lang="en-GB" sz="1000" b="0" i="0" u="none" strike="noStrike">
                        <a:solidFill>
                          <a:srgbClr val="000000"/>
                        </a:solidFill>
                        <a:effectLst/>
                        <a:latin typeface="Calibri" panose="020F0502020204030204" pitchFamily="34" charset="0"/>
                      </a:endParaRPr>
                    </a:p>
                  </a:txBody>
                  <a:tcPr marL="1218" marR="1218" marT="1218" marB="0" anchor="b"/>
                </a:tc>
                <a:extLst>
                  <a:ext uri="{0D108BD9-81ED-4DB2-BD59-A6C34878D82A}">
                    <a16:rowId xmlns:a16="http://schemas.microsoft.com/office/drawing/2014/main" val="3657217020"/>
                  </a:ext>
                </a:extLst>
              </a:tr>
              <a:tr h="520099">
                <a:tc>
                  <a:txBody>
                    <a:bodyPr/>
                    <a:lstStyle/>
                    <a:p>
                      <a:pPr algn="l" fontAlgn="b"/>
                      <a:r>
                        <a:rPr lang="en-GB" sz="1000" u="none" strike="noStrike" dirty="0">
                          <a:effectLst/>
                        </a:rPr>
                        <a:t>that embraces digital transformation, bringing together technology and management skills</a:t>
                      </a:r>
                      <a:endParaRPr lang="en-GB" sz="1000" b="0" i="0" u="none" strike="noStrike" dirty="0">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30.64%</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40.30%</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26.92%</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35.06%</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30.00%</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28.57%</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22.45%</a:t>
                      </a:r>
                      <a:endParaRPr lang="en-GB" sz="1000" b="0" i="0" u="none" strike="noStrike">
                        <a:solidFill>
                          <a:srgbClr val="000000"/>
                        </a:solidFill>
                        <a:effectLst/>
                        <a:latin typeface="Calibri" panose="020F0502020204030204" pitchFamily="34" charset="0"/>
                      </a:endParaRPr>
                    </a:p>
                  </a:txBody>
                  <a:tcPr marL="1218" marR="1218" marT="1218" marB="0" anchor="b"/>
                </a:tc>
                <a:extLst>
                  <a:ext uri="{0D108BD9-81ED-4DB2-BD59-A6C34878D82A}">
                    <a16:rowId xmlns:a16="http://schemas.microsoft.com/office/drawing/2014/main" val="4092549596"/>
                  </a:ext>
                </a:extLst>
              </a:tr>
              <a:tr h="347194">
                <a:tc>
                  <a:txBody>
                    <a:bodyPr/>
                    <a:lstStyle/>
                    <a:p>
                      <a:pPr algn="l" fontAlgn="b"/>
                      <a:r>
                        <a:rPr lang="en-GB" sz="1000" u="none" strike="noStrike">
                          <a:effectLst/>
                        </a:rPr>
                        <a:t>that offers scholarships to ensure a diverse class of students</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14.36%</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25.37%</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20.51%</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22.08%</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12.00%</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21.43%</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13.27%</a:t>
                      </a:r>
                      <a:endParaRPr lang="en-GB" sz="1000" b="0" i="0" u="none" strike="noStrike">
                        <a:solidFill>
                          <a:srgbClr val="000000"/>
                        </a:solidFill>
                        <a:effectLst/>
                        <a:latin typeface="Calibri" panose="020F0502020204030204" pitchFamily="34" charset="0"/>
                      </a:endParaRPr>
                    </a:p>
                  </a:txBody>
                  <a:tcPr marL="1218" marR="1218" marT="1218" marB="0" anchor="b"/>
                </a:tc>
                <a:extLst>
                  <a:ext uri="{0D108BD9-81ED-4DB2-BD59-A6C34878D82A}">
                    <a16:rowId xmlns:a16="http://schemas.microsoft.com/office/drawing/2014/main" val="1760300975"/>
                  </a:ext>
                </a:extLst>
              </a:tr>
              <a:tr h="520099">
                <a:tc>
                  <a:txBody>
                    <a:bodyPr/>
                    <a:lstStyle/>
                    <a:p>
                      <a:pPr algn="l" fontAlgn="b"/>
                      <a:r>
                        <a:rPr lang="en-GB" sz="1000" u="none" strike="noStrike" dirty="0">
                          <a:effectLst/>
                        </a:rPr>
                        <a:t>that offers flexible ways of teaching &amp; learning, including face-to face and online provision</a:t>
                      </a:r>
                      <a:endParaRPr lang="en-GB" sz="1000" b="0" i="0" u="none" strike="noStrike" dirty="0">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33.52%</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32.84%</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30.77%</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20.78%</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38.00%</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8.57%</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31.63%</a:t>
                      </a:r>
                      <a:endParaRPr lang="en-GB" sz="1000" b="0" i="0" u="none" strike="noStrike">
                        <a:solidFill>
                          <a:srgbClr val="000000"/>
                        </a:solidFill>
                        <a:effectLst/>
                        <a:latin typeface="Calibri" panose="020F0502020204030204" pitchFamily="34" charset="0"/>
                      </a:endParaRPr>
                    </a:p>
                  </a:txBody>
                  <a:tcPr marL="1218" marR="1218" marT="1218" marB="0" anchor="b"/>
                </a:tc>
                <a:extLst>
                  <a:ext uri="{0D108BD9-81ED-4DB2-BD59-A6C34878D82A}">
                    <a16:rowId xmlns:a16="http://schemas.microsoft.com/office/drawing/2014/main" val="4151443590"/>
                  </a:ext>
                </a:extLst>
              </a:tr>
              <a:tr h="347194">
                <a:tc>
                  <a:txBody>
                    <a:bodyPr/>
                    <a:lstStyle/>
                    <a:p>
                      <a:pPr algn="l" fontAlgn="b"/>
                      <a:r>
                        <a:rPr lang="en-GB" sz="1000" u="none" strike="noStrike">
                          <a:effectLst/>
                        </a:rPr>
                        <a:t>that incorporates arts and sciences into its curriculum</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11.08%</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14.93%</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16.67%</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9.09%</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16.00%</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14.29%</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15.31%</a:t>
                      </a:r>
                      <a:endParaRPr lang="en-GB" sz="1000" b="0" i="0" u="none" strike="noStrike">
                        <a:solidFill>
                          <a:srgbClr val="000000"/>
                        </a:solidFill>
                        <a:effectLst/>
                        <a:latin typeface="Calibri" panose="020F0502020204030204" pitchFamily="34" charset="0"/>
                      </a:endParaRPr>
                    </a:p>
                  </a:txBody>
                  <a:tcPr marL="1218" marR="1218" marT="1218" marB="0" anchor="b"/>
                </a:tc>
                <a:extLst>
                  <a:ext uri="{0D108BD9-81ED-4DB2-BD59-A6C34878D82A}">
                    <a16:rowId xmlns:a16="http://schemas.microsoft.com/office/drawing/2014/main" val="2141512693"/>
                  </a:ext>
                </a:extLst>
              </a:tr>
              <a:tr h="520099">
                <a:tc>
                  <a:txBody>
                    <a:bodyPr/>
                    <a:lstStyle/>
                    <a:p>
                      <a:pPr algn="l" fontAlgn="b"/>
                      <a:r>
                        <a:rPr lang="en-GB" sz="1000" u="none" strike="noStrike" dirty="0">
                          <a:effectLst/>
                        </a:rPr>
                        <a:t>that promotes diverse career development paths for its students, including private and public sector</a:t>
                      </a:r>
                      <a:endParaRPr lang="en-GB" sz="1000" b="0" i="0" u="none" strike="noStrike" dirty="0">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39.67%</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28.36%</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43.59%</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31.17%</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36.00%</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24.29%</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29.59%</a:t>
                      </a:r>
                      <a:endParaRPr lang="en-GB" sz="1000" b="0" i="0" u="none" strike="noStrike">
                        <a:solidFill>
                          <a:srgbClr val="000000"/>
                        </a:solidFill>
                        <a:effectLst/>
                        <a:latin typeface="Calibri" panose="020F0502020204030204" pitchFamily="34" charset="0"/>
                      </a:endParaRPr>
                    </a:p>
                  </a:txBody>
                  <a:tcPr marL="1218" marR="1218" marT="1218" marB="0" anchor="b"/>
                </a:tc>
                <a:extLst>
                  <a:ext uri="{0D108BD9-81ED-4DB2-BD59-A6C34878D82A}">
                    <a16:rowId xmlns:a16="http://schemas.microsoft.com/office/drawing/2014/main" val="326869514"/>
                  </a:ext>
                </a:extLst>
              </a:tr>
              <a:tr h="347194">
                <a:tc>
                  <a:txBody>
                    <a:bodyPr/>
                    <a:lstStyle/>
                    <a:p>
                      <a:pPr algn="l" fontAlgn="b"/>
                      <a:r>
                        <a:rPr lang="en-GB" sz="1000" u="none" strike="noStrike" dirty="0">
                          <a:effectLst/>
                        </a:rPr>
                        <a:t>that can deliver tangible impact in local communities</a:t>
                      </a:r>
                      <a:endParaRPr lang="en-GB" sz="1000" b="0" i="0" u="none" strike="noStrike" dirty="0">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8.48%</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14.93%</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6.41%</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14.29%</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16.00%</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12.86%</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22.45%</a:t>
                      </a:r>
                      <a:endParaRPr lang="en-GB" sz="1000" b="0" i="0" u="none" strike="noStrike">
                        <a:solidFill>
                          <a:srgbClr val="000000"/>
                        </a:solidFill>
                        <a:effectLst/>
                        <a:latin typeface="Calibri" panose="020F0502020204030204" pitchFamily="34" charset="0"/>
                      </a:endParaRPr>
                    </a:p>
                  </a:txBody>
                  <a:tcPr marL="1218" marR="1218" marT="1218" marB="0" anchor="b"/>
                </a:tc>
                <a:extLst>
                  <a:ext uri="{0D108BD9-81ED-4DB2-BD59-A6C34878D82A}">
                    <a16:rowId xmlns:a16="http://schemas.microsoft.com/office/drawing/2014/main" val="2062768037"/>
                  </a:ext>
                </a:extLst>
              </a:tr>
              <a:tr h="174287">
                <a:tc>
                  <a:txBody>
                    <a:bodyPr/>
                    <a:lstStyle/>
                    <a:p>
                      <a:pPr algn="l" fontAlgn="b"/>
                      <a:r>
                        <a:rPr lang="en-GB" sz="1000" u="none" strike="noStrike">
                          <a:effectLst/>
                        </a:rPr>
                        <a:t>that is highly ranked</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36.39%</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22.39%</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14.10%</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19.48%</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36.00%</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a:effectLst/>
                        </a:rPr>
                        <a:t>15.71%</a:t>
                      </a:r>
                      <a:endParaRPr lang="en-GB" sz="1000" b="0" i="0" u="none" strike="noStrike">
                        <a:solidFill>
                          <a:srgbClr val="000000"/>
                        </a:solidFill>
                        <a:effectLst/>
                        <a:latin typeface="Calibri" panose="020F0502020204030204" pitchFamily="34" charset="0"/>
                      </a:endParaRPr>
                    </a:p>
                  </a:txBody>
                  <a:tcPr marL="1218" marR="1218" marT="1218" marB="0" anchor="b"/>
                </a:tc>
                <a:tc>
                  <a:txBody>
                    <a:bodyPr/>
                    <a:lstStyle/>
                    <a:p>
                      <a:pPr algn="r" fontAlgn="b"/>
                      <a:r>
                        <a:rPr lang="en-GB" sz="1000" u="none" strike="noStrike" dirty="0">
                          <a:effectLst/>
                        </a:rPr>
                        <a:t>21.43%</a:t>
                      </a:r>
                      <a:endParaRPr lang="en-GB" sz="1000" b="0" i="0" u="none" strike="noStrike" dirty="0">
                        <a:solidFill>
                          <a:srgbClr val="000000"/>
                        </a:solidFill>
                        <a:effectLst/>
                        <a:latin typeface="Calibri" panose="020F0502020204030204" pitchFamily="34" charset="0"/>
                      </a:endParaRPr>
                    </a:p>
                  </a:txBody>
                  <a:tcPr marL="1218" marR="1218" marT="1218" marB="0" anchor="b"/>
                </a:tc>
                <a:extLst>
                  <a:ext uri="{0D108BD9-81ED-4DB2-BD59-A6C34878D82A}">
                    <a16:rowId xmlns:a16="http://schemas.microsoft.com/office/drawing/2014/main" val="1206326408"/>
                  </a:ext>
                </a:extLst>
              </a:tr>
            </a:tbl>
          </a:graphicData>
        </a:graphic>
      </p:graphicFrame>
      <p:sp>
        <p:nvSpPr>
          <p:cNvPr id="9" name="TextBox 8">
            <a:extLst>
              <a:ext uri="{FF2B5EF4-FFF2-40B4-BE49-F238E27FC236}">
                <a16:creationId xmlns:a16="http://schemas.microsoft.com/office/drawing/2014/main" id="{1A7FD136-37A5-E446-BE92-1307AE40B070}"/>
              </a:ext>
            </a:extLst>
          </p:cNvPr>
          <p:cNvSpPr txBox="1"/>
          <p:nvPr/>
        </p:nvSpPr>
        <p:spPr>
          <a:xfrm>
            <a:off x="874815" y="1608083"/>
            <a:ext cx="2664721" cy="5078313"/>
          </a:xfrm>
          <a:prstGeom prst="rect">
            <a:avLst/>
          </a:prstGeom>
          <a:noFill/>
        </p:spPr>
        <p:txBody>
          <a:bodyPr wrap="square" rtlCol="0">
            <a:spAutoFit/>
          </a:bodyPr>
          <a:lstStyle/>
          <a:p>
            <a:r>
              <a:rPr lang="en-GB" sz="1400" dirty="0"/>
              <a:t>Those from Europe, Africa, the Middle East and North America are most likely to want to study at a business school that allows them to accelerate and transform their career prospects.  East and South East Asians highlight a school that promotes diverse career development paths for its students, including private and public sector</a:t>
            </a:r>
            <a:r>
              <a:rPr lang="en-GB" sz="1400" dirty="0">
                <a:solidFill>
                  <a:srgbClr val="000000"/>
                </a:solidFill>
              </a:rPr>
              <a:t>, South Asians priorities a school </a:t>
            </a:r>
            <a:r>
              <a:rPr lang="en-GB" sz="1400" dirty="0"/>
              <a:t>that embraces digital transformation, bringing together technology and management skills</a:t>
            </a:r>
            <a:r>
              <a:rPr lang="en-GB" sz="1400" dirty="0">
                <a:solidFill>
                  <a:srgbClr val="000000"/>
                </a:solidFill>
              </a:rPr>
              <a:t>, while Central and South Americans want a school that </a:t>
            </a:r>
            <a:r>
              <a:rPr lang="en-GB" sz="1400" dirty="0"/>
              <a:t>challenges world views by combining innovative and critical thinking.</a:t>
            </a:r>
            <a:endParaRPr lang="en-GB" sz="1400" dirty="0">
              <a:solidFill>
                <a:srgbClr val="000000"/>
              </a:solidFill>
            </a:endParaRPr>
          </a:p>
          <a:p>
            <a:endParaRPr lang="en-US" sz="1600" dirty="0"/>
          </a:p>
        </p:txBody>
      </p:sp>
      <p:pic>
        <p:nvPicPr>
          <p:cNvPr id="11" name="Picture 10" descr="CC-Logo.jpg">
            <a:hlinkClick r:id="rId2"/>
            <a:extLst>
              <a:ext uri="{FF2B5EF4-FFF2-40B4-BE49-F238E27FC236}">
                <a16:creationId xmlns:a16="http://schemas.microsoft.com/office/drawing/2014/main" id="{6FB3F260-D3DD-A947-A580-476C9DA1D871}"/>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381630D7-CE9F-1C41-B90F-76AFC197B934}"/>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3B923EC1-B3E5-B446-AAF6-029D94BF9997}"/>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476802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461328"/>
            <a:ext cx="4320037" cy="1513100"/>
          </a:xfrm>
        </p:spPr>
        <p:txBody>
          <a:bodyPr vert="horz" lIns="91440" tIns="45720" rIns="91440" bIns="45720" rtlCol="0" anchor="t">
            <a:normAutofit fontScale="90000"/>
          </a:bodyPr>
          <a:lstStyle/>
          <a:p>
            <a:r>
              <a:rPr lang="en-US" sz="4000" kern="1200" dirty="0">
                <a:solidFill>
                  <a:schemeClr val="tx1"/>
                </a:solidFill>
                <a:latin typeface="+mj-lt"/>
                <a:ea typeface="+mj-ea"/>
                <a:cs typeface="+mj-cs"/>
              </a:rPr>
              <a:t>Most important when choosing where to study</a:t>
            </a:r>
          </a:p>
        </p:txBody>
      </p:sp>
      <p:sp>
        <p:nvSpPr>
          <p:cNvPr id="9" name="TextBox 8">
            <a:extLst>
              <a:ext uri="{FF2B5EF4-FFF2-40B4-BE49-F238E27FC236}">
                <a16:creationId xmlns:a16="http://schemas.microsoft.com/office/drawing/2014/main" id="{17409B1E-B73B-7C48-A19C-9B17CB2087B2}"/>
              </a:ext>
            </a:extLst>
          </p:cNvPr>
          <p:cNvSpPr txBox="1"/>
          <p:nvPr/>
        </p:nvSpPr>
        <p:spPr>
          <a:xfrm>
            <a:off x="874816" y="2968954"/>
            <a:ext cx="4083433" cy="2400657"/>
          </a:xfrm>
          <a:prstGeom prst="rect">
            <a:avLst/>
          </a:prstGeom>
          <a:noFill/>
        </p:spPr>
        <p:txBody>
          <a:bodyPr wrap="square" rtlCol="0">
            <a:spAutoFit/>
          </a:bodyPr>
          <a:lstStyle/>
          <a:p>
            <a:r>
              <a:rPr lang="en-GB" sz="1600" dirty="0"/>
              <a:t>Students say that when choosing where to study the most important factor is believing that their selected business school will help them to improve their career prospects.  Students are also keen on a school which is highly ranked and which is accredited.</a:t>
            </a:r>
          </a:p>
          <a:p>
            <a:endParaRPr lang="en-GB" sz="1600" dirty="0"/>
          </a:p>
          <a:p>
            <a:r>
              <a:rPr lang="en-GB" sz="1100" dirty="0"/>
              <a:t>Respondents were asked to rank all options from 1 to 8 where 1 was most important to them.</a:t>
            </a:r>
            <a:endParaRPr lang="en-US" sz="1100" dirty="0"/>
          </a:p>
        </p:txBody>
      </p:sp>
      <p:pic>
        <p:nvPicPr>
          <p:cNvPr id="11" name="Picture 10" descr="CC-Logo.jpg">
            <a:hlinkClick r:id="rId2"/>
            <a:extLst>
              <a:ext uri="{FF2B5EF4-FFF2-40B4-BE49-F238E27FC236}">
                <a16:creationId xmlns:a16="http://schemas.microsoft.com/office/drawing/2014/main" id="{3F9D3E88-22B8-A944-88A0-1856668A7C64}"/>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2BE76A55-BA95-6542-AC4F-C1B9E5FC4C9F}"/>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ED513AA6-4D85-8343-95FE-164655BB0527}"/>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4" name="Table 3">
            <a:extLst>
              <a:ext uri="{FF2B5EF4-FFF2-40B4-BE49-F238E27FC236}">
                <a16:creationId xmlns:a16="http://schemas.microsoft.com/office/drawing/2014/main" id="{2BA06947-1868-0A4D-80B7-2E1A656E9B63}"/>
              </a:ext>
            </a:extLst>
          </p:cNvPr>
          <p:cNvGraphicFramePr>
            <a:graphicFrameLocks noGrp="1"/>
          </p:cNvGraphicFramePr>
          <p:nvPr>
            <p:extLst>
              <p:ext uri="{D42A27DB-BD31-4B8C-83A1-F6EECF244321}">
                <p14:modId xmlns:p14="http://schemas.microsoft.com/office/powerpoint/2010/main" val="2297172282"/>
              </p:ext>
            </p:extLst>
          </p:nvPr>
        </p:nvGraphicFramePr>
        <p:xfrm>
          <a:off x="5394961" y="1254125"/>
          <a:ext cx="5922223" cy="4770676"/>
        </p:xfrm>
        <a:graphic>
          <a:graphicData uri="http://schemas.openxmlformats.org/drawingml/2006/table">
            <a:tbl>
              <a:tblPr>
                <a:tableStyleId>{5C22544A-7EE6-4342-B048-85BDC9FD1C3A}</a:tableStyleId>
              </a:tblPr>
              <a:tblGrid>
                <a:gridCol w="4207101">
                  <a:extLst>
                    <a:ext uri="{9D8B030D-6E8A-4147-A177-3AD203B41FA5}">
                      <a16:colId xmlns:a16="http://schemas.microsoft.com/office/drawing/2014/main" val="2552189919"/>
                    </a:ext>
                  </a:extLst>
                </a:gridCol>
                <a:gridCol w="850597">
                  <a:extLst>
                    <a:ext uri="{9D8B030D-6E8A-4147-A177-3AD203B41FA5}">
                      <a16:colId xmlns:a16="http://schemas.microsoft.com/office/drawing/2014/main" val="2521521931"/>
                    </a:ext>
                  </a:extLst>
                </a:gridCol>
                <a:gridCol w="864525">
                  <a:extLst>
                    <a:ext uri="{9D8B030D-6E8A-4147-A177-3AD203B41FA5}">
                      <a16:colId xmlns:a16="http://schemas.microsoft.com/office/drawing/2014/main" val="366571324"/>
                    </a:ext>
                  </a:extLst>
                </a:gridCol>
              </a:tblGrid>
              <a:tr h="0">
                <a:tc>
                  <a:txBody>
                    <a:bodyPr/>
                    <a:lstStyle/>
                    <a:p>
                      <a:pPr algn="ctr" fontAlgn="ctr"/>
                      <a:endParaRPr lang="en-GB" sz="1400" b="1" i="0" u="none" strike="noStrike" dirty="0">
                        <a:solidFill>
                          <a:srgbClr val="000000"/>
                        </a:solidFill>
                        <a:effectLst/>
                        <a:latin typeface="Calibri" panose="020F0502020204030204" pitchFamily="34" charset="0"/>
                      </a:endParaRPr>
                    </a:p>
                  </a:txBody>
                  <a:tcPr anchor="ctr"/>
                </a:tc>
                <a:tc>
                  <a:txBody>
                    <a:bodyPr/>
                    <a:lstStyle/>
                    <a:p>
                      <a:pPr algn="r" fontAlgn="ctr"/>
                      <a:r>
                        <a:rPr lang="en-GB" sz="1400" u="none" strike="noStrike" dirty="0">
                          <a:effectLst/>
                        </a:rPr>
                        <a:t>Rank1</a:t>
                      </a:r>
                      <a:endParaRPr lang="en-GB" sz="1400" b="1" i="0" u="none" strike="noStrike" dirty="0">
                        <a:solidFill>
                          <a:srgbClr val="000000"/>
                        </a:solidFill>
                        <a:effectLst/>
                        <a:latin typeface="Calibri" panose="020F0502020204030204" pitchFamily="34" charset="0"/>
                      </a:endParaRPr>
                    </a:p>
                  </a:txBody>
                  <a:tcPr anchor="ctr"/>
                </a:tc>
                <a:tc>
                  <a:txBody>
                    <a:bodyPr/>
                    <a:lstStyle/>
                    <a:p>
                      <a:pPr algn="r" fontAlgn="ctr"/>
                      <a:r>
                        <a:rPr lang="en-GB" sz="1400" u="none" strike="noStrike" dirty="0">
                          <a:effectLst/>
                        </a:rPr>
                        <a:t>Rank2</a:t>
                      </a:r>
                      <a:endParaRPr lang="en-GB" sz="1400" b="1"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048175193"/>
                  </a:ext>
                </a:extLst>
              </a:tr>
              <a:tr h="543917">
                <a:tc>
                  <a:txBody>
                    <a:bodyPr/>
                    <a:lstStyle/>
                    <a:p>
                      <a:pPr algn="l" fontAlgn="b"/>
                      <a:r>
                        <a:rPr lang="en-GB" sz="1400" u="none" strike="noStrike">
                          <a:effectLst/>
                        </a:rPr>
                        <a:t>I share/shared similar values to the business school I choose/chose</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8.44%</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7.98%</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273650256"/>
                  </a:ext>
                </a:extLst>
              </a:tr>
              <a:tr h="652701">
                <a:tc>
                  <a:txBody>
                    <a:bodyPr/>
                    <a:lstStyle/>
                    <a:p>
                      <a:pPr algn="l" fontAlgn="b"/>
                      <a:r>
                        <a:rPr lang="en-GB" sz="1400" u="none" strike="noStrike">
                          <a:effectLst/>
                        </a:rPr>
                        <a:t>I trust/trusted the business school I choose/chose to act ethically and responsibly</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7.24%</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13.17%</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898187820"/>
                  </a:ext>
                </a:extLst>
              </a:tr>
              <a:tr h="598309">
                <a:tc>
                  <a:txBody>
                    <a:bodyPr/>
                    <a:lstStyle/>
                    <a:p>
                      <a:pPr algn="l" fontAlgn="b"/>
                      <a:r>
                        <a:rPr lang="en-GB" sz="1400" u="none" strike="noStrike" dirty="0">
                          <a:effectLst/>
                        </a:rPr>
                        <a:t>I believe/believed the business school will help me to improve my career prospects</a:t>
                      </a:r>
                      <a:endParaRPr lang="en-GB" sz="1400" b="0" i="0" u="none" strike="noStrike" dirty="0">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30.33%</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18.55%</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390424588"/>
                  </a:ext>
                </a:extLst>
              </a:tr>
              <a:tr h="435134">
                <a:tc>
                  <a:txBody>
                    <a:bodyPr/>
                    <a:lstStyle/>
                    <a:p>
                      <a:pPr algn="l" fontAlgn="b"/>
                      <a:r>
                        <a:rPr lang="en-GB" sz="1400" u="none" strike="noStrike">
                          <a:effectLst/>
                        </a:rPr>
                        <a:t>I want/wanted a business school that is highly ranked</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16.05%</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16.33%</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394046867"/>
                  </a:ext>
                </a:extLst>
              </a:tr>
              <a:tr h="435134">
                <a:tc>
                  <a:txBody>
                    <a:bodyPr/>
                    <a:lstStyle/>
                    <a:p>
                      <a:pPr algn="l" fontAlgn="b"/>
                      <a:r>
                        <a:rPr lang="en-GB" sz="1400" u="none" strike="noStrike">
                          <a:effectLst/>
                        </a:rPr>
                        <a:t>I want/wanted a business school which is accredited</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12.43%</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14.47%</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89524353"/>
                  </a:ext>
                </a:extLst>
              </a:tr>
              <a:tr h="598309">
                <a:tc>
                  <a:txBody>
                    <a:bodyPr/>
                    <a:lstStyle/>
                    <a:p>
                      <a:pPr algn="l" fontAlgn="b"/>
                      <a:r>
                        <a:rPr lang="en-GB" sz="1400" u="none" strike="noStrike">
                          <a:effectLst/>
                        </a:rPr>
                        <a:t>I want/wanted a business school which provides international experience</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9.65%</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10.48%</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738242695"/>
                  </a:ext>
                </a:extLst>
              </a:tr>
              <a:tr h="489526">
                <a:tc>
                  <a:txBody>
                    <a:bodyPr/>
                    <a:lstStyle/>
                    <a:p>
                      <a:pPr algn="l" fontAlgn="b"/>
                      <a:r>
                        <a:rPr lang="en-GB" sz="1400" u="none" strike="noStrike">
                          <a:effectLst/>
                        </a:rPr>
                        <a:t>I want/wanted a business school which offers scholarships</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7.79%</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7.61%</a:t>
                      </a:r>
                      <a:endParaRPr lang="en-GB" sz="14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946993498"/>
                  </a:ext>
                </a:extLst>
              </a:tr>
              <a:tr h="489526">
                <a:tc>
                  <a:txBody>
                    <a:bodyPr/>
                    <a:lstStyle/>
                    <a:p>
                      <a:pPr algn="l" fontAlgn="b"/>
                      <a:r>
                        <a:rPr lang="en-GB" sz="1400" u="none" strike="noStrike">
                          <a:effectLst/>
                        </a:rPr>
                        <a:t>I want/wanted a business school which is internationally renowned</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a:effectLst/>
                        </a:rPr>
                        <a:t>8.07%</a:t>
                      </a:r>
                      <a:endParaRPr lang="en-GB" sz="1400" b="0" i="0" u="none" strike="noStrike">
                        <a:solidFill>
                          <a:srgbClr val="000000"/>
                        </a:solidFill>
                        <a:effectLst/>
                        <a:latin typeface="Calibri" panose="020F0502020204030204" pitchFamily="34" charset="0"/>
                      </a:endParaRPr>
                    </a:p>
                  </a:txBody>
                  <a:tcPr anchor="ctr"/>
                </a:tc>
                <a:tc>
                  <a:txBody>
                    <a:bodyPr/>
                    <a:lstStyle/>
                    <a:p>
                      <a:pPr algn="r" fontAlgn="b"/>
                      <a:r>
                        <a:rPr lang="en-GB" sz="1400" u="none" strike="noStrike" dirty="0">
                          <a:effectLst/>
                        </a:rPr>
                        <a:t>11.41%</a:t>
                      </a:r>
                      <a:endParaRPr lang="en-GB" sz="14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886995396"/>
                  </a:ext>
                </a:extLst>
              </a:tr>
            </a:tbl>
          </a:graphicData>
        </a:graphic>
      </p:graphicFrame>
    </p:spTree>
    <p:extLst>
      <p:ext uri="{BB962C8B-B14F-4D97-AF65-F5344CB8AC3E}">
        <p14:creationId xmlns:p14="http://schemas.microsoft.com/office/powerpoint/2010/main" val="40383658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0"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92900" y="880117"/>
            <a:ext cx="2977095" cy="1103477"/>
          </a:xfrm>
        </p:spPr>
        <p:txBody>
          <a:bodyPr vert="horz" lIns="91440" tIns="45720" rIns="91440" bIns="45720" rtlCol="0" anchor="t">
            <a:normAutofit/>
          </a:bodyPr>
          <a:lstStyle/>
          <a:p>
            <a:r>
              <a:rPr lang="en-US" sz="2400" kern="1200" dirty="0">
                <a:solidFill>
                  <a:schemeClr val="tx1"/>
                </a:solidFill>
                <a:latin typeface="+mj-lt"/>
                <a:ea typeface="+mj-ea"/>
                <a:cs typeface="+mj-cs"/>
              </a:rPr>
              <a:t>Features that would add most to your student experience</a:t>
            </a:r>
          </a:p>
        </p:txBody>
      </p:sp>
      <p:sp>
        <p:nvSpPr>
          <p:cNvPr id="22"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51A4748C-D709-C740-A143-8CDA08B94E0F}"/>
              </a:ext>
            </a:extLst>
          </p:cNvPr>
          <p:cNvGraphicFramePr>
            <a:graphicFrameLocks noGrp="1"/>
          </p:cNvGraphicFramePr>
          <p:nvPr>
            <p:extLst>
              <p:ext uri="{D42A27DB-BD31-4B8C-83A1-F6EECF244321}">
                <p14:modId xmlns:p14="http://schemas.microsoft.com/office/powerpoint/2010/main" val="1176125938"/>
              </p:ext>
            </p:extLst>
          </p:nvPr>
        </p:nvGraphicFramePr>
        <p:xfrm>
          <a:off x="3913395" y="902317"/>
          <a:ext cx="7652217" cy="5148266"/>
        </p:xfrm>
        <a:graphic>
          <a:graphicData uri="http://schemas.openxmlformats.org/drawingml/2006/table">
            <a:tbl>
              <a:tblPr firstRow="1" bandRow="1">
                <a:tableStyleId>{5C22544A-7EE6-4342-B048-85BDC9FD1C3A}</a:tableStyleId>
              </a:tblPr>
              <a:tblGrid>
                <a:gridCol w="2661970">
                  <a:extLst>
                    <a:ext uri="{9D8B030D-6E8A-4147-A177-3AD203B41FA5}">
                      <a16:colId xmlns:a16="http://schemas.microsoft.com/office/drawing/2014/main" val="2521262894"/>
                    </a:ext>
                  </a:extLst>
                </a:gridCol>
                <a:gridCol w="512581">
                  <a:extLst>
                    <a:ext uri="{9D8B030D-6E8A-4147-A177-3AD203B41FA5}">
                      <a16:colId xmlns:a16="http://schemas.microsoft.com/office/drawing/2014/main" val="3963148255"/>
                    </a:ext>
                  </a:extLst>
                </a:gridCol>
                <a:gridCol w="813927">
                  <a:extLst>
                    <a:ext uri="{9D8B030D-6E8A-4147-A177-3AD203B41FA5}">
                      <a16:colId xmlns:a16="http://schemas.microsoft.com/office/drawing/2014/main" val="2788015971"/>
                    </a:ext>
                  </a:extLst>
                </a:gridCol>
                <a:gridCol w="843531">
                  <a:extLst>
                    <a:ext uri="{9D8B030D-6E8A-4147-A177-3AD203B41FA5}">
                      <a16:colId xmlns:a16="http://schemas.microsoft.com/office/drawing/2014/main" val="1005254417"/>
                    </a:ext>
                  </a:extLst>
                </a:gridCol>
                <a:gridCol w="480060">
                  <a:extLst>
                    <a:ext uri="{9D8B030D-6E8A-4147-A177-3AD203B41FA5}">
                      <a16:colId xmlns:a16="http://schemas.microsoft.com/office/drawing/2014/main" val="81478429"/>
                    </a:ext>
                  </a:extLst>
                </a:gridCol>
                <a:gridCol w="832218">
                  <a:extLst>
                    <a:ext uri="{9D8B030D-6E8A-4147-A177-3AD203B41FA5}">
                      <a16:colId xmlns:a16="http://schemas.microsoft.com/office/drawing/2014/main" val="1272152851"/>
                    </a:ext>
                  </a:extLst>
                </a:gridCol>
                <a:gridCol w="958449">
                  <a:extLst>
                    <a:ext uri="{9D8B030D-6E8A-4147-A177-3AD203B41FA5}">
                      <a16:colId xmlns:a16="http://schemas.microsoft.com/office/drawing/2014/main" val="3868234307"/>
                    </a:ext>
                  </a:extLst>
                </a:gridCol>
                <a:gridCol w="549481">
                  <a:extLst>
                    <a:ext uri="{9D8B030D-6E8A-4147-A177-3AD203B41FA5}">
                      <a16:colId xmlns:a16="http://schemas.microsoft.com/office/drawing/2014/main" val="1831042739"/>
                    </a:ext>
                  </a:extLst>
                </a:gridCol>
              </a:tblGrid>
              <a:tr h="644098">
                <a:tc>
                  <a:txBody>
                    <a:bodyPr/>
                    <a:lstStyle/>
                    <a:p>
                      <a:pPr algn="l" fontAlgn="b"/>
                      <a:endParaRPr lang="en-GB" sz="1050" b="0" i="0" u="none" strike="noStrike" dirty="0">
                        <a:solidFill>
                          <a:srgbClr val="000000"/>
                        </a:solidFill>
                        <a:effectLst/>
                        <a:latin typeface="Calibri" panose="020F0502020204030204" pitchFamily="34" charset="0"/>
                      </a:endParaRPr>
                    </a:p>
                  </a:txBody>
                  <a:tcPr marL="1657" marR="1657" marT="1657" marB="0" anchor="b"/>
                </a:tc>
                <a:tc>
                  <a:txBody>
                    <a:bodyPr/>
                    <a:lstStyle/>
                    <a:p>
                      <a:pPr algn="l" fontAlgn="b"/>
                      <a:r>
                        <a:rPr lang="en-GB" sz="1050" u="none" strike="noStrike">
                          <a:effectLst/>
                        </a:rPr>
                        <a:t>Europe</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l" fontAlgn="b"/>
                      <a:r>
                        <a:rPr lang="en-GB" sz="1050" u="none" strike="noStrike">
                          <a:effectLst/>
                        </a:rPr>
                        <a:t>Africa Middle East</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l" fontAlgn="b"/>
                      <a:r>
                        <a:rPr lang="en-GB" sz="1050" u="none" strike="noStrike">
                          <a:effectLst/>
                        </a:rPr>
                        <a:t>East and South East Asia</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l" fontAlgn="b"/>
                      <a:r>
                        <a:rPr lang="en-GB" sz="1050" u="none" strike="noStrike">
                          <a:effectLst/>
                        </a:rPr>
                        <a:t>South Asia</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l" fontAlgn="b"/>
                      <a:r>
                        <a:rPr lang="en-GB" sz="1050" u="none" strike="noStrike">
                          <a:effectLst/>
                        </a:rPr>
                        <a:t>Australasia</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l" fontAlgn="b"/>
                      <a:r>
                        <a:rPr lang="en-GB" sz="1050" u="none" strike="noStrike" dirty="0">
                          <a:effectLst/>
                        </a:rPr>
                        <a:t>Central and South America</a:t>
                      </a:r>
                      <a:endParaRPr lang="en-GB" sz="1050" b="0" i="0" u="none" strike="noStrike" dirty="0">
                        <a:solidFill>
                          <a:srgbClr val="000000"/>
                        </a:solidFill>
                        <a:effectLst/>
                        <a:latin typeface="Calibri" panose="020F0502020204030204" pitchFamily="34" charset="0"/>
                      </a:endParaRPr>
                    </a:p>
                  </a:txBody>
                  <a:tcPr marL="1657" marR="1657" marT="1657" marB="0" anchor="b"/>
                </a:tc>
                <a:tc>
                  <a:txBody>
                    <a:bodyPr/>
                    <a:lstStyle/>
                    <a:p>
                      <a:pPr algn="l" fontAlgn="b"/>
                      <a:r>
                        <a:rPr lang="en-GB" sz="1050" u="none" strike="noStrike">
                          <a:effectLst/>
                        </a:rPr>
                        <a:t>North America</a:t>
                      </a:r>
                      <a:endParaRPr lang="en-GB" sz="1050" b="0" i="0" u="none" strike="noStrike">
                        <a:solidFill>
                          <a:srgbClr val="000000"/>
                        </a:solidFill>
                        <a:effectLst/>
                        <a:latin typeface="Calibri" panose="020F0502020204030204" pitchFamily="34" charset="0"/>
                      </a:endParaRPr>
                    </a:p>
                  </a:txBody>
                  <a:tcPr marL="1657" marR="1657" marT="1657" marB="0" anchor="b"/>
                </a:tc>
                <a:extLst>
                  <a:ext uri="{0D108BD9-81ED-4DB2-BD59-A6C34878D82A}">
                    <a16:rowId xmlns:a16="http://schemas.microsoft.com/office/drawing/2014/main" val="2818296728"/>
                  </a:ext>
                </a:extLst>
              </a:tr>
              <a:tr h="250860">
                <a:tc>
                  <a:txBody>
                    <a:bodyPr/>
                    <a:lstStyle/>
                    <a:p>
                      <a:pPr algn="l" fontAlgn="b"/>
                      <a:r>
                        <a:rPr lang="en-GB" sz="1050" u="none" strike="noStrike">
                          <a:effectLst/>
                        </a:rPr>
                        <a:t>International study trip</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30.58%</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36.92%</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36.00%</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19.72%</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20.41%</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23.08%</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28.42%</a:t>
                      </a:r>
                      <a:endParaRPr lang="en-GB" sz="1050" b="0" i="0" u="none" strike="noStrike">
                        <a:solidFill>
                          <a:srgbClr val="000000"/>
                        </a:solidFill>
                        <a:effectLst/>
                        <a:latin typeface="Calibri" panose="020F0502020204030204" pitchFamily="34" charset="0"/>
                      </a:endParaRPr>
                    </a:p>
                  </a:txBody>
                  <a:tcPr marL="1657" marR="1657" marT="1657" marB="0" anchor="b"/>
                </a:tc>
                <a:extLst>
                  <a:ext uri="{0D108BD9-81ED-4DB2-BD59-A6C34878D82A}">
                    <a16:rowId xmlns:a16="http://schemas.microsoft.com/office/drawing/2014/main" val="2661610942"/>
                  </a:ext>
                </a:extLst>
              </a:tr>
              <a:tr h="250860">
                <a:tc>
                  <a:txBody>
                    <a:bodyPr/>
                    <a:lstStyle/>
                    <a:p>
                      <a:pPr algn="l" fontAlgn="b"/>
                      <a:r>
                        <a:rPr lang="en-GB" sz="1050" u="none" strike="noStrike">
                          <a:effectLst/>
                        </a:rPr>
                        <a:t>Mental health support for students</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22.44%</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20.00%</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12.00%</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15.49%</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28.57%</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26.15%</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26.32%</a:t>
                      </a:r>
                      <a:endParaRPr lang="en-GB" sz="1050" b="0" i="0" u="none" strike="noStrike">
                        <a:solidFill>
                          <a:srgbClr val="000000"/>
                        </a:solidFill>
                        <a:effectLst/>
                        <a:latin typeface="Calibri" panose="020F0502020204030204" pitchFamily="34" charset="0"/>
                      </a:endParaRPr>
                    </a:p>
                  </a:txBody>
                  <a:tcPr marL="1657" marR="1657" marT="1657" marB="0" anchor="b"/>
                </a:tc>
                <a:extLst>
                  <a:ext uri="{0D108BD9-81ED-4DB2-BD59-A6C34878D82A}">
                    <a16:rowId xmlns:a16="http://schemas.microsoft.com/office/drawing/2014/main" val="1729663974"/>
                  </a:ext>
                </a:extLst>
              </a:tr>
              <a:tr h="250860">
                <a:tc>
                  <a:txBody>
                    <a:bodyPr/>
                    <a:lstStyle/>
                    <a:p>
                      <a:pPr algn="l" fontAlgn="b"/>
                      <a:r>
                        <a:rPr lang="en-GB" sz="1050" u="none" strike="noStrike">
                          <a:effectLst/>
                        </a:rPr>
                        <a:t>Entrepreneurship bootcamp</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17.67%</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30.77%</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18.67%</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28.17%</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18.37%</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10.77%</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18.95%</a:t>
                      </a:r>
                      <a:endParaRPr lang="en-GB" sz="1050" b="0" i="0" u="none" strike="noStrike">
                        <a:solidFill>
                          <a:srgbClr val="000000"/>
                        </a:solidFill>
                        <a:effectLst/>
                        <a:latin typeface="Calibri" panose="020F0502020204030204" pitchFamily="34" charset="0"/>
                      </a:endParaRPr>
                    </a:p>
                  </a:txBody>
                  <a:tcPr marL="1657" marR="1657" marT="1657" marB="0" anchor="b"/>
                </a:tc>
                <a:extLst>
                  <a:ext uri="{0D108BD9-81ED-4DB2-BD59-A6C34878D82A}">
                    <a16:rowId xmlns:a16="http://schemas.microsoft.com/office/drawing/2014/main" val="3227627237"/>
                  </a:ext>
                </a:extLst>
              </a:tr>
              <a:tr h="250860">
                <a:tc>
                  <a:txBody>
                    <a:bodyPr/>
                    <a:lstStyle/>
                    <a:p>
                      <a:pPr algn="l" fontAlgn="b"/>
                      <a:r>
                        <a:rPr lang="en-GB" sz="1050" u="none" strike="noStrike">
                          <a:effectLst/>
                        </a:rPr>
                        <a:t>Engage with alumni from day one of study</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16.13%</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12.31%</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12.00%</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12.68%</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14.29%</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9.23%</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11.58%</a:t>
                      </a:r>
                      <a:endParaRPr lang="en-GB" sz="1050" b="0" i="0" u="none" strike="noStrike">
                        <a:solidFill>
                          <a:srgbClr val="000000"/>
                        </a:solidFill>
                        <a:effectLst/>
                        <a:latin typeface="Calibri" panose="020F0502020204030204" pitchFamily="34" charset="0"/>
                      </a:endParaRPr>
                    </a:p>
                  </a:txBody>
                  <a:tcPr marL="1657" marR="1657" marT="1657" marB="0" anchor="b"/>
                </a:tc>
                <a:extLst>
                  <a:ext uri="{0D108BD9-81ED-4DB2-BD59-A6C34878D82A}">
                    <a16:rowId xmlns:a16="http://schemas.microsoft.com/office/drawing/2014/main" val="1925469876"/>
                  </a:ext>
                </a:extLst>
              </a:tr>
              <a:tr h="450490">
                <a:tc>
                  <a:txBody>
                    <a:bodyPr/>
                    <a:lstStyle/>
                    <a:p>
                      <a:pPr algn="l" fontAlgn="b"/>
                      <a:r>
                        <a:rPr lang="en-GB" sz="1050" u="none" strike="noStrike">
                          <a:effectLst/>
                        </a:rPr>
                        <a:t>Business start-up/small business accelerator programme</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24.40%</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30.77%</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22.67%</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32.39%</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26.53%</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18.46%</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20.00%</a:t>
                      </a:r>
                      <a:endParaRPr lang="en-GB" sz="1050" b="0" i="0" u="none" strike="noStrike">
                        <a:solidFill>
                          <a:srgbClr val="000000"/>
                        </a:solidFill>
                        <a:effectLst/>
                        <a:latin typeface="Calibri" panose="020F0502020204030204" pitchFamily="34" charset="0"/>
                      </a:endParaRPr>
                    </a:p>
                  </a:txBody>
                  <a:tcPr marL="1657" marR="1657" marT="1657" marB="0" anchor="b"/>
                </a:tc>
                <a:extLst>
                  <a:ext uri="{0D108BD9-81ED-4DB2-BD59-A6C34878D82A}">
                    <a16:rowId xmlns:a16="http://schemas.microsoft.com/office/drawing/2014/main" val="1339082104"/>
                  </a:ext>
                </a:extLst>
              </a:tr>
              <a:tr h="250860">
                <a:tc>
                  <a:txBody>
                    <a:bodyPr/>
                    <a:lstStyle/>
                    <a:p>
                      <a:pPr algn="l" fontAlgn="b"/>
                      <a:r>
                        <a:rPr lang="en-GB" sz="1050" u="none" strike="noStrike">
                          <a:effectLst/>
                        </a:rPr>
                        <a:t>Mentor programme</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24.54%</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24.62%</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18.67%</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18.31%</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34.69%</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18.46%</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21.05%</a:t>
                      </a:r>
                      <a:endParaRPr lang="en-GB" sz="1050" b="0" i="0" u="none" strike="noStrike">
                        <a:solidFill>
                          <a:srgbClr val="000000"/>
                        </a:solidFill>
                        <a:effectLst/>
                        <a:latin typeface="Calibri" panose="020F0502020204030204" pitchFamily="34" charset="0"/>
                      </a:endParaRPr>
                    </a:p>
                  </a:txBody>
                  <a:tcPr marL="1657" marR="1657" marT="1657" marB="0" anchor="b"/>
                </a:tc>
                <a:extLst>
                  <a:ext uri="{0D108BD9-81ED-4DB2-BD59-A6C34878D82A}">
                    <a16:rowId xmlns:a16="http://schemas.microsoft.com/office/drawing/2014/main" val="1619178631"/>
                  </a:ext>
                </a:extLst>
              </a:tr>
              <a:tr h="450490">
                <a:tc>
                  <a:txBody>
                    <a:bodyPr/>
                    <a:lstStyle/>
                    <a:p>
                      <a:pPr algn="l" fontAlgn="b"/>
                      <a:r>
                        <a:rPr lang="en-GB" sz="1050" u="none" strike="noStrike">
                          <a:effectLst/>
                        </a:rPr>
                        <a:t>Working on projects to help charities and social enterprises</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23.42%</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27.69%</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21.33%</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21.13%</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24.49%</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18.46%</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17.89%</a:t>
                      </a:r>
                      <a:endParaRPr lang="en-GB" sz="1050" b="0" i="0" u="none" strike="noStrike">
                        <a:solidFill>
                          <a:srgbClr val="000000"/>
                        </a:solidFill>
                        <a:effectLst/>
                        <a:latin typeface="Calibri" panose="020F0502020204030204" pitchFamily="34" charset="0"/>
                      </a:endParaRPr>
                    </a:p>
                  </a:txBody>
                  <a:tcPr marL="1657" marR="1657" marT="1657" marB="0" anchor="b"/>
                </a:tc>
                <a:extLst>
                  <a:ext uri="{0D108BD9-81ED-4DB2-BD59-A6C34878D82A}">
                    <a16:rowId xmlns:a16="http://schemas.microsoft.com/office/drawing/2014/main" val="2837839440"/>
                  </a:ext>
                </a:extLst>
              </a:tr>
              <a:tr h="250860">
                <a:tc>
                  <a:txBody>
                    <a:bodyPr/>
                    <a:lstStyle/>
                    <a:p>
                      <a:pPr algn="l" fontAlgn="b"/>
                      <a:r>
                        <a:rPr lang="en-GB" sz="1050" u="none" strike="noStrike">
                          <a:effectLst/>
                        </a:rPr>
                        <a:t>Learning a new language</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23.42%</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29.23%</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32.00%</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22.54%</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16.33%</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27.69%</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24.21%</a:t>
                      </a:r>
                      <a:endParaRPr lang="en-GB" sz="1050" b="0" i="0" u="none" strike="noStrike">
                        <a:solidFill>
                          <a:srgbClr val="000000"/>
                        </a:solidFill>
                        <a:effectLst/>
                        <a:latin typeface="Calibri" panose="020F0502020204030204" pitchFamily="34" charset="0"/>
                      </a:endParaRPr>
                    </a:p>
                  </a:txBody>
                  <a:tcPr marL="1657" marR="1657" marT="1657" marB="0" anchor="b"/>
                </a:tc>
                <a:extLst>
                  <a:ext uri="{0D108BD9-81ED-4DB2-BD59-A6C34878D82A}">
                    <a16:rowId xmlns:a16="http://schemas.microsoft.com/office/drawing/2014/main" val="3167771462"/>
                  </a:ext>
                </a:extLst>
              </a:tr>
              <a:tr h="644098">
                <a:tc>
                  <a:txBody>
                    <a:bodyPr/>
                    <a:lstStyle/>
                    <a:p>
                      <a:pPr algn="l" fontAlgn="b"/>
                      <a:r>
                        <a:rPr lang="en-GB" sz="1050" u="none" strike="noStrike" dirty="0">
                          <a:effectLst/>
                        </a:rPr>
                        <a:t>Tackling projects on society’s grand challenges (e.g. climate change, poverty, etc.)</a:t>
                      </a:r>
                      <a:endParaRPr lang="en-GB" sz="1050" b="0" i="0" u="none" strike="noStrike" dirty="0">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22.44%</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18.46%</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22.67%</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11.27%</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32.65%</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30.77%</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17.89%</a:t>
                      </a:r>
                      <a:endParaRPr lang="en-GB" sz="1050" b="0" i="0" u="none" strike="noStrike">
                        <a:solidFill>
                          <a:srgbClr val="000000"/>
                        </a:solidFill>
                        <a:effectLst/>
                        <a:latin typeface="Calibri" panose="020F0502020204030204" pitchFamily="34" charset="0"/>
                      </a:endParaRPr>
                    </a:p>
                  </a:txBody>
                  <a:tcPr marL="1657" marR="1657" marT="1657" marB="0" anchor="b"/>
                </a:tc>
                <a:extLst>
                  <a:ext uri="{0D108BD9-81ED-4DB2-BD59-A6C34878D82A}">
                    <a16:rowId xmlns:a16="http://schemas.microsoft.com/office/drawing/2014/main" val="2709245802"/>
                  </a:ext>
                </a:extLst>
              </a:tr>
              <a:tr h="450490">
                <a:tc>
                  <a:txBody>
                    <a:bodyPr/>
                    <a:lstStyle/>
                    <a:p>
                      <a:pPr algn="l" fontAlgn="b"/>
                      <a:r>
                        <a:rPr lang="en-GB" sz="1050" u="none" strike="noStrike" dirty="0">
                          <a:effectLst/>
                        </a:rPr>
                        <a:t>Working on live consulting projects with businesses</a:t>
                      </a:r>
                      <a:endParaRPr lang="en-GB" sz="1050" b="0" i="0" u="none" strike="noStrike" dirty="0">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33.24%</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35.38%</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33.33%</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35.21%</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42.86%</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21.54%</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31.58%</a:t>
                      </a:r>
                      <a:endParaRPr lang="en-GB" sz="1050" b="0" i="0" u="none" strike="noStrike">
                        <a:solidFill>
                          <a:srgbClr val="000000"/>
                        </a:solidFill>
                        <a:effectLst/>
                        <a:latin typeface="Calibri" panose="020F0502020204030204" pitchFamily="34" charset="0"/>
                      </a:endParaRPr>
                    </a:p>
                  </a:txBody>
                  <a:tcPr marL="1657" marR="1657" marT="1657" marB="0" anchor="b"/>
                </a:tc>
                <a:extLst>
                  <a:ext uri="{0D108BD9-81ED-4DB2-BD59-A6C34878D82A}">
                    <a16:rowId xmlns:a16="http://schemas.microsoft.com/office/drawing/2014/main" val="406490372"/>
                  </a:ext>
                </a:extLst>
              </a:tr>
              <a:tr h="250860">
                <a:tc>
                  <a:txBody>
                    <a:bodyPr/>
                    <a:lstStyle/>
                    <a:p>
                      <a:pPr algn="l" fontAlgn="b"/>
                      <a:r>
                        <a:rPr lang="en-GB" sz="1050" u="none" strike="noStrike" dirty="0">
                          <a:effectLst/>
                        </a:rPr>
                        <a:t>Start-up investment pitching competition</a:t>
                      </a:r>
                      <a:endParaRPr lang="en-GB" sz="1050" b="0" i="0" u="none" strike="noStrike" dirty="0">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13.18%</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24.62%</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10.67%</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23.94%</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12.24%</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10.77%</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16.84%</a:t>
                      </a:r>
                      <a:endParaRPr lang="en-GB" sz="1050" b="0" i="0" u="none" strike="noStrike">
                        <a:solidFill>
                          <a:srgbClr val="000000"/>
                        </a:solidFill>
                        <a:effectLst/>
                        <a:latin typeface="Calibri" panose="020F0502020204030204" pitchFamily="34" charset="0"/>
                      </a:endParaRPr>
                    </a:p>
                  </a:txBody>
                  <a:tcPr marL="1657" marR="1657" marT="1657" marB="0" anchor="b"/>
                </a:tc>
                <a:extLst>
                  <a:ext uri="{0D108BD9-81ED-4DB2-BD59-A6C34878D82A}">
                    <a16:rowId xmlns:a16="http://schemas.microsoft.com/office/drawing/2014/main" val="4276208266"/>
                  </a:ext>
                </a:extLst>
              </a:tr>
              <a:tr h="250860">
                <a:tc>
                  <a:txBody>
                    <a:bodyPr/>
                    <a:lstStyle/>
                    <a:p>
                      <a:pPr algn="l" fontAlgn="b"/>
                      <a:r>
                        <a:rPr lang="en-GB" sz="1050" u="none" strike="noStrike">
                          <a:effectLst/>
                        </a:rPr>
                        <a:t>Undertaking an internship/work experience</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54.42%</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38.46%</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48.00%</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36.62%</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26.53%</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23.08%</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43.16%</a:t>
                      </a:r>
                      <a:endParaRPr lang="en-GB" sz="1050" b="0" i="0" u="none" strike="noStrike">
                        <a:solidFill>
                          <a:srgbClr val="000000"/>
                        </a:solidFill>
                        <a:effectLst/>
                        <a:latin typeface="Calibri" panose="020F0502020204030204" pitchFamily="34" charset="0"/>
                      </a:endParaRPr>
                    </a:p>
                  </a:txBody>
                  <a:tcPr marL="1657" marR="1657" marT="1657" marB="0" anchor="b"/>
                </a:tc>
                <a:extLst>
                  <a:ext uri="{0D108BD9-81ED-4DB2-BD59-A6C34878D82A}">
                    <a16:rowId xmlns:a16="http://schemas.microsoft.com/office/drawing/2014/main" val="231072666"/>
                  </a:ext>
                </a:extLst>
              </a:tr>
              <a:tr h="250860">
                <a:tc>
                  <a:txBody>
                    <a:bodyPr/>
                    <a:lstStyle/>
                    <a:p>
                      <a:pPr algn="l" fontAlgn="b"/>
                      <a:r>
                        <a:rPr lang="en-GB" sz="1050" u="none" strike="noStrike">
                          <a:effectLst/>
                        </a:rPr>
                        <a:t>Acquiring digital skills such as coding</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23.00%</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21.54%</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21.33%</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21.13%</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14.29%</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18.46%</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18.95%</a:t>
                      </a:r>
                      <a:endParaRPr lang="en-GB" sz="1050" b="0" i="0" u="none" strike="noStrike">
                        <a:solidFill>
                          <a:srgbClr val="000000"/>
                        </a:solidFill>
                        <a:effectLst/>
                        <a:latin typeface="Calibri" panose="020F0502020204030204" pitchFamily="34" charset="0"/>
                      </a:endParaRPr>
                    </a:p>
                  </a:txBody>
                  <a:tcPr marL="1657" marR="1657" marT="1657" marB="0" anchor="b"/>
                </a:tc>
                <a:extLst>
                  <a:ext uri="{0D108BD9-81ED-4DB2-BD59-A6C34878D82A}">
                    <a16:rowId xmlns:a16="http://schemas.microsoft.com/office/drawing/2014/main" val="1395171579"/>
                  </a:ext>
                </a:extLst>
              </a:tr>
              <a:tr h="250860">
                <a:tc>
                  <a:txBody>
                    <a:bodyPr/>
                    <a:lstStyle/>
                    <a:p>
                      <a:pPr algn="l" fontAlgn="b"/>
                      <a:r>
                        <a:rPr lang="en-GB" sz="1050" u="none" strike="noStrike">
                          <a:effectLst/>
                        </a:rPr>
                        <a:t>Other (please specify)</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0.70%</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1.54%</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1.33%</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2.82%</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4.08%</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a:effectLst/>
                        </a:rPr>
                        <a:t>0.00%</a:t>
                      </a:r>
                      <a:endParaRPr lang="en-GB" sz="1050" b="0" i="0" u="none" strike="noStrike">
                        <a:solidFill>
                          <a:srgbClr val="000000"/>
                        </a:solidFill>
                        <a:effectLst/>
                        <a:latin typeface="Calibri" panose="020F0502020204030204" pitchFamily="34" charset="0"/>
                      </a:endParaRPr>
                    </a:p>
                  </a:txBody>
                  <a:tcPr marL="1657" marR="1657" marT="1657" marB="0" anchor="b"/>
                </a:tc>
                <a:tc>
                  <a:txBody>
                    <a:bodyPr/>
                    <a:lstStyle/>
                    <a:p>
                      <a:pPr algn="r" fontAlgn="b"/>
                      <a:r>
                        <a:rPr lang="en-GB" sz="1050" u="none" strike="noStrike" dirty="0">
                          <a:effectLst/>
                        </a:rPr>
                        <a:t>1.05%</a:t>
                      </a:r>
                      <a:endParaRPr lang="en-GB" sz="1050" b="0" i="0" u="none" strike="noStrike" dirty="0">
                        <a:solidFill>
                          <a:srgbClr val="000000"/>
                        </a:solidFill>
                        <a:effectLst/>
                        <a:latin typeface="Calibri" panose="020F0502020204030204" pitchFamily="34" charset="0"/>
                      </a:endParaRPr>
                    </a:p>
                  </a:txBody>
                  <a:tcPr marL="1657" marR="1657" marT="1657" marB="0" anchor="b"/>
                </a:tc>
                <a:extLst>
                  <a:ext uri="{0D108BD9-81ED-4DB2-BD59-A6C34878D82A}">
                    <a16:rowId xmlns:a16="http://schemas.microsoft.com/office/drawing/2014/main" val="3937998490"/>
                  </a:ext>
                </a:extLst>
              </a:tr>
            </a:tbl>
          </a:graphicData>
        </a:graphic>
      </p:graphicFrame>
      <p:sp>
        <p:nvSpPr>
          <p:cNvPr id="9" name="TextBox 8">
            <a:extLst>
              <a:ext uri="{FF2B5EF4-FFF2-40B4-BE49-F238E27FC236}">
                <a16:creationId xmlns:a16="http://schemas.microsoft.com/office/drawing/2014/main" id="{38B90606-265C-3F4F-81F3-AA2A3E31A848}"/>
              </a:ext>
            </a:extLst>
          </p:cNvPr>
          <p:cNvSpPr txBox="1"/>
          <p:nvPr/>
        </p:nvSpPr>
        <p:spPr>
          <a:xfrm>
            <a:off x="878724" y="1971408"/>
            <a:ext cx="2823770" cy="3785652"/>
          </a:xfrm>
          <a:prstGeom prst="rect">
            <a:avLst/>
          </a:prstGeom>
          <a:noFill/>
        </p:spPr>
        <p:txBody>
          <a:bodyPr wrap="square" rtlCol="0">
            <a:spAutoFit/>
          </a:bodyPr>
          <a:lstStyle/>
          <a:p>
            <a:r>
              <a:rPr lang="en-GB" sz="1600" dirty="0"/>
              <a:t>Those from Europe, Africa, the Middle East, Asia and North America are most likely to value an internship. Australasians focus on working on live consulting projects with businesses, while Central and South Americans are most interested in tackling projects on society’s grand challenges (e.g. climate change, poverty, etc.).</a:t>
            </a:r>
            <a:endParaRPr lang="en-GB" sz="1600" dirty="0">
              <a:solidFill>
                <a:srgbClr val="000000"/>
              </a:solidFill>
              <a:latin typeface="Calibri" panose="020F0502020204030204" pitchFamily="34" charset="0"/>
            </a:endParaRPr>
          </a:p>
          <a:p>
            <a:endParaRPr lang="en-GB" sz="1600" dirty="0">
              <a:solidFill>
                <a:srgbClr val="000000"/>
              </a:solidFill>
              <a:latin typeface="Calibri" panose="020F0502020204030204" pitchFamily="34" charset="0"/>
            </a:endParaRPr>
          </a:p>
          <a:p>
            <a:endParaRPr lang="en-US" sz="1600" dirty="0"/>
          </a:p>
        </p:txBody>
      </p:sp>
      <p:pic>
        <p:nvPicPr>
          <p:cNvPr id="10" name="Picture 9" descr="CC-Logo.jpg">
            <a:hlinkClick r:id="rId2"/>
            <a:extLst>
              <a:ext uri="{FF2B5EF4-FFF2-40B4-BE49-F238E27FC236}">
                <a16:creationId xmlns:a16="http://schemas.microsoft.com/office/drawing/2014/main" id="{EE7E721D-6A76-8743-98B9-93E3C5A76AB1}"/>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1" name="Picture 10" descr="EFMDLogo2013.jpg">
            <a:extLst>
              <a:ext uri="{FF2B5EF4-FFF2-40B4-BE49-F238E27FC236}">
                <a16:creationId xmlns:a16="http://schemas.microsoft.com/office/drawing/2014/main" id="{2B14F2C1-84BA-074E-B505-14A571715069}"/>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2" name="Picture 11" descr="A close up of a logo&#10;&#10;Description automatically generated">
            <a:extLst>
              <a:ext uri="{FF2B5EF4-FFF2-40B4-BE49-F238E27FC236}">
                <a16:creationId xmlns:a16="http://schemas.microsoft.com/office/drawing/2014/main" id="{570839AA-AFBD-F341-87C1-8D3C700FD1C6}"/>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35195046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079183"/>
            <a:ext cx="2908515" cy="1066270"/>
          </a:xfrm>
        </p:spPr>
        <p:txBody>
          <a:bodyPr vert="horz" lIns="91440" tIns="45720" rIns="91440" bIns="45720" rtlCol="0" anchor="t">
            <a:normAutofit fontScale="90000"/>
          </a:bodyPr>
          <a:lstStyle/>
          <a:p>
            <a:r>
              <a:rPr lang="en-US" sz="2400" kern="1200" dirty="0">
                <a:solidFill>
                  <a:schemeClr val="tx1"/>
                </a:solidFill>
                <a:latin typeface="+mj-lt"/>
                <a:ea typeface="+mj-ea"/>
                <a:cs typeface="+mj-cs"/>
              </a:rPr>
              <a:t>Most important items when choosing where to study</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7FA4E0CB-113A-8B43-A2D1-20DC7830E4D6}"/>
              </a:ext>
            </a:extLst>
          </p:cNvPr>
          <p:cNvGraphicFramePr>
            <a:graphicFrameLocks noGrp="1"/>
          </p:cNvGraphicFramePr>
          <p:nvPr>
            <p:extLst>
              <p:ext uri="{D42A27DB-BD31-4B8C-83A1-F6EECF244321}">
                <p14:modId xmlns:p14="http://schemas.microsoft.com/office/powerpoint/2010/main" val="1997904044"/>
              </p:ext>
            </p:extLst>
          </p:nvPr>
        </p:nvGraphicFramePr>
        <p:xfrm>
          <a:off x="3927333" y="1064829"/>
          <a:ext cx="7725283" cy="4989130"/>
        </p:xfrm>
        <a:graphic>
          <a:graphicData uri="http://schemas.openxmlformats.org/drawingml/2006/table">
            <a:tbl>
              <a:tblPr firstRow="1" bandRow="1">
                <a:tableStyleId>{5C22544A-7EE6-4342-B048-85BDC9FD1C3A}</a:tableStyleId>
              </a:tblPr>
              <a:tblGrid>
                <a:gridCol w="2876454">
                  <a:extLst>
                    <a:ext uri="{9D8B030D-6E8A-4147-A177-3AD203B41FA5}">
                      <a16:colId xmlns:a16="http://schemas.microsoft.com/office/drawing/2014/main" val="2862186055"/>
                    </a:ext>
                  </a:extLst>
                </a:gridCol>
                <a:gridCol w="505691">
                  <a:extLst>
                    <a:ext uri="{9D8B030D-6E8A-4147-A177-3AD203B41FA5}">
                      <a16:colId xmlns:a16="http://schemas.microsoft.com/office/drawing/2014/main" val="3621130109"/>
                    </a:ext>
                  </a:extLst>
                </a:gridCol>
                <a:gridCol w="728658">
                  <a:extLst>
                    <a:ext uri="{9D8B030D-6E8A-4147-A177-3AD203B41FA5}">
                      <a16:colId xmlns:a16="http://schemas.microsoft.com/office/drawing/2014/main" val="1539572112"/>
                    </a:ext>
                  </a:extLst>
                </a:gridCol>
                <a:gridCol w="777346">
                  <a:extLst>
                    <a:ext uri="{9D8B030D-6E8A-4147-A177-3AD203B41FA5}">
                      <a16:colId xmlns:a16="http://schemas.microsoft.com/office/drawing/2014/main" val="322361947"/>
                    </a:ext>
                  </a:extLst>
                </a:gridCol>
                <a:gridCol w="520497">
                  <a:extLst>
                    <a:ext uri="{9D8B030D-6E8A-4147-A177-3AD203B41FA5}">
                      <a16:colId xmlns:a16="http://schemas.microsoft.com/office/drawing/2014/main" val="2209073143"/>
                    </a:ext>
                  </a:extLst>
                </a:gridCol>
                <a:gridCol w="828979">
                  <a:extLst>
                    <a:ext uri="{9D8B030D-6E8A-4147-A177-3AD203B41FA5}">
                      <a16:colId xmlns:a16="http://schemas.microsoft.com/office/drawing/2014/main" val="1003872502"/>
                    </a:ext>
                  </a:extLst>
                </a:gridCol>
                <a:gridCol w="945564">
                  <a:extLst>
                    <a:ext uri="{9D8B030D-6E8A-4147-A177-3AD203B41FA5}">
                      <a16:colId xmlns:a16="http://schemas.microsoft.com/office/drawing/2014/main" val="3298347852"/>
                    </a:ext>
                  </a:extLst>
                </a:gridCol>
                <a:gridCol w="542094">
                  <a:extLst>
                    <a:ext uri="{9D8B030D-6E8A-4147-A177-3AD203B41FA5}">
                      <a16:colId xmlns:a16="http://schemas.microsoft.com/office/drawing/2014/main" val="4137367233"/>
                    </a:ext>
                  </a:extLst>
                </a:gridCol>
              </a:tblGrid>
              <a:tr h="608145">
                <a:tc>
                  <a:txBody>
                    <a:bodyPr/>
                    <a:lstStyle/>
                    <a:p>
                      <a:pPr algn="ctr" fontAlgn="ctr"/>
                      <a:r>
                        <a:rPr lang="en-GB" sz="1050" u="none" strike="noStrike" dirty="0">
                          <a:effectLst/>
                        </a:rPr>
                        <a:t>Answer</a:t>
                      </a:r>
                      <a:endParaRPr lang="en-GB" sz="1050" b="1" i="0" u="none" strike="noStrike" dirty="0">
                        <a:solidFill>
                          <a:srgbClr val="000000"/>
                        </a:solidFill>
                        <a:effectLst/>
                        <a:latin typeface="Calibri" panose="020F0502020204030204" pitchFamily="34" charset="0"/>
                      </a:endParaRPr>
                    </a:p>
                  </a:txBody>
                  <a:tcPr marL="1619" marR="1619" marT="1619" marB="0" anchor="ctr"/>
                </a:tc>
                <a:tc>
                  <a:txBody>
                    <a:bodyPr/>
                    <a:lstStyle/>
                    <a:p>
                      <a:pPr algn="l" fontAlgn="b"/>
                      <a:r>
                        <a:rPr lang="en-GB" sz="1050" u="none" strike="noStrike">
                          <a:effectLst/>
                        </a:rPr>
                        <a:t>Europe</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l" fontAlgn="b"/>
                      <a:r>
                        <a:rPr lang="en-GB" sz="1050" u="none" strike="noStrike">
                          <a:effectLst/>
                        </a:rPr>
                        <a:t>Africa Middle East</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l" fontAlgn="b"/>
                      <a:r>
                        <a:rPr lang="en-GB" sz="1050" u="none" strike="noStrike">
                          <a:effectLst/>
                        </a:rPr>
                        <a:t>East and South East Asia</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l" fontAlgn="b"/>
                      <a:r>
                        <a:rPr lang="en-GB" sz="1050" u="none" strike="noStrike">
                          <a:effectLst/>
                        </a:rPr>
                        <a:t>South Asia</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l" fontAlgn="b"/>
                      <a:r>
                        <a:rPr lang="en-GB" sz="1050" u="none" strike="noStrike">
                          <a:effectLst/>
                        </a:rPr>
                        <a:t>Australasia</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l" fontAlgn="b"/>
                      <a:r>
                        <a:rPr lang="en-GB" sz="1050" u="none" strike="noStrike" dirty="0">
                          <a:effectLst/>
                        </a:rPr>
                        <a:t>Central and South America</a:t>
                      </a:r>
                      <a:endParaRPr lang="en-GB" sz="1050" b="0" i="0" u="none" strike="noStrike" dirty="0">
                        <a:solidFill>
                          <a:srgbClr val="000000"/>
                        </a:solidFill>
                        <a:effectLst/>
                        <a:latin typeface="Calibri" panose="020F0502020204030204" pitchFamily="34" charset="0"/>
                      </a:endParaRPr>
                    </a:p>
                  </a:txBody>
                  <a:tcPr marL="1619" marR="1619" marT="1619" marB="0" anchor="b"/>
                </a:tc>
                <a:tc>
                  <a:txBody>
                    <a:bodyPr/>
                    <a:lstStyle/>
                    <a:p>
                      <a:pPr algn="l" fontAlgn="b"/>
                      <a:r>
                        <a:rPr lang="en-GB" sz="1050" u="none" strike="noStrike" dirty="0">
                          <a:effectLst/>
                        </a:rPr>
                        <a:t>North America</a:t>
                      </a:r>
                      <a:endParaRPr lang="en-GB" sz="1050" b="0" i="0" u="none" strike="noStrike" dirty="0">
                        <a:solidFill>
                          <a:srgbClr val="000000"/>
                        </a:solidFill>
                        <a:effectLst/>
                        <a:latin typeface="Calibri" panose="020F0502020204030204" pitchFamily="34" charset="0"/>
                      </a:endParaRPr>
                    </a:p>
                  </a:txBody>
                  <a:tcPr marL="1619" marR="1619" marT="1619" marB="0" anchor="b"/>
                </a:tc>
                <a:extLst>
                  <a:ext uri="{0D108BD9-81ED-4DB2-BD59-A6C34878D82A}">
                    <a16:rowId xmlns:a16="http://schemas.microsoft.com/office/drawing/2014/main" val="3496539258"/>
                  </a:ext>
                </a:extLst>
              </a:tr>
              <a:tr h="608145">
                <a:tc>
                  <a:txBody>
                    <a:bodyPr/>
                    <a:lstStyle/>
                    <a:p>
                      <a:pPr algn="l" fontAlgn="b"/>
                      <a:r>
                        <a:rPr lang="en-GB" sz="1050" u="none" strike="noStrike">
                          <a:effectLst/>
                        </a:rPr>
                        <a:t>I share/shared similar values to the business school I choose/chose</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8.20%</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8.20%</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8.45%</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4.11%</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4.17%</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12.31%</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12.50%</a:t>
                      </a:r>
                      <a:endParaRPr lang="en-GB" sz="1050" b="0" i="0" u="none" strike="noStrike">
                        <a:solidFill>
                          <a:srgbClr val="000000"/>
                        </a:solidFill>
                        <a:effectLst/>
                        <a:latin typeface="Calibri" panose="020F0502020204030204" pitchFamily="34" charset="0"/>
                      </a:endParaRPr>
                    </a:p>
                  </a:txBody>
                  <a:tcPr marL="1619" marR="1619" marT="1619" marB="0" anchor="b"/>
                </a:tc>
                <a:extLst>
                  <a:ext uri="{0D108BD9-81ED-4DB2-BD59-A6C34878D82A}">
                    <a16:rowId xmlns:a16="http://schemas.microsoft.com/office/drawing/2014/main" val="2644182357"/>
                  </a:ext>
                </a:extLst>
              </a:tr>
              <a:tr h="608145">
                <a:tc>
                  <a:txBody>
                    <a:bodyPr/>
                    <a:lstStyle/>
                    <a:p>
                      <a:pPr algn="l" fontAlgn="b"/>
                      <a:r>
                        <a:rPr lang="en-GB" sz="1050" u="none" strike="noStrike" dirty="0">
                          <a:effectLst/>
                        </a:rPr>
                        <a:t>I trust/trusted the business school I choose/chose to act ethically and responsibly</a:t>
                      </a:r>
                      <a:endParaRPr lang="en-GB" sz="1050" b="0" i="0" u="none" strike="noStrike" dirty="0">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6.65%</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3.28%</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11.27%</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8.22%</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12.50%</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7.69%</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9.38%</a:t>
                      </a:r>
                      <a:endParaRPr lang="en-GB" sz="1050" b="0" i="0" u="none" strike="noStrike">
                        <a:solidFill>
                          <a:srgbClr val="000000"/>
                        </a:solidFill>
                        <a:effectLst/>
                        <a:latin typeface="Calibri" panose="020F0502020204030204" pitchFamily="34" charset="0"/>
                      </a:endParaRPr>
                    </a:p>
                  </a:txBody>
                  <a:tcPr marL="1619" marR="1619" marT="1619" marB="0" anchor="b"/>
                </a:tc>
                <a:extLst>
                  <a:ext uri="{0D108BD9-81ED-4DB2-BD59-A6C34878D82A}">
                    <a16:rowId xmlns:a16="http://schemas.microsoft.com/office/drawing/2014/main" val="3608157068"/>
                  </a:ext>
                </a:extLst>
              </a:tr>
              <a:tr h="608145">
                <a:tc>
                  <a:txBody>
                    <a:bodyPr/>
                    <a:lstStyle/>
                    <a:p>
                      <a:pPr algn="l" fontAlgn="b"/>
                      <a:r>
                        <a:rPr lang="en-GB" sz="1050" u="none" strike="noStrike" dirty="0">
                          <a:effectLst/>
                        </a:rPr>
                        <a:t>I believe/believed the business school will help me to improve my career prospects</a:t>
                      </a:r>
                      <a:endParaRPr lang="en-GB" sz="1050" b="0" i="0" u="none" strike="noStrike" dirty="0">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33.52%</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24.59%</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21.13%</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20.55%</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37.50%</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13.85%</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26.04%</a:t>
                      </a:r>
                      <a:endParaRPr lang="en-GB" sz="1050" b="0" i="0" u="none" strike="noStrike">
                        <a:solidFill>
                          <a:srgbClr val="000000"/>
                        </a:solidFill>
                        <a:effectLst/>
                        <a:latin typeface="Calibri" panose="020F0502020204030204" pitchFamily="34" charset="0"/>
                      </a:endParaRPr>
                    </a:p>
                  </a:txBody>
                  <a:tcPr marL="1619" marR="1619" marT="1619" marB="0" anchor="b"/>
                </a:tc>
                <a:extLst>
                  <a:ext uri="{0D108BD9-81ED-4DB2-BD59-A6C34878D82A}">
                    <a16:rowId xmlns:a16="http://schemas.microsoft.com/office/drawing/2014/main" val="1170331450"/>
                  </a:ext>
                </a:extLst>
              </a:tr>
              <a:tr h="348894">
                <a:tc>
                  <a:txBody>
                    <a:bodyPr/>
                    <a:lstStyle/>
                    <a:p>
                      <a:pPr algn="l" fontAlgn="b"/>
                      <a:r>
                        <a:rPr lang="en-GB" sz="1050" u="none" strike="noStrike" dirty="0">
                          <a:effectLst/>
                        </a:rPr>
                        <a:t>I want/wanted a business school that is highly ranked</a:t>
                      </a:r>
                      <a:endParaRPr lang="en-GB" sz="1050" b="0" i="0" u="none" strike="noStrike" dirty="0">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16.69%</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18.03%</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9.86%</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10.96%</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14.58%</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23.08%</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10.42%</a:t>
                      </a:r>
                      <a:endParaRPr lang="en-GB" sz="1050" b="0" i="0" u="none" strike="noStrike">
                        <a:solidFill>
                          <a:srgbClr val="000000"/>
                        </a:solidFill>
                        <a:effectLst/>
                        <a:latin typeface="Calibri" panose="020F0502020204030204" pitchFamily="34" charset="0"/>
                      </a:endParaRPr>
                    </a:p>
                  </a:txBody>
                  <a:tcPr marL="1619" marR="1619" marT="1619" marB="0" anchor="b"/>
                </a:tc>
                <a:extLst>
                  <a:ext uri="{0D108BD9-81ED-4DB2-BD59-A6C34878D82A}">
                    <a16:rowId xmlns:a16="http://schemas.microsoft.com/office/drawing/2014/main" val="4142884986"/>
                  </a:ext>
                </a:extLst>
              </a:tr>
              <a:tr h="348894">
                <a:tc>
                  <a:txBody>
                    <a:bodyPr/>
                    <a:lstStyle/>
                    <a:p>
                      <a:pPr algn="l" fontAlgn="b"/>
                      <a:r>
                        <a:rPr lang="en-GB" sz="1050" u="none" strike="noStrike">
                          <a:effectLst/>
                        </a:rPr>
                        <a:t>I want/wanted a business school which is accredited</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13.01%</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13.11%</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12.68%</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10.96%</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14.58%</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10.77%</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14.58%</a:t>
                      </a:r>
                      <a:endParaRPr lang="en-GB" sz="1050" b="0" i="0" u="none" strike="noStrike">
                        <a:solidFill>
                          <a:srgbClr val="000000"/>
                        </a:solidFill>
                        <a:effectLst/>
                        <a:latin typeface="Calibri" panose="020F0502020204030204" pitchFamily="34" charset="0"/>
                      </a:endParaRPr>
                    </a:p>
                  </a:txBody>
                  <a:tcPr marL="1619" marR="1619" marT="1619" marB="0" anchor="b"/>
                </a:tc>
                <a:extLst>
                  <a:ext uri="{0D108BD9-81ED-4DB2-BD59-A6C34878D82A}">
                    <a16:rowId xmlns:a16="http://schemas.microsoft.com/office/drawing/2014/main" val="2249393264"/>
                  </a:ext>
                </a:extLst>
              </a:tr>
              <a:tr h="608145">
                <a:tc>
                  <a:txBody>
                    <a:bodyPr/>
                    <a:lstStyle/>
                    <a:p>
                      <a:pPr algn="l" fontAlgn="b"/>
                      <a:r>
                        <a:rPr lang="en-GB" sz="1050" u="none" strike="noStrike" dirty="0">
                          <a:effectLst/>
                        </a:rPr>
                        <a:t>I want/wanted a business school which provides international experience</a:t>
                      </a:r>
                      <a:endParaRPr lang="en-GB" sz="1050" b="0" i="0" u="none" strike="noStrike" dirty="0">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10.33%</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9.84%</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11.27%</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8.22%</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4.17%</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13.85%</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6.25%</a:t>
                      </a:r>
                      <a:endParaRPr lang="en-GB" sz="1050" b="0" i="0" u="none" strike="noStrike">
                        <a:solidFill>
                          <a:srgbClr val="000000"/>
                        </a:solidFill>
                        <a:effectLst/>
                        <a:latin typeface="Calibri" panose="020F0502020204030204" pitchFamily="34" charset="0"/>
                      </a:endParaRPr>
                    </a:p>
                  </a:txBody>
                  <a:tcPr marL="1619" marR="1619" marT="1619" marB="0" anchor="b"/>
                </a:tc>
                <a:extLst>
                  <a:ext uri="{0D108BD9-81ED-4DB2-BD59-A6C34878D82A}">
                    <a16:rowId xmlns:a16="http://schemas.microsoft.com/office/drawing/2014/main" val="403710381"/>
                  </a:ext>
                </a:extLst>
              </a:tr>
              <a:tr h="608145">
                <a:tc>
                  <a:txBody>
                    <a:bodyPr/>
                    <a:lstStyle/>
                    <a:p>
                      <a:pPr algn="l" fontAlgn="b"/>
                      <a:r>
                        <a:rPr lang="en-GB" sz="1050" u="none" strike="noStrike">
                          <a:effectLst/>
                        </a:rPr>
                        <a:t>I want/wanted a business school which offers scholarships</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5.52%</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11.48%</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15.49%</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15.07%</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2.08%</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9.23%</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11.46%</a:t>
                      </a:r>
                      <a:endParaRPr lang="en-GB" sz="1050" b="0" i="0" u="none" strike="noStrike">
                        <a:solidFill>
                          <a:srgbClr val="000000"/>
                        </a:solidFill>
                        <a:effectLst/>
                        <a:latin typeface="Calibri" panose="020F0502020204030204" pitchFamily="34" charset="0"/>
                      </a:endParaRPr>
                    </a:p>
                  </a:txBody>
                  <a:tcPr marL="1619" marR="1619" marT="1619" marB="0" anchor="b"/>
                </a:tc>
                <a:extLst>
                  <a:ext uri="{0D108BD9-81ED-4DB2-BD59-A6C34878D82A}">
                    <a16:rowId xmlns:a16="http://schemas.microsoft.com/office/drawing/2014/main" val="3690232309"/>
                  </a:ext>
                </a:extLst>
              </a:tr>
              <a:tr h="642472">
                <a:tc>
                  <a:txBody>
                    <a:bodyPr/>
                    <a:lstStyle/>
                    <a:p>
                      <a:pPr algn="l" fontAlgn="b"/>
                      <a:r>
                        <a:rPr lang="en-GB" sz="1050" u="none" strike="noStrike" dirty="0">
                          <a:effectLst/>
                        </a:rPr>
                        <a:t>I want/wanted a business school which is internationally renowned</a:t>
                      </a:r>
                      <a:endParaRPr lang="en-GB" sz="1050" b="0" i="0" u="none" strike="noStrike" dirty="0">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6.08%</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11.48%</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9.86%</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21.92%</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10.42%</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a:effectLst/>
                        </a:rPr>
                        <a:t>9.23%</a:t>
                      </a:r>
                      <a:endParaRPr lang="en-GB" sz="1050" b="0" i="0" u="none" strike="noStrike">
                        <a:solidFill>
                          <a:srgbClr val="000000"/>
                        </a:solidFill>
                        <a:effectLst/>
                        <a:latin typeface="Calibri" panose="020F0502020204030204" pitchFamily="34" charset="0"/>
                      </a:endParaRPr>
                    </a:p>
                  </a:txBody>
                  <a:tcPr marL="1619" marR="1619" marT="1619" marB="0" anchor="b"/>
                </a:tc>
                <a:tc>
                  <a:txBody>
                    <a:bodyPr/>
                    <a:lstStyle/>
                    <a:p>
                      <a:pPr algn="r" fontAlgn="b"/>
                      <a:r>
                        <a:rPr lang="en-GB" sz="1050" u="none" strike="noStrike" dirty="0">
                          <a:effectLst/>
                        </a:rPr>
                        <a:t>9.38%</a:t>
                      </a:r>
                      <a:endParaRPr lang="en-GB" sz="1050" b="0" i="0" u="none" strike="noStrike" dirty="0">
                        <a:solidFill>
                          <a:srgbClr val="000000"/>
                        </a:solidFill>
                        <a:effectLst/>
                        <a:latin typeface="Calibri" panose="020F0502020204030204" pitchFamily="34" charset="0"/>
                      </a:endParaRPr>
                    </a:p>
                  </a:txBody>
                  <a:tcPr marL="1619" marR="1619" marT="1619" marB="0" anchor="b"/>
                </a:tc>
                <a:extLst>
                  <a:ext uri="{0D108BD9-81ED-4DB2-BD59-A6C34878D82A}">
                    <a16:rowId xmlns:a16="http://schemas.microsoft.com/office/drawing/2014/main" val="613597400"/>
                  </a:ext>
                </a:extLst>
              </a:tr>
            </a:tbl>
          </a:graphicData>
        </a:graphic>
      </p:graphicFrame>
      <p:sp>
        <p:nvSpPr>
          <p:cNvPr id="9" name="TextBox 8">
            <a:extLst>
              <a:ext uri="{FF2B5EF4-FFF2-40B4-BE49-F238E27FC236}">
                <a16:creationId xmlns:a16="http://schemas.microsoft.com/office/drawing/2014/main" id="{EE4470B4-05AB-3D47-87C2-FDD19CCA2E48}"/>
              </a:ext>
            </a:extLst>
          </p:cNvPr>
          <p:cNvSpPr txBox="1"/>
          <p:nvPr/>
        </p:nvSpPr>
        <p:spPr>
          <a:xfrm>
            <a:off x="874815" y="2119834"/>
            <a:ext cx="2827678" cy="4262705"/>
          </a:xfrm>
          <a:prstGeom prst="rect">
            <a:avLst/>
          </a:prstGeom>
          <a:noFill/>
        </p:spPr>
        <p:txBody>
          <a:bodyPr wrap="square" rtlCol="0">
            <a:spAutoFit/>
          </a:bodyPr>
          <a:lstStyle/>
          <a:p>
            <a:r>
              <a:rPr lang="en-GB" sz="1600" dirty="0"/>
              <a:t>Those from Europe, Africa, the Middle East, East and South Asia, Australasia and North America are most likely to highlight that they I believe/believed the business school will help them to improve their career prospects.  In South Asia, a business school which is internationally renowned is most important, while in Central and South America a business school that is highly ranked is the priority.</a:t>
            </a:r>
            <a:endParaRPr lang="en-GB" sz="1600" dirty="0">
              <a:solidFill>
                <a:srgbClr val="000000"/>
              </a:solidFill>
              <a:latin typeface="Calibri" panose="020F0502020204030204" pitchFamily="34" charset="0"/>
            </a:endParaRPr>
          </a:p>
          <a:p>
            <a:endParaRPr lang="en-US" sz="1500" dirty="0"/>
          </a:p>
        </p:txBody>
      </p:sp>
      <p:pic>
        <p:nvPicPr>
          <p:cNvPr id="11" name="Picture 10" descr="CC-Logo.jpg">
            <a:hlinkClick r:id="rId2"/>
            <a:extLst>
              <a:ext uri="{FF2B5EF4-FFF2-40B4-BE49-F238E27FC236}">
                <a16:creationId xmlns:a16="http://schemas.microsoft.com/office/drawing/2014/main" id="{AFF39F0E-BD30-954F-A6BF-41CC19B3240D}"/>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AC57C09C-9137-B849-803D-291DDAF09B86}"/>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DE81836C-CDE8-7F45-8B55-7CCDCFA9E73D}"/>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6709777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925360"/>
            <a:ext cx="2827679" cy="955992"/>
          </a:xfrm>
        </p:spPr>
        <p:txBody>
          <a:bodyPr vert="horz" lIns="91440" tIns="45720" rIns="91440" bIns="45720" rtlCol="0" anchor="t">
            <a:normAutofit fontScale="90000"/>
          </a:bodyPr>
          <a:lstStyle/>
          <a:p>
            <a:r>
              <a:rPr lang="en-US" sz="3200" kern="1200" dirty="0">
                <a:solidFill>
                  <a:schemeClr val="tx1"/>
                </a:solidFill>
                <a:latin typeface="+mj-lt"/>
                <a:ea typeface="+mj-ea"/>
                <a:cs typeface="+mj-cs"/>
              </a:rPr>
              <a:t>View of rankings</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B4ACB11E-FF12-DD43-965F-C103D2315D15}"/>
              </a:ext>
            </a:extLst>
          </p:cNvPr>
          <p:cNvGraphicFramePr>
            <a:graphicFrameLocks noGrp="1"/>
          </p:cNvGraphicFramePr>
          <p:nvPr>
            <p:extLst>
              <p:ext uri="{D42A27DB-BD31-4B8C-83A1-F6EECF244321}">
                <p14:modId xmlns:p14="http://schemas.microsoft.com/office/powerpoint/2010/main" val="179507711"/>
              </p:ext>
            </p:extLst>
          </p:nvPr>
        </p:nvGraphicFramePr>
        <p:xfrm>
          <a:off x="4084605" y="925360"/>
          <a:ext cx="7502415" cy="4629619"/>
        </p:xfrm>
        <a:graphic>
          <a:graphicData uri="http://schemas.openxmlformats.org/drawingml/2006/table">
            <a:tbl>
              <a:tblPr firstRow="1" bandRow="1">
                <a:tableStyleId>{5C22544A-7EE6-4342-B048-85BDC9FD1C3A}</a:tableStyleId>
              </a:tblPr>
              <a:tblGrid>
                <a:gridCol w="2652268">
                  <a:extLst>
                    <a:ext uri="{9D8B030D-6E8A-4147-A177-3AD203B41FA5}">
                      <a16:colId xmlns:a16="http://schemas.microsoft.com/office/drawing/2014/main" val="2437485924"/>
                    </a:ext>
                  </a:extLst>
                </a:gridCol>
                <a:gridCol w="507019">
                  <a:extLst>
                    <a:ext uri="{9D8B030D-6E8A-4147-A177-3AD203B41FA5}">
                      <a16:colId xmlns:a16="http://schemas.microsoft.com/office/drawing/2014/main" val="1019669739"/>
                    </a:ext>
                  </a:extLst>
                </a:gridCol>
                <a:gridCol w="728629">
                  <a:extLst>
                    <a:ext uri="{9D8B030D-6E8A-4147-A177-3AD203B41FA5}">
                      <a16:colId xmlns:a16="http://schemas.microsoft.com/office/drawing/2014/main" val="2439161448"/>
                    </a:ext>
                  </a:extLst>
                </a:gridCol>
                <a:gridCol w="924610">
                  <a:extLst>
                    <a:ext uri="{9D8B030D-6E8A-4147-A177-3AD203B41FA5}">
                      <a16:colId xmlns:a16="http://schemas.microsoft.com/office/drawing/2014/main" val="1923217739"/>
                    </a:ext>
                  </a:extLst>
                </a:gridCol>
                <a:gridCol w="507017">
                  <a:extLst>
                    <a:ext uri="{9D8B030D-6E8A-4147-A177-3AD203B41FA5}">
                      <a16:colId xmlns:a16="http://schemas.microsoft.com/office/drawing/2014/main" val="2092095267"/>
                    </a:ext>
                  </a:extLst>
                </a:gridCol>
                <a:gridCol w="695462">
                  <a:extLst>
                    <a:ext uri="{9D8B030D-6E8A-4147-A177-3AD203B41FA5}">
                      <a16:colId xmlns:a16="http://schemas.microsoft.com/office/drawing/2014/main" val="3253317670"/>
                    </a:ext>
                  </a:extLst>
                </a:gridCol>
                <a:gridCol w="944209">
                  <a:extLst>
                    <a:ext uri="{9D8B030D-6E8A-4147-A177-3AD203B41FA5}">
                      <a16:colId xmlns:a16="http://schemas.microsoft.com/office/drawing/2014/main" val="4039220509"/>
                    </a:ext>
                  </a:extLst>
                </a:gridCol>
                <a:gridCol w="543201">
                  <a:extLst>
                    <a:ext uri="{9D8B030D-6E8A-4147-A177-3AD203B41FA5}">
                      <a16:colId xmlns:a16="http://schemas.microsoft.com/office/drawing/2014/main" val="3221758848"/>
                    </a:ext>
                  </a:extLst>
                </a:gridCol>
              </a:tblGrid>
              <a:tr h="1103332">
                <a:tc>
                  <a:txBody>
                    <a:bodyPr/>
                    <a:lstStyle/>
                    <a:p>
                      <a:pPr algn="ctr" fontAlgn="ctr"/>
                      <a:endParaRPr lang="en-GB" sz="1050" b="1" i="0" u="none" strike="noStrike" dirty="0">
                        <a:solidFill>
                          <a:srgbClr val="000000"/>
                        </a:solidFill>
                        <a:effectLst/>
                        <a:latin typeface="Calibri" panose="020F0502020204030204" pitchFamily="34" charset="0"/>
                      </a:endParaRPr>
                    </a:p>
                  </a:txBody>
                  <a:tcPr marL="3177" marR="3177" marT="3177" marB="0" anchor="ctr"/>
                </a:tc>
                <a:tc>
                  <a:txBody>
                    <a:bodyPr/>
                    <a:lstStyle/>
                    <a:p>
                      <a:pPr algn="l" fontAlgn="b"/>
                      <a:r>
                        <a:rPr lang="en-GB" sz="1050" u="none" strike="noStrike">
                          <a:effectLst/>
                        </a:rPr>
                        <a:t>Europe</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l" fontAlgn="b"/>
                      <a:r>
                        <a:rPr lang="en-GB" sz="1050" u="none" strike="noStrike">
                          <a:effectLst/>
                        </a:rPr>
                        <a:t>Africa Middle East</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l" fontAlgn="b"/>
                      <a:r>
                        <a:rPr lang="en-GB" sz="1050" u="none" strike="noStrike">
                          <a:effectLst/>
                        </a:rPr>
                        <a:t>East and South East Asia</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l" fontAlgn="b"/>
                      <a:r>
                        <a:rPr lang="en-GB" sz="1050" u="none" strike="noStrike">
                          <a:effectLst/>
                        </a:rPr>
                        <a:t>South Asia</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l" fontAlgn="b"/>
                      <a:r>
                        <a:rPr lang="en-GB" sz="1050" u="none" strike="noStrike">
                          <a:effectLst/>
                        </a:rPr>
                        <a:t>Australasia</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l" fontAlgn="b"/>
                      <a:r>
                        <a:rPr lang="en-GB" sz="1050" u="none" strike="noStrike" dirty="0">
                          <a:effectLst/>
                        </a:rPr>
                        <a:t>Central and South America</a:t>
                      </a:r>
                      <a:endParaRPr lang="en-GB" sz="1050" b="0" i="0" u="none" strike="noStrike" dirty="0">
                        <a:solidFill>
                          <a:srgbClr val="000000"/>
                        </a:solidFill>
                        <a:effectLst/>
                        <a:latin typeface="Calibri" panose="020F0502020204030204" pitchFamily="34" charset="0"/>
                      </a:endParaRPr>
                    </a:p>
                  </a:txBody>
                  <a:tcPr marL="3177" marR="3177" marT="3177" marB="0" anchor="b"/>
                </a:tc>
                <a:tc>
                  <a:txBody>
                    <a:bodyPr/>
                    <a:lstStyle/>
                    <a:p>
                      <a:pPr algn="l" fontAlgn="b"/>
                      <a:r>
                        <a:rPr lang="en-GB" sz="1050" u="none" strike="noStrike">
                          <a:effectLst/>
                        </a:rPr>
                        <a:t>North America</a:t>
                      </a:r>
                      <a:endParaRPr lang="en-GB" sz="1050" b="0" i="0" u="none" strike="noStrike">
                        <a:solidFill>
                          <a:srgbClr val="000000"/>
                        </a:solidFill>
                        <a:effectLst/>
                        <a:latin typeface="Calibri" panose="020F0502020204030204" pitchFamily="34" charset="0"/>
                      </a:endParaRPr>
                    </a:p>
                  </a:txBody>
                  <a:tcPr marL="3177" marR="3177" marT="3177" marB="0" anchor="b"/>
                </a:tc>
                <a:extLst>
                  <a:ext uri="{0D108BD9-81ED-4DB2-BD59-A6C34878D82A}">
                    <a16:rowId xmlns:a16="http://schemas.microsoft.com/office/drawing/2014/main" val="290962027"/>
                  </a:ext>
                </a:extLst>
              </a:tr>
              <a:tr h="432939">
                <a:tc>
                  <a:txBody>
                    <a:bodyPr/>
                    <a:lstStyle/>
                    <a:p>
                      <a:pPr algn="l" fontAlgn="b"/>
                      <a:r>
                        <a:rPr lang="en-GB" sz="1050" u="none" strike="noStrike">
                          <a:effectLst/>
                        </a:rPr>
                        <a:t>Ranking methodologies are unclear</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13.56%</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6.56%</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15.94%</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28.36%</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28.26%</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31.75%</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21.28%</a:t>
                      </a:r>
                      <a:endParaRPr lang="en-GB" sz="1050" b="0" i="0" u="none" strike="noStrike">
                        <a:solidFill>
                          <a:srgbClr val="000000"/>
                        </a:solidFill>
                        <a:effectLst/>
                        <a:latin typeface="Calibri" panose="020F0502020204030204" pitchFamily="34" charset="0"/>
                      </a:endParaRPr>
                    </a:p>
                  </a:txBody>
                  <a:tcPr marL="3177" marR="3177" marT="3177" marB="0" anchor="b"/>
                </a:tc>
                <a:extLst>
                  <a:ext uri="{0D108BD9-81ED-4DB2-BD59-A6C34878D82A}">
                    <a16:rowId xmlns:a16="http://schemas.microsoft.com/office/drawing/2014/main" val="4210929856"/>
                  </a:ext>
                </a:extLst>
              </a:tr>
              <a:tr h="773337">
                <a:tc>
                  <a:txBody>
                    <a:bodyPr/>
                    <a:lstStyle/>
                    <a:p>
                      <a:pPr algn="l" fontAlgn="b"/>
                      <a:r>
                        <a:rPr lang="en-GB" sz="1050" u="none" strike="noStrike">
                          <a:effectLst/>
                        </a:rPr>
                        <a:t>Rankings are a poor tool for helping prospective students decide where to study</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10.53%</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4.92%</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15.94%</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19.40%</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19.57%</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25.40%</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19.15%</a:t>
                      </a:r>
                      <a:endParaRPr lang="en-GB" sz="1050" b="0" i="0" u="none" strike="noStrike">
                        <a:solidFill>
                          <a:srgbClr val="000000"/>
                        </a:solidFill>
                        <a:effectLst/>
                        <a:latin typeface="Calibri" panose="020F0502020204030204" pitchFamily="34" charset="0"/>
                      </a:endParaRPr>
                    </a:p>
                  </a:txBody>
                  <a:tcPr marL="3177" marR="3177" marT="3177" marB="0" anchor="b"/>
                </a:tc>
                <a:extLst>
                  <a:ext uri="{0D108BD9-81ED-4DB2-BD59-A6C34878D82A}">
                    <a16:rowId xmlns:a16="http://schemas.microsoft.com/office/drawing/2014/main" val="2698651945"/>
                  </a:ext>
                </a:extLst>
              </a:tr>
              <a:tr h="773337">
                <a:tc>
                  <a:txBody>
                    <a:bodyPr/>
                    <a:lstStyle/>
                    <a:p>
                      <a:pPr algn="l" fontAlgn="b"/>
                      <a:r>
                        <a:rPr lang="en-GB" sz="1050" u="none" strike="noStrike">
                          <a:effectLst/>
                        </a:rPr>
                        <a:t>Rankings put too much emphasis on salary increase among alumni</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13.28%</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13.11%</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11.59%</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20.90%</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19.57%</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31.75%</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20.21%</a:t>
                      </a:r>
                      <a:endParaRPr lang="en-GB" sz="1050" b="0" i="0" u="none" strike="noStrike">
                        <a:solidFill>
                          <a:srgbClr val="000000"/>
                        </a:solidFill>
                        <a:effectLst/>
                        <a:latin typeface="Calibri" panose="020F0502020204030204" pitchFamily="34" charset="0"/>
                      </a:endParaRPr>
                    </a:p>
                  </a:txBody>
                  <a:tcPr marL="3177" marR="3177" marT="3177" marB="0" anchor="b"/>
                </a:tc>
                <a:extLst>
                  <a:ext uri="{0D108BD9-81ED-4DB2-BD59-A6C34878D82A}">
                    <a16:rowId xmlns:a16="http://schemas.microsoft.com/office/drawing/2014/main" val="1674938853"/>
                  </a:ext>
                </a:extLst>
              </a:tr>
              <a:tr h="773337">
                <a:tc>
                  <a:txBody>
                    <a:bodyPr/>
                    <a:lstStyle/>
                    <a:p>
                      <a:pPr algn="l" fontAlgn="b"/>
                      <a:r>
                        <a:rPr lang="en-GB" sz="1050" u="none" strike="noStrike">
                          <a:effectLst/>
                        </a:rPr>
                        <a:t>Rankings provide useful information for prospective students</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15.15%</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16.39%</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17.39%</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23.88%</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15.22%</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34.92%</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14.89%</a:t>
                      </a:r>
                      <a:endParaRPr lang="en-GB" sz="1050" b="0" i="0" u="none" strike="noStrike">
                        <a:solidFill>
                          <a:srgbClr val="000000"/>
                        </a:solidFill>
                        <a:effectLst/>
                        <a:latin typeface="Calibri" panose="020F0502020204030204" pitchFamily="34" charset="0"/>
                      </a:endParaRPr>
                    </a:p>
                  </a:txBody>
                  <a:tcPr marL="3177" marR="3177" marT="3177" marB="0" anchor="b"/>
                </a:tc>
                <a:extLst>
                  <a:ext uri="{0D108BD9-81ED-4DB2-BD59-A6C34878D82A}">
                    <a16:rowId xmlns:a16="http://schemas.microsoft.com/office/drawing/2014/main" val="3899332079"/>
                  </a:ext>
                </a:extLst>
              </a:tr>
              <a:tr h="773337">
                <a:tc>
                  <a:txBody>
                    <a:bodyPr/>
                    <a:lstStyle/>
                    <a:p>
                      <a:pPr algn="l" fontAlgn="b"/>
                      <a:r>
                        <a:rPr lang="en-GB" sz="1050" u="none" strike="noStrike" dirty="0">
                          <a:effectLst/>
                        </a:rPr>
                        <a:t>Rankings are/were an important tool for me when deciding where to study</a:t>
                      </a:r>
                      <a:endParaRPr lang="en-GB" sz="1050" b="0" i="0" u="none" strike="noStrike" dirty="0">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21.93%</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34.43%</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26.09%</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23.88%</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30.43%</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a:effectLst/>
                        </a:rPr>
                        <a:t>41.27%</a:t>
                      </a:r>
                      <a:endParaRPr lang="en-GB" sz="1050" b="0" i="0" u="none" strike="noStrike">
                        <a:solidFill>
                          <a:srgbClr val="000000"/>
                        </a:solidFill>
                        <a:effectLst/>
                        <a:latin typeface="Calibri" panose="020F0502020204030204" pitchFamily="34" charset="0"/>
                      </a:endParaRPr>
                    </a:p>
                  </a:txBody>
                  <a:tcPr marL="3177" marR="3177" marT="3177" marB="0" anchor="b"/>
                </a:tc>
                <a:tc>
                  <a:txBody>
                    <a:bodyPr/>
                    <a:lstStyle/>
                    <a:p>
                      <a:pPr algn="r" fontAlgn="b"/>
                      <a:r>
                        <a:rPr lang="en-GB" sz="1050" u="none" strike="noStrike" dirty="0">
                          <a:effectLst/>
                        </a:rPr>
                        <a:t>11.70%</a:t>
                      </a:r>
                      <a:endParaRPr lang="en-GB" sz="1050" b="0" i="0" u="none" strike="noStrike" dirty="0">
                        <a:solidFill>
                          <a:srgbClr val="000000"/>
                        </a:solidFill>
                        <a:effectLst/>
                        <a:latin typeface="Calibri" panose="020F0502020204030204" pitchFamily="34" charset="0"/>
                      </a:endParaRPr>
                    </a:p>
                  </a:txBody>
                  <a:tcPr marL="3177" marR="3177" marT="3177" marB="0" anchor="b"/>
                </a:tc>
                <a:extLst>
                  <a:ext uri="{0D108BD9-81ED-4DB2-BD59-A6C34878D82A}">
                    <a16:rowId xmlns:a16="http://schemas.microsoft.com/office/drawing/2014/main" val="1921601698"/>
                  </a:ext>
                </a:extLst>
              </a:tr>
            </a:tbl>
          </a:graphicData>
        </a:graphic>
      </p:graphicFrame>
      <p:sp>
        <p:nvSpPr>
          <p:cNvPr id="9" name="TextBox 8">
            <a:extLst>
              <a:ext uri="{FF2B5EF4-FFF2-40B4-BE49-F238E27FC236}">
                <a16:creationId xmlns:a16="http://schemas.microsoft.com/office/drawing/2014/main" id="{D5249765-2AD1-F747-9053-B715BB9E1AB5}"/>
              </a:ext>
            </a:extLst>
          </p:cNvPr>
          <p:cNvSpPr txBox="1"/>
          <p:nvPr/>
        </p:nvSpPr>
        <p:spPr>
          <a:xfrm>
            <a:off x="874816" y="1597572"/>
            <a:ext cx="2827678" cy="2800767"/>
          </a:xfrm>
          <a:prstGeom prst="rect">
            <a:avLst/>
          </a:prstGeom>
          <a:noFill/>
        </p:spPr>
        <p:txBody>
          <a:bodyPr wrap="square" rtlCol="0">
            <a:spAutoFit/>
          </a:bodyPr>
          <a:lstStyle/>
          <a:p>
            <a:r>
              <a:rPr lang="en-GB" sz="1600" dirty="0"/>
              <a:t>Rankings are important for all groups bar North Americans, where only 12% definitely agree that they are/were an important tool for them when deciding where to study.  Rankings are most important for those from Africa, the Middle East and Central and South America.</a:t>
            </a:r>
            <a:endParaRPr lang="en-US" sz="1600" dirty="0"/>
          </a:p>
        </p:txBody>
      </p:sp>
      <p:pic>
        <p:nvPicPr>
          <p:cNvPr id="11" name="Picture 10" descr="CC-Logo.jpg">
            <a:hlinkClick r:id="rId2"/>
            <a:extLst>
              <a:ext uri="{FF2B5EF4-FFF2-40B4-BE49-F238E27FC236}">
                <a16:creationId xmlns:a16="http://schemas.microsoft.com/office/drawing/2014/main" id="{6409BDAF-AC44-734F-8722-657AA96ABDFF}"/>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6EE8002D-298F-8348-A89F-4FEB31392F0A}"/>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7948CADE-D8B7-9D4B-BC0E-C11DA2A9519F}"/>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2474222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91708" y="669772"/>
            <a:ext cx="3411435" cy="1046706"/>
          </a:xfrm>
        </p:spPr>
        <p:txBody>
          <a:bodyPr vert="horz" lIns="91440" tIns="45720" rIns="91440" bIns="45720" rtlCol="0" anchor="t">
            <a:normAutofit/>
          </a:bodyPr>
          <a:lstStyle/>
          <a:p>
            <a:r>
              <a:rPr lang="en-US" sz="3200" kern="1200" dirty="0">
                <a:solidFill>
                  <a:schemeClr val="tx1"/>
                </a:solidFill>
                <a:latin typeface="+mj-lt"/>
                <a:ea typeface="+mj-ea"/>
                <a:cs typeface="+mj-cs"/>
              </a:rPr>
              <a:t>Important elements in rankings</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2AFA0534-F564-EE4C-90EB-B6C863EF8B8E}"/>
              </a:ext>
            </a:extLst>
          </p:cNvPr>
          <p:cNvGraphicFramePr>
            <a:graphicFrameLocks noGrp="1"/>
          </p:cNvGraphicFramePr>
          <p:nvPr>
            <p:extLst>
              <p:ext uri="{D42A27DB-BD31-4B8C-83A1-F6EECF244321}">
                <p14:modId xmlns:p14="http://schemas.microsoft.com/office/powerpoint/2010/main" val="443207220"/>
              </p:ext>
            </p:extLst>
          </p:nvPr>
        </p:nvGraphicFramePr>
        <p:xfrm>
          <a:off x="4303143" y="619807"/>
          <a:ext cx="7311111" cy="5485269"/>
        </p:xfrm>
        <a:graphic>
          <a:graphicData uri="http://schemas.openxmlformats.org/drawingml/2006/table">
            <a:tbl>
              <a:tblPr firstRow="1" bandRow="1">
                <a:tableStyleId>{5C22544A-7EE6-4342-B048-85BDC9FD1C3A}</a:tableStyleId>
              </a:tblPr>
              <a:tblGrid>
                <a:gridCol w="2520467">
                  <a:extLst>
                    <a:ext uri="{9D8B030D-6E8A-4147-A177-3AD203B41FA5}">
                      <a16:colId xmlns:a16="http://schemas.microsoft.com/office/drawing/2014/main" val="1849129882"/>
                    </a:ext>
                  </a:extLst>
                </a:gridCol>
                <a:gridCol w="491728">
                  <a:extLst>
                    <a:ext uri="{9D8B030D-6E8A-4147-A177-3AD203B41FA5}">
                      <a16:colId xmlns:a16="http://schemas.microsoft.com/office/drawing/2014/main" val="4002275190"/>
                    </a:ext>
                  </a:extLst>
                </a:gridCol>
                <a:gridCol w="781548">
                  <a:extLst>
                    <a:ext uri="{9D8B030D-6E8A-4147-A177-3AD203B41FA5}">
                      <a16:colId xmlns:a16="http://schemas.microsoft.com/office/drawing/2014/main" val="1753797531"/>
                    </a:ext>
                  </a:extLst>
                </a:gridCol>
                <a:gridCol w="780622">
                  <a:extLst>
                    <a:ext uri="{9D8B030D-6E8A-4147-A177-3AD203B41FA5}">
                      <a16:colId xmlns:a16="http://schemas.microsoft.com/office/drawing/2014/main" val="1935237383"/>
                    </a:ext>
                  </a:extLst>
                </a:gridCol>
                <a:gridCol w="493986">
                  <a:extLst>
                    <a:ext uri="{9D8B030D-6E8A-4147-A177-3AD203B41FA5}">
                      <a16:colId xmlns:a16="http://schemas.microsoft.com/office/drawing/2014/main" val="2615439443"/>
                    </a:ext>
                  </a:extLst>
                </a:gridCol>
                <a:gridCol w="795001">
                  <a:extLst>
                    <a:ext uri="{9D8B030D-6E8A-4147-A177-3AD203B41FA5}">
                      <a16:colId xmlns:a16="http://schemas.microsoft.com/office/drawing/2014/main" val="1861310731"/>
                    </a:ext>
                  </a:extLst>
                </a:gridCol>
                <a:gridCol w="920543">
                  <a:extLst>
                    <a:ext uri="{9D8B030D-6E8A-4147-A177-3AD203B41FA5}">
                      <a16:colId xmlns:a16="http://schemas.microsoft.com/office/drawing/2014/main" val="2593713609"/>
                    </a:ext>
                  </a:extLst>
                </a:gridCol>
                <a:gridCol w="527216">
                  <a:extLst>
                    <a:ext uri="{9D8B030D-6E8A-4147-A177-3AD203B41FA5}">
                      <a16:colId xmlns:a16="http://schemas.microsoft.com/office/drawing/2014/main" val="3130659474"/>
                    </a:ext>
                  </a:extLst>
                </a:gridCol>
              </a:tblGrid>
              <a:tr h="566762">
                <a:tc>
                  <a:txBody>
                    <a:bodyPr/>
                    <a:lstStyle/>
                    <a:p>
                      <a:pPr algn="l" fontAlgn="b"/>
                      <a:endParaRPr lang="en-GB" sz="1000" b="0" i="0" u="none" strike="noStrike" dirty="0">
                        <a:solidFill>
                          <a:srgbClr val="000000"/>
                        </a:solidFill>
                        <a:effectLst/>
                        <a:latin typeface="Calibri" panose="020F0502020204030204" pitchFamily="34" charset="0"/>
                      </a:endParaRPr>
                    </a:p>
                  </a:txBody>
                  <a:tcPr marL="1226" marR="1226" marT="1226" marB="0" anchor="b"/>
                </a:tc>
                <a:tc>
                  <a:txBody>
                    <a:bodyPr/>
                    <a:lstStyle/>
                    <a:p>
                      <a:pPr algn="l" fontAlgn="b"/>
                      <a:r>
                        <a:rPr lang="en-GB" sz="1000" u="none" strike="noStrike">
                          <a:effectLst/>
                        </a:rPr>
                        <a:t>Europe</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l" fontAlgn="b"/>
                      <a:r>
                        <a:rPr lang="en-GB" sz="1000" u="none" strike="noStrike">
                          <a:effectLst/>
                        </a:rPr>
                        <a:t>Africa Middle East</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l" fontAlgn="b"/>
                      <a:r>
                        <a:rPr lang="en-GB" sz="1000" u="none" strike="noStrike" dirty="0">
                          <a:effectLst/>
                        </a:rPr>
                        <a:t>East and South East Asia</a:t>
                      </a:r>
                      <a:endParaRPr lang="en-GB" sz="1000" b="0" i="0" u="none" strike="noStrike" dirty="0">
                        <a:solidFill>
                          <a:srgbClr val="000000"/>
                        </a:solidFill>
                        <a:effectLst/>
                        <a:latin typeface="Calibri" panose="020F0502020204030204" pitchFamily="34" charset="0"/>
                      </a:endParaRPr>
                    </a:p>
                  </a:txBody>
                  <a:tcPr marL="1226" marR="1226" marT="1226" marB="0" anchor="b"/>
                </a:tc>
                <a:tc>
                  <a:txBody>
                    <a:bodyPr/>
                    <a:lstStyle/>
                    <a:p>
                      <a:pPr algn="l" fontAlgn="b"/>
                      <a:r>
                        <a:rPr lang="en-GB" sz="1000" u="none" strike="noStrike">
                          <a:effectLst/>
                        </a:rPr>
                        <a:t>South Asia</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l" fontAlgn="b"/>
                      <a:r>
                        <a:rPr lang="en-GB" sz="1000" u="none" strike="noStrike">
                          <a:effectLst/>
                        </a:rPr>
                        <a:t>Australasia</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l" fontAlgn="b"/>
                      <a:r>
                        <a:rPr lang="en-GB" sz="1000" u="none" strike="noStrike" dirty="0">
                          <a:effectLst/>
                        </a:rPr>
                        <a:t>Central and South America</a:t>
                      </a:r>
                      <a:endParaRPr lang="en-GB" sz="1000" b="0" i="0" u="none" strike="noStrike" dirty="0">
                        <a:solidFill>
                          <a:srgbClr val="000000"/>
                        </a:solidFill>
                        <a:effectLst/>
                        <a:latin typeface="Calibri" panose="020F0502020204030204" pitchFamily="34" charset="0"/>
                      </a:endParaRPr>
                    </a:p>
                  </a:txBody>
                  <a:tcPr marL="1226" marR="1226" marT="1226" marB="0" anchor="b"/>
                </a:tc>
                <a:tc>
                  <a:txBody>
                    <a:bodyPr/>
                    <a:lstStyle/>
                    <a:p>
                      <a:pPr algn="l" fontAlgn="b"/>
                      <a:r>
                        <a:rPr lang="en-GB" sz="1000" u="none" strike="noStrike">
                          <a:effectLst/>
                        </a:rPr>
                        <a:t>North America</a:t>
                      </a:r>
                      <a:endParaRPr lang="en-GB" sz="1000" b="0" i="0" u="none" strike="noStrike">
                        <a:solidFill>
                          <a:srgbClr val="000000"/>
                        </a:solidFill>
                        <a:effectLst/>
                        <a:latin typeface="Calibri" panose="020F0502020204030204" pitchFamily="34" charset="0"/>
                      </a:endParaRPr>
                    </a:p>
                  </a:txBody>
                  <a:tcPr marL="1226" marR="1226" marT="1226" marB="0" anchor="b"/>
                </a:tc>
                <a:extLst>
                  <a:ext uri="{0D108BD9-81ED-4DB2-BD59-A6C34878D82A}">
                    <a16:rowId xmlns:a16="http://schemas.microsoft.com/office/drawing/2014/main" val="1688004918"/>
                  </a:ext>
                </a:extLst>
              </a:tr>
              <a:tr h="378347">
                <a:tc>
                  <a:txBody>
                    <a:bodyPr/>
                    <a:lstStyle/>
                    <a:p>
                      <a:pPr algn="l" fontAlgn="b"/>
                      <a:r>
                        <a:rPr lang="en-GB" sz="1000" u="none" strike="noStrike" dirty="0">
                          <a:effectLst/>
                        </a:rPr>
                        <a:t>Salary increase of graduates within a few years of graduation</a:t>
                      </a:r>
                      <a:endParaRPr lang="en-GB" sz="1000" b="0" i="0" u="none" strike="noStrike" dirty="0">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43.27%</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27.78%</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38.46%</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33.85%</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46.51%</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36.51%</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31.82%</a:t>
                      </a:r>
                      <a:endParaRPr lang="en-GB" sz="1000" b="0" i="0" u="none" strike="noStrike">
                        <a:solidFill>
                          <a:srgbClr val="000000"/>
                        </a:solidFill>
                        <a:effectLst/>
                        <a:latin typeface="Calibri" panose="020F0502020204030204" pitchFamily="34" charset="0"/>
                      </a:endParaRPr>
                    </a:p>
                  </a:txBody>
                  <a:tcPr marL="1226" marR="1226" marT="1226" marB="0" anchor="b"/>
                </a:tc>
                <a:extLst>
                  <a:ext uri="{0D108BD9-81ED-4DB2-BD59-A6C34878D82A}">
                    <a16:rowId xmlns:a16="http://schemas.microsoft.com/office/drawing/2014/main" val="3866061432"/>
                  </a:ext>
                </a:extLst>
              </a:tr>
              <a:tr h="378347">
                <a:tc>
                  <a:txBody>
                    <a:bodyPr/>
                    <a:lstStyle/>
                    <a:p>
                      <a:pPr algn="l" fontAlgn="b"/>
                      <a:r>
                        <a:rPr lang="en-GB" sz="1000" u="none" strike="noStrike">
                          <a:effectLst/>
                        </a:rPr>
                        <a:t>Percentage of women studying on business degrees</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11.80%</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14.81%</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12.31%</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9.23%</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18.60%</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11.11%</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23.86%</a:t>
                      </a:r>
                      <a:endParaRPr lang="en-GB" sz="1000" b="0" i="0" u="none" strike="noStrike">
                        <a:solidFill>
                          <a:srgbClr val="000000"/>
                        </a:solidFill>
                        <a:effectLst/>
                        <a:latin typeface="Calibri" panose="020F0502020204030204" pitchFamily="34" charset="0"/>
                      </a:endParaRPr>
                    </a:p>
                  </a:txBody>
                  <a:tcPr marL="1226" marR="1226" marT="1226" marB="0" anchor="b"/>
                </a:tc>
                <a:extLst>
                  <a:ext uri="{0D108BD9-81ED-4DB2-BD59-A6C34878D82A}">
                    <a16:rowId xmlns:a16="http://schemas.microsoft.com/office/drawing/2014/main" val="3416780366"/>
                  </a:ext>
                </a:extLst>
              </a:tr>
              <a:tr h="378347">
                <a:tc>
                  <a:txBody>
                    <a:bodyPr/>
                    <a:lstStyle/>
                    <a:p>
                      <a:pPr algn="l" fontAlgn="b"/>
                      <a:r>
                        <a:rPr lang="en-GB" sz="1000" u="none" strike="noStrike">
                          <a:effectLst/>
                        </a:rPr>
                        <a:t>Percentage of women faculty teaching on business degrees</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9.08%</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16.67%</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13.85%</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18.46%</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23.26%</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15.87%</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13.64%</a:t>
                      </a:r>
                      <a:endParaRPr lang="en-GB" sz="1000" b="0" i="0" u="none" strike="noStrike">
                        <a:solidFill>
                          <a:srgbClr val="000000"/>
                        </a:solidFill>
                        <a:effectLst/>
                        <a:latin typeface="Calibri" panose="020F0502020204030204" pitchFamily="34" charset="0"/>
                      </a:endParaRPr>
                    </a:p>
                  </a:txBody>
                  <a:tcPr marL="1226" marR="1226" marT="1226" marB="0" anchor="b"/>
                </a:tc>
                <a:extLst>
                  <a:ext uri="{0D108BD9-81ED-4DB2-BD59-A6C34878D82A}">
                    <a16:rowId xmlns:a16="http://schemas.microsoft.com/office/drawing/2014/main" val="2066776485"/>
                  </a:ext>
                </a:extLst>
              </a:tr>
              <a:tr h="378347">
                <a:tc>
                  <a:txBody>
                    <a:bodyPr/>
                    <a:lstStyle/>
                    <a:p>
                      <a:pPr algn="l" fontAlgn="b"/>
                      <a:r>
                        <a:rPr lang="en-GB" sz="1000" u="none" strike="noStrike" dirty="0">
                          <a:effectLst/>
                        </a:rPr>
                        <a:t>Number of high quality research papers published by school faculty</a:t>
                      </a:r>
                      <a:endParaRPr lang="en-GB" sz="1000" b="0" i="0" u="none" strike="noStrike" dirty="0">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19.67%</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40.74%</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23.08%</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29.23%</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23.26%</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33.33%</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17.05%</a:t>
                      </a:r>
                      <a:endParaRPr lang="en-GB" sz="1000" b="0" i="0" u="none" strike="noStrike">
                        <a:solidFill>
                          <a:srgbClr val="000000"/>
                        </a:solidFill>
                        <a:effectLst/>
                        <a:latin typeface="Calibri" panose="020F0502020204030204" pitchFamily="34" charset="0"/>
                      </a:endParaRPr>
                    </a:p>
                  </a:txBody>
                  <a:tcPr marL="1226" marR="1226" marT="1226" marB="0" anchor="b"/>
                </a:tc>
                <a:extLst>
                  <a:ext uri="{0D108BD9-81ED-4DB2-BD59-A6C34878D82A}">
                    <a16:rowId xmlns:a16="http://schemas.microsoft.com/office/drawing/2014/main" val="2325352008"/>
                  </a:ext>
                </a:extLst>
              </a:tr>
              <a:tr h="189931">
                <a:tc>
                  <a:txBody>
                    <a:bodyPr/>
                    <a:lstStyle/>
                    <a:p>
                      <a:pPr algn="l" fontAlgn="b"/>
                      <a:r>
                        <a:rPr lang="en-GB" sz="1000" u="none" strike="noStrike">
                          <a:effectLst/>
                        </a:rPr>
                        <a:t>Impact of the school in its local community</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19.36%</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29.63%</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18.46%</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15.38%</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32.56%</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23.81%</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30.68%</a:t>
                      </a:r>
                      <a:endParaRPr lang="en-GB" sz="1000" b="0" i="0" u="none" strike="noStrike">
                        <a:solidFill>
                          <a:srgbClr val="000000"/>
                        </a:solidFill>
                        <a:effectLst/>
                        <a:latin typeface="Calibri" panose="020F0502020204030204" pitchFamily="34" charset="0"/>
                      </a:endParaRPr>
                    </a:p>
                  </a:txBody>
                  <a:tcPr marL="1226" marR="1226" marT="1226" marB="0" anchor="b"/>
                </a:tc>
                <a:extLst>
                  <a:ext uri="{0D108BD9-81ED-4DB2-BD59-A6C34878D82A}">
                    <a16:rowId xmlns:a16="http://schemas.microsoft.com/office/drawing/2014/main" val="1203550115"/>
                  </a:ext>
                </a:extLst>
              </a:tr>
              <a:tr h="566762">
                <a:tc>
                  <a:txBody>
                    <a:bodyPr/>
                    <a:lstStyle/>
                    <a:p>
                      <a:pPr algn="l" fontAlgn="b"/>
                      <a:r>
                        <a:rPr lang="en-GB" sz="1000" u="none" strike="noStrike">
                          <a:effectLst/>
                        </a:rPr>
                        <a:t>Incorporation of the UNs Sustainable Development Goals into the curriculum and the operation of the school</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12.10%</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16.67%</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20.00%</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16.92%</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9.30%</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9.52%</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13.64%</a:t>
                      </a:r>
                      <a:endParaRPr lang="en-GB" sz="1000" b="0" i="0" u="none" strike="noStrike">
                        <a:solidFill>
                          <a:srgbClr val="000000"/>
                        </a:solidFill>
                        <a:effectLst/>
                        <a:latin typeface="Calibri" panose="020F0502020204030204" pitchFamily="34" charset="0"/>
                      </a:endParaRPr>
                    </a:p>
                  </a:txBody>
                  <a:tcPr marL="1226" marR="1226" marT="1226" marB="0" anchor="b"/>
                </a:tc>
                <a:extLst>
                  <a:ext uri="{0D108BD9-81ED-4DB2-BD59-A6C34878D82A}">
                    <a16:rowId xmlns:a16="http://schemas.microsoft.com/office/drawing/2014/main" val="1542566476"/>
                  </a:ext>
                </a:extLst>
              </a:tr>
              <a:tr h="189931">
                <a:tc>
                  <a:txBody>
                    <a:bodyPr/>
                    <a:lstStyle/>
                    <a:p>
                      <a:pPr algn="l" fontAlgn="b"/>
                      <a:r>
                        <a:rPr lang="en-GB" sz="1000" u="none" strike="noStrike">
                          <a:effectLst/>
                        </a:rPr>
                        <a:t>Employers ratings of the school</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41.60%</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40.74%</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36.92%</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33.85%</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41.86%</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31.75%</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27.27%</a:t>
                      </a:r>
                      <a:endParaRPr lang="en-GB" sz="1000" b="0" i="0" u="none" strike="noStrike">
                        <a:solidFill>
                          <a:srgbClr val="000000"/>
                        </a:solidFill>
                        <a:effectLst/>
                        <a:latin typeface="Calibri" panose="020F0502020204030204" pitchFamily="34" charset="0"/>
                      </a:endParaRPr>
                    </a:p>
                  </a:txBody>
                  <a:tcPr marL="1226" marR="1226" marT="1226" marB="0" anchor="b"/>
                </a:tc>
                <a:extLst>
                  <a:ext uri="{0D108BD9-81ED-4DB2-BD59-A6C34878D82A}">
                    <a16:rowId xmlns:a16="http://schemas.microsoft.com/office/drawing/2014/main" val="4193481099"/>
                  </a:ext>
                </a:extLst>
              </a:tr>
              <a:tr h="378347">
                <a:tc>
                  <a:txBody>
                    <a:bodyPr/>
                    <a:lstStyle/>
                    <a:p>
                      <a:pPr algn="l" fontAlgn="b"/>
                      <a:r>
                        <a:rPr lang="en-GB" sz="1000" u="none" strike="noStrike" dirty="0">
                          <a:effectLst/>
                        </a:rPr>
                        <a:t>Percentage of students employed within six months of graduation</a:t>
                      </a:r>
                      <a:endParaRPr lang="en-GB" sz="1000" b="0" i="0" u="none" strike="noStrike" dirty="0">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63.24%</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55.56%</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36.92%</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36.92%</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44.19%</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28.57%</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45.45%</a:t>
                      </a:r>
                      <a:endParaRPr lang="en-GB" sz="1000" b="0" i="0" u="none" strike="noStrike">
                        <a:solidFill>
                          <a:srgbClr val="000000"/>
                        </a:solidFill>
                        <a:effectLst/>
                        <a:latin typeface="Calibri" panose="020F0502020204030204" pitchFamily="34" charset="0"/>
                      </a:endParaRPr>
                    </a:p>
                  </a:txBody>
                  <a:tcPr marL="1226" marR="1226" marT="1226" marB="0" anchor="b"/>
                </a:tc>
                <a:extLst>
                  <a:ext uri="{0D108BD9-81ED-4DB2-BD59-A6C34878D82A}">
                    <a16:rowId xmlns:a16="http://schemas.microsoft.com/office/drawing/2014/main" val="943024525"/>
                  </a:ext>
                </a:extLst>
              </a:tr>
              <a:tr h="189931">
                <a:tc>
                  <a:txBody>
                    <a:bodyPr/>
                    <a:lstStyle/>
                    <a:p>
                      <a:pPr algn="l" fontAlgn="b"/>
                      <a:r>
                        <a:rPr lang="en-GB" sz="1000" u="none" strike="noStrike">
                          <a:effectLst/>
                        </a:rPr>
                        <a:t>Percentage of international students</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11.20%</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24.07%</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20.00%</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24.62%</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9.30%</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17.46%</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17.05%</a:t>
                      </a:r>
                      <a:endParaRPr lang="en-GB" sz="1000" b="0" i="0" u="none" strike="noStrike">
                        <a:solidFill>
                          <a:srgbClr val="000000"/>
                        </a:solidFill>
                        <a:effectLst/>
                        <a:latin typeface="Calibri" panose="020F0502020204030204" pitchFamily="34" charset="0"/>
                      </a:endParaRPr>
                    </a:p>
                  </a:txBody>
                  <a:tcPr marL="1226" marR="1226" marT="1226" marB="0" anchor="b"/>
                </a:tc>
                <a:extLst>
                  <a:ext uri="{0D108BD9-81ED-4DB2-BD59-A6C34878D82A}">
                    <a16:rowId xmlns:a16="http://schemas.microsoft.com/office/drawing/2014/main" val="115857566"/>
                  </a:ext>
                </a:extLst>
              </a:tr>
              <a:tr h="566762">
                <a:tc>
                  <a:txBody>
                    <a:bodyPr/>
                    <a:lstStyle/>
                    <a:p>
                      <a:pPr algn="l" fontAlgn="b"/>
                      <a:r>
                        <a:rPr lang="en-GB" sz="1000" u="none" strike="noStrike">
                          <a:effectLst/>
                        </a:rPr>
                        <a:t>Percentage of students having an international study experience during their degree</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21.94%</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22.22%</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29.23%</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18.46%</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32.56%</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30.16%</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11.36%</a:t>
                      </a:r>
                      <a:endParaRPr lang="en-GB" sz="1000" b="0" i="0" u="none" strike="noStrike">
                        <a:solidFill>
                          <a:srgbClr val="000000"/>
                        </a:solidFill>
                        <a:effectLst/>
                        <a:latin typeface="Calibri" panose="020F0502020204030204" pitchFamily="34" charset="0"/>
                      </a:endParaRPr>
                    </a:p>
                  </a:txBody>
                  <a:tcPr marL="1226" marR="1226" marT="1226" marB="0" anchor="b"/>
                </a:tc>
                <a:extLst>
                  <a:ext uri="{0D108BD9-81ED-4DB2-BD59-A6C34878D82A}">
                    <a16:rowId xmlns:a16="http://schemas.microsoft.com/office/drawing/2014/main" val="2833949194"/>
                  </a:ext>
                </a:extLst>
              </a:tr>
              <a:tr h="566762">
                <a:tc>
                  <a:txBody>
                    <a:bodyPr/>
                    <a:lstStyle/>
                    <a:p>
                      <a:pPr algn="l" fontAlgn="b"/>
                      <a:r>
                        <a:rPr lang="en-GB" sz="1000" u="none" strike="noStrike" dirty="0">
                          <a:effectLst/>
                        </a:rPr>
                        <a:t>Percentage of students having an internship/placement of more than one month during their degree</a:t>
                      </a:r>
                      <a:endParaRPr lang="en-GB" sz="1000" b="0" i="0" u="none" strike="noStrike" dirty="0">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40.85%</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37.04%</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35.38%</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43.08%</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32.56%</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22.22%</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32.95%</a:t>
                      </a:r>
                      <a:endParaRPr lang="en-GB" sz="1000" b="0" i="0" u="none" strike="noStrike">
                        <a:solidFill>
                          <a:srgbClr val="000000"/>
                        </a:solidFill>
                        <a:effectLst/>
                        <a:latin typeface="Calibri" panose="020F0502020204030204" pitchFamily="34" charset="0"/>
                      </a:endParaRPr>
                    </a:p>
                  </a:txBody>
                  <a:tcPr marL="1226" marR="1226" marT="1226" marB="0" anchor="b"/>
                </a:tc>
                <a:extLst>
                  <a:ext uri="{0D108BD9-81ED-4DB2-BD59-A6C34878D82A}">
                    <a16:rowId xmlns:a16="http://schemas.microsoft.com/office/drawing/2014/main" val="533197718"/>
                  </a:ext>
                </a:extLst>
              </a:tr>
              <a:tr h="566762">
                <a:tc>
                  <a:txBody>
                    <a:bodyPr/>
                    <a:lstStyle/>
                    <a:p>
                      <a:pPr algn="l" fontAlgn="b"/>
                      <a:r>
                        <a:rPr lang="en-GB" sz="1000" u="none" strike="noStrike">
                          <a:effectLst/>
                        </a:rPr>
                        <a:t>Number and value of scholarships provided to students from underprivileged backgrounds</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14.22%</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24.07%</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24.62%</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18.46%</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9.30%</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20.63%</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19.32%</a:t>
                      </a:r>
                      <a:endParaRPr lang="en-GB" sz="1000" b="0" i="0" u="none" strike="noStrike">
                        <a:solidFill>
                          <a:srgbClr val="000000"/>
                        </a:solidFill>
                        <a:effectLst/>
                        <a:latin typeface="Calibri" panose="020F0502020204030204" pitchFamily="34" charset="0"/>
                      </a:endParaRPr>
                    </a:p>
                  </a:txBody>
                  <a:tcPr marL="1226" marR="1226" marT="1226" marB="0" anchor="b"/>
                </a:tc>
                <a:extLst>
                  <a:ext uri="{0D108BD9-81ED-4DB2-BD59-A6C34878D82A}">
                    <a16:rowId xmlns:a16="http://schemas.microsoft.com/office/drawing/2014/main" val="3453962104"/>
                  </a:ext>
                </a:extLst>
              </a:tr>
              <a:tr h="189931">
                <a:tc>
                  <a:txBody>
                    <a:bodyPr/>
                    <a:lstStyle/>
                    <a:p>
                      <a:pPr algn="l" fontAlgn="b"/>
                      <a:r>
                        <a:rPr lang="en-GB" sz="1000" u="none" strike="noStrike">
                          <a:effectLst/>
                        </a:rPr>
                        <a:t>Other (please specify)</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1.21%</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0.00%</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1.54%</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3.08%</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4.65%</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a:effectLst/>
                        </a:rPr>
                        <a:t>6.35%</a:t>
                      </a:r>
                      <a:endParaRPr lang="en-GB" sz="1000" b="0" i="0" u="none" strike="noStrike">
                        <a:solidFill>
                          <a:srgbClr val="000000"/>
                        </a:solidFill>
                        <a:effectLst/>
                        <a:latin typeface="Calibri" panose="020F0502020204030204" pitchFamily="34" charset="0"/>
                      </a:endParaRPr>
                    </a:p>
                  </a:txBody>
                  <a:tcPr marL="1226" marR="1226" marT="1226" marB="0" anchor="b"/>
                </a:tc>
                <a:tc>
                  <a:txBody>
                    <a:bodyPr/>
                    <a:lstStyle/>
                    <a:p>
                      <a:pPr algn="r" fontAlgn="b"/>
                      <a:r>
                        <a:rPr lang="en-GB" sz="1000" u="none" strike="noStrike" dirty="0">
                          <a:effectLst/>
                        </a:rPr>
                        <a:t>3.41%</a:t>
                      </a:r>
                      <a:endParaRPr lang="en-GB" sz="1000" b="0" i="0" u="none" strike="noStrike" dirty="0">
                        <a:solidFill>
                          <a:srgbClr val="000000"/>
                        </a:solidFill>
                        <a:effectLst/>
                        <a:latin typeface="Calibri" panose="020F0502020204030204" pitchFamily="34" charset="0"/>
                      </a:endParaRPr>
                    </a:p>
                  </a:txBody>
                  <a:tcPr marL="1226" marR="1226" marT="1226" marB="0" anchor="b"/>
                </a:tc>
                <a:extLst>
                  <a:ext uri="{0D108BD9-81ED-4DB2-BD59-A6C34878D82A}">
                    <a16:rowId xmlns:a16="http://schemas.microsoft.com/office/drawing/2014/main" val="1154880018"/>
                  </a:ext>
                </a:extLst>
              </a:tr>
            </a:tbl>
          </a:graphicData>
        </a:graphic>
      </p:graphicFrame>
      <p:sp>
        <p:nvSpPr>
          <p:cNvPr id="9" name="TextBox 8">
            <a:extLst>
              <a:ext uri="{FF2B5EF4-FFF2-40B4-BE49-F238E27FC236}">
                <a16:creationId xmlns:a16="http://schemas.microsoft.com/office/drawing/2014/main" id="{048E49C7-7FA4-2149-9365-570CFD76082D}"/>
              </a:ext>
            </a:extLst>
          </p:cNvPr>
          <p:cNvSpPr txBox="1"/>
          <p:nvPr/>
        </p:nvSpPr>
        <p:spPr>
          <a:xfrm>
            <a:off x="874816" y="1580349"/>
            <a:ext cx="3209789" cy="4278094"/>
          </a:xfrm>
          <a:prstGeom prst="rect">
            <a:avLst/>
          </a:prstGeom>
          <a:noFill/>
        </p:spPr>
        <p:txBody>
          <a:bodyPr wrap="square" rtlCol="0">
            <a:spAutoFit/>
          </a:bodyPr>
          <a:lstStyle/>
          <a:p>
            <a:r>
              <a:rPr lang="en-GB" sz="1600" dirty="0"/>
              <a:t>Those from Europe, Africa, the Middle East and North America suggest that the ‘Percentage of students employed within six months of graduation’ is the most important metric for rankings.  In East and South East Asia and Central and South America, the top metric is believed to be ‘Salary increase of graduates within a few years of graduation</a:t>
            </a:r>
            <a:r>
              <a:rPr lang="en-GB" sz="1600" dirty="0">
                <a:solidFill>
                  <a:srgbClr val="000000"/>
                </a:solidFill>
              </a:rPr>
              <a:t>, in South Asia it is ‘</a:t>
            </a:r>
            <a:r>
              <a:rPr lang="en-GB" sz="1600" dirty="0"/>
              <a:t>Percentage of students having an internship/placement of more than one month during their degree</a:t>
            </a:r>
            <a:r>
              <a:rPr lang="en-GB" sz="1600" dirty="0">
                <a:solidFill>
                  <a:srgbClr val="000000"/>
                </a:solidFill>
              </a:rPr>
              <a:t>’.</a:t>
            </a:r>
          </a:p>
          <a:p>
            <a:endParaRPr lang="en-US" sz="1600" dirty="0"/>
          </a:p>
        </p:txBody>
      </p:sp>
      <p:pic>
        <p:nvPicPr>
          <p:cNvPr id="11" name="Picture 10" descr="CC-Logo.jpg">
            <a:hlinkClick r:id="rId2"/>
            <a:extLst>
              <a:ext uri="{FF2B5EF4-FFF2-40B4-BE49-F238E27FC236}">
                <a16:creationId xmlns:a16="http://schemas.microsoft.com/office/drawing/2014/main" id="{D0E02228-BCC6-F948-9B1E-F367A3FAFD5C}"/>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6145CC99-8892-1C4D-951C-B1938B8A9719}"/>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8319DED8-B942-F942-8216-A525BAE54557}"/>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28400073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6" y="1064828"/>
            <a:ext cx="2740880" cy="936650"/>
          </a:xfrm>
        </p:spPr>
        <p:txBody>
          <a:bodyPr vert="horz" lIns="91440" tIns="45720" rIns="91440" bIns="45720" rtlCol="0" anchor="t">
            <a:normAutofit fontScale="90000"/>
          </a:bodyPr>
          <a:lstStyle/>
          <a:p>
            <a:r>
              <a:rPr lang="en-US" sz="3200" kern="1200" dirty="0">
                <a:solidFill>
                  <a:schemeClr val="tx1"/>
                </a:solidFill>
                <a:latin typeface="+mj-lt"/>
                <a:ea typeface="+mj-ea"/>
                <a:cs typeface="+mj-cs"/>
              </a:rPr>
              <a:t>Qualifications considered</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D9657D37-5879-C64E-9A8E-9A7FB16A50D2}"/>
              </a:ext>
            </a:extLst>
          </p:cNvPr>
          <p:cNvGraphicFramePr>
            <a:graphicFrameLocks noGrp="1"/>
          </p:cNvGraphicFramePr>
          <p:nvPr>
            <p:extLst>
              <p:ext uri="{D42A27DB-BD31-4B8C-83A1-F6EECF244321}">
                <p14:modId xmlns:p14="http://schemas.microsoft.com/office/powerpoint/2010/main" val="360169140"/>
              </p:ext>
            </p:extLst>
          </p:nvPr>
        </p:nvGraphicFramePr>
        <p:xfrm>
          <a:off x="3934801" y="1064828"/>
          <a:ext cx="7652217" cy="4867344"/>
        </p:xfrm>
        <a:graphic>
          <a:graphicData uri="http://schemas.openxmlformats.org/drawingml/2006/table">
            <a:tbl>
              <a:tblPr firstRow="1" bandRow="1">
                <a:tableStyleId>{5C22544A-7EE6-4342-B048-85BDC9FD1C3A}</a:tableStyleId>
              </a:tblPr>
              <a:tblGrid>
                <a:gridCol w="2646301">
                  <a:extLst>
                    <a:ext uri="{9D8B030D-6E8A-4147-A177-3AD203B41FA5}">
                      <a16:colId xmlns:a16="http://schemas.microsoft.com/office/drawing/2014/main" val="388259928"/>
                    </a:ext>
                  </a:extLst>
                </a:gridCol>
                <a:gridCol w="523854">
                  <a:extLst>
                    <a:ext uri="{9D8B030D-6E8A-4147-A177-3AD203B41FA5}">
                      <a16:colId xmlns:a16="http://schemas.microsoft.com/office/drawing/2014/main" val="2483553654"/>
                    </a:ext>
                  </a:extLst>
                </a:gridCol>
                <a:gridCol w="751923">
                  <a:extLst>
                    <a:ext uri="{9D8B030D-6E8A-4147-A177-3AD203B41FA5}">
                      <a16:colId xmlns:a16="http://schemas.microsoft.com/office/drawing/2014/main" val="808320252"/>
                    </a:ext>
                  </a:extLst>
                </a:gridCol>
                <a:gridCol w="852781">
                  <a:extLst>
                    <a:ext uri="{9D8B030D-6E8A-4147-A177-3AD203B41FA5}">
                      <a16:colId xmlns:a16="http://schemas.microsoft.com/office/drawing/2014/main" val="2780212651"/>
                    </a:ext>
                  </a:extLst>
                </a:gridCol>
                <a:gridCol w="491490">
                  <a:extLst>
                    <a:ext uri="{9D8B030D-6E8A-4147-A177-3AD203B41FA5}">
                      <a16:colId xmlns:a16="http://schemas.microsoft.com/office/drawing/2014/main" val="2083633905"/>
                    </a:ext>
                  </a:extLst>
                </a:gridCol>
                <a:gridCol w="850990">
                  <a:extLst>
                    <a:ext uri="{9D8B030D-6E8A-4147-A177-3AD203B41FA5}">
                      <a16:colId xmlns:a16="http://schemas.microsoft.com/office/drawing/2014/main" val="2642426159"/>
                    </a:ext>
                  </a:extLst>
                </a:gridCol>
                <a:gridCol w="973788">
                  <a:extLst>
                    <a:ext uri="{9D8B030D-6E8A-4147-A177-3AD203B41FA5}">
                      <a16:colId xmlns:a16="http://schemas.microsoft.com/office/drawing/2014/main" val="2217984250"/>
                    </a:ext>
                  </a:extLst>
                </a:gridCol>
                <a:gridCol w="561090">
                  <a:extLst>
                    <a:ext uri="{9D8B030D-6E8A-4147-A177-3AD203B41FA5}">
                      <a16:colId xmlns:a16="http://schemas.microsoft.com/office/drawing/2014/main" val="118563391"/>
                    </a:ext>
                  </a:extLst>
                </a:gridCol>
              </a:tblGrid>
              <a:tr h="1084506">
                <a:tc>
                  <a:txBody>
                    <a:bodyPr/>
                    <a:lstStyle/>
                    <a:p>
                      <a:pPr algn="l" fontAlgn="b"/>
                      <a:endParaRPr lang="en-GB" sz="1050" b="0" i="0" u="none" strike="noStrike" dirty="0">
                        <a:solidFill>
                          <a:srgbClr val="000000"/>
                        </a:solidFill>
                        <a:effectLst/>
                        <a:latin typeface="Calibri" panose="020F0502020204030204" pitchFamily="34" charset="0"/>
                      </a:endParaRPr>
                    </a:p>
                  </a:txBody>
                  <a:tcPr marL="3901" marR="3901" marT="3901" marB="0" anchor="b"/>
                </a:tc>
                <a:tc>
                  <a:txBody>
                    <a:bodyPr/>
                    <a:lstStyle/>
                    <a:p>
                      <a:pPr algn="l" fontAlgn="b"/>
                      <a:r>
                        <a:rPr lang="en-GB" sz="1050" u="none" strike="noStrike">
                          <a:effectLst/>
                        </a:rPr>
                        <a:t>Europe</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GB" sz="1050" u="none" strike="noStrike">
                          <a:effectLst/>
                        </a:rPr>
                        <a:t>Africa Middle East</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GB" sz="1050" u="none" strike="noStrike">
                          <a:effectLst/>
                        </a:rPr>
                        <a:t>East and South East Asia</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GB" sz="1050" u="none" strike="noStrike">
                          <a:effectLst/>
                        </a:rPr>
                        <a:t>South Asia</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GB" sz="1050" u="none" strike="noStrike">
                          <a:effectLst/>
                        </a:rPr>
                        <a:t>Australasia</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l" fontAlgn="b"/>
                      <a:r>
                        <a:rPr lang="en-GB" sz="1050" u="none" strike="noStrike" dirty="0">
                          <a:effectLst/>
                        </a:rPr>
                        <a:t>Central and South America</a:t>
                      </a:r>
                      <a:endParaRPr lang="en-GB" sz="1050" b="0" i="0" u="none" strike="noStrike" dirty="0">
                        <a:solidFill>
                          <a:srgbClr val="000000"/>
                        </a:solidFill>
                        <a:effectLst/>
                        <a:latin typeface="Calibri" panose="020F0502020204030204" pitchFamily="34" charset="0"/>
                      </a:endParaRPr>
                    </a:p>
                  </a:txBody>
                  <a:tcPr marL="3901" marR="3901" marT="3901" marB="0" anchor="b"/>
                </a:tc>
                <a:tc>
                  <a:txBody>
                    <a:bodyPr/>
                    <a:lstStyle/>
                    <a:p>
                      <a:pPr algn="l" fontAlgn="b"/>
                      <a:r>
                        <a:rPr lang="en-GB" sz="1050" u="none" strike="noStrike">
                          <a:effectLst/>
                        </a:rPr>
                        <a:t>North America</a:t>
                      </a:r>
                      <a:endParaRPr lang="en-GB" sz="1050" b="0" i="0" u="none" strike="noStrike">
                        <a:solidFill>
                          <a:srgbClr val="000000"/>
                        </a:solidFill>
                        <a:effectLst/>
                        <a:latin typeface="Calibri" panose="020F0502020204030204" pitchFamily="34" charset="0"/>
                      </a:endParaRPr>
                    </a:p>
                  </a:txBody>
                  <a:tcPr marL="3901" marR="3901" marT="3901" marB="0" anchor="b"/>
                </a:tc>
                <a:extLst>
                  <a:ext uri="{0D108BD9-81ED-4DB2-BD59-A6C34878D82A}">
                    <a16:rowId xmlns:a16="http://schemas.microsoft.com/office/drawing/2014/main" val="3259181425"/>
                  </a:ext>
                </a:extLst>
              </a:tr>
              <a:tr h="430749">
                <a:tc>
                  <a:txBody>
                    <a:bodyPr/>
                    <a:lstStyle/>
                    <a:p>
                      <a:pPr algn="l" fontAlgn="b"/>
                      <a:r>
                        <a:rPr lang="en-GB" sz="1050" u="none" strike="noStrike">
                          <a:effectLst/>
                        </a:rPr>
                        <a:t>Online degree</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44.72%</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44.00%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41.82%</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56.45%</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60.00%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41.82%</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51.22%</a:t>
                      </a:r>
                      <a:endParaRPr lang="en-GB" sz="1050" b="0" i="0" u="none" strike="noStrike">
                        <a:solidFill>
                          <a:srgbClr val="000000"/>
                        </a:solidFill>
                        <a:effectLst/>
                        <a:latin typeface="Calibri" panose="020F0502020204030204" pitchFamily="34" charset="0"/>
                      </a:endParaRPr>
                    </a:p>
                  </a:txBody>
                  <a:tcPr marL="3901" marR="3901" marT="3901" marB="0" anchor="b"/>
                </a:tc>
                <a:extLst>
                  <a:ext uri="{0D108BD9-81ED-4DB2-BD59-A6C34878D82A}">
                    <a16:rowId xmlns:a16="http://schemas.microsoft.com/office/drawing/2014/main" val="715153437"/>
                  </a:ext>
                </a:extLst>
              </a:tr>
              <a:tr h="430749">
                <a:tc>
                  <a:txBody>
                    <a:bodyPr/>
                    <a:lstStyle/>
                    <a:p>
                      <a:pPr algn="l" fontAlgn="b"/>
                      <a:r>
                        <a:rPr lang="en-GB" sz="1050" u="none" strike="noStrike">
                          <a:effectLst/>
                        </a:rPr>
                        <a:t>Micromaster</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14.43%</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12.00%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20.00%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16.13%</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10.00%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18.18%</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23.17%</a:t>
                      </a:r>
                      <a:endParaRPr lang="en-GB" sz="1050" b="0" i="0" u="none" strike="noStrike">
                        <a:solidFill>
                          <a:srgbClr val="000000"/>
                        </a:solidFill>
                        <a:effectLst/>
                        <a:latin typeface="Calibri" panose="020F0502020204030204" pitchFamily="34" charset="0"/>
                      </a:endParaRPr>
                    </a:p>
                  </a:txBody>
                  <a:tcPr marL="3901" marR="3901" marT="3901" marB="0" anchor="b"/>
                </a:tc>
                <a:extLst>
                  <a:ext uri="{0D108BD9-81ED-4DB2-BD59-A6C34878D82A}">
                    <a16:rowId xmlns:a16="http://schemas.microsoft.com/office/drawing/2014/main" val="1964618340"/>
                  </a:ext>
                </a:extLst>
              </a:tr>
              <a:tr h="430749">
                <a:tc>
                  <a:txBody>
                    <a:bodyPr/>
                    <a:lstStyle/>
                    <a:p>
                      <a:pPr algn="l" fontAlgn="b"/>
                      <a:r>
                        <a:rPr lang="en-GB" sz="1050" u="none" strike="noStrike">
                          <a:effectLst/>
                        </a:rPr>
                        <a:t>Digital badge</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20.12%</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10.00%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29.09%</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30.65%</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30.00%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10.91%</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24.39%</a:t>
                      </a:r>
                      <a:endParaRPr lang="en-GB" sz="1050" b="0" i="0" u="none" strike="noStrike">
                        <a:solidFill>
                          <a:srgbClr val="000000"/>
                        </a:solidFill>
                        <a:effectLst/>
                        <a:latin typeface="Calibri" panose="020F0502020204030204" pitchFamily="34" charset="0"/>
                      </a:endParaRPr>
                    </a:p>
                  </a:txBody>
                  <a:tcPr marL="3901" marR="3901" marT="3901" marB="0" anchor="b"/>
                </a:tc>
                <a:extLst>
                  <a:ext uri="{0D108BD9-81ED-4DB2-BD59-A6C34878D82A}">
                    <a16:rowId xmlns:a16="http://schemas.microsoft.com/office/drawing/2014/main" val="913268972"/>
                  </a:ext>
                </a:extLst>
              </a:tr>
              <a:tr h="430749">
                <a:tc>
                  <a:txBody>
                    <a:bodyPr/>
                    <a:lstStyle/>
                    <a:p>
                      <a:pPr algn="l" fontAlgn="b"/>
                      <a:r>
                        <a:rPr lang="en-GB" sz="1050" u="none" strike="noStrike">
                          <a:effectLst/>
                        </a:rPr>
                        <a:t>Short course, non-degree programmes</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37.20%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34.00%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38.18%</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32.26%</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37.50%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25.45%</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28.05%</a:t>
                      </a:r>
                      <a:endParaRPr lang="en-GB" sz="1050" b="0" i="0" u="none" strike="noStrike">
                        <a:solidFill>
                          <a:srgbClr val="000000"/>
                        </a:solidFill>
                        <a:effectLst/>
                        <a:latin typeface="Calibri" panose="020F0502020204030204" pitchFamily="34" charset="0"/>
                      </a:endParaRPr>
                    </a:p>
                  </a:txBody>
                  <a:tcPr marL="3901" marR="3901" marT="3901" marB="0" anchor="b"/>
                </a:tc>
                <a:extLst>
                  <a:ext uri="{0D108BD9-81ED-4DB2-BD59-A6C34878D82A}">
                    <a16:rowId xmlns:a16="http://schemas.microsoft.com/office/drawing/2014/main" val="2085650600"/>
                  </a:ext>
                </a:extLst>
              </a:tr>
              <a:tr h="767595">
                <a:tc>
                  <a:txBody>
                    <a:bodyPr/>
                    <a:lstStyle/>
                    <a:p>
                      <a:pPr algn="l" fontAlgn="b"/>
                      <a:r>
                        <a:rPr lang="en-GB" sz="1050" u="none" strike="noStrike" dirty="0">
                          <a:effectLst/>
                        </a:rPr>
                        <a:t> Industry certification, e.g. Microsoft/Cisco IT certification, Project Management, etc.</a:t>
                      </a:r>
                      <a:endParaRPr lang="en-GB" sz="1050" b="0" i="0" u="none" strike="noStrike" dirty="0">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63.62%</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82.00%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50.91%</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46.77%</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55.00%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54.55%</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56.10%</a:t>
                      </a:r>
                      <a:endParaRPr lang="en-GB" sz="1050" b="0" i="0" u="none" strike="noStrike">
                        <a:solidFill>
                          <a:srgbClr val="000000"/>
                        </a:solidFill>
                        <a:effectLst/>
                        <a:latin typeface="Calibri" panose="020F0502020204030204" pitchFamily="34" charset="0"/>
                      </a:endParaRPr>
                    </a:p>
                  </a:txBody>
                  <a:tcPr marL="3901" marR="3901" marT="3901" marB="0" anchor="b"/>
                </a:tc>
                <a:extLst>
                  <a:ext uri="{0D108BD9-81ED-4DB2-BD59-A6C34878D82A}">
                    <a16:rowId xmlns:a16="http://schemas.microsoft.com/office/drawing/2014/main" val="737183226"/>
                  </a:ext>
                </a:extLst>
              </a:tr>
              <a:tr h="430749">
                <a:tc>
                  <a:txBody>
                    <a:bodyPr/>
                    <a:lstStyle/>
                    <a:p>
                      <a:pPr algn="l" fontAlgn="b"/>
                      <a:r>
                        <a:rPr lang="en-GB" sz="1050" u="none" strike="noStrike" dirty="0">
                          <a:effectLst/>
                        </a:rPr>
                        <a:t>Micro-credentialing</a:t>
                      </a:r>
                      <a:endParaRPr lang="en-GB" sz="1050" b="0" i="0" u="none" strike="noStrike" dirty="0">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8.33%</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4.00%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21.82%</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19.35%</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12.50%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16.36%</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14.63%</a:t>
                      </a:r>
                      <a:endParaRPr lang="en-GB" sz="1050" b="0" i="0" u="none" strike="noStrike">
                        <a:solidFill>
                          <a:srgbClr val="000000"/>
                        </a:solidFill>
                        <a:effectLst/>
                        <a:latin typeface="Calibri" panose="020F0502020204030204" pitchFamily="34" charset="0"/>
                      </a:endParaRPr>
                    </a:p>
                  </a:txBody>
                  <a:tcPr marL="3901" marR="3901" marT="3901" marB="0" anchor="b"/>
                </a:tc>
                <a:extLst>
                  <a:ext uri="{0D108BD9-81ED-4DB2-BD59-A6C34878D82A}">
                    <a16:rowId xmlns:a16="http://schemas.microsoft.com/office/drawing/2014/main" val="4188753414"/>
                  </a:ext>
                </a:extLst>
              </a:tr>
              <a:tr h="430749">
                <a:tc>
                  <a:txBody>
                    <a:bodyPr/>
                    <a:lstStyle/>
                    <a:p>
                      <a:pPr algn="l" fontAlgn="b"/>
                      <a:r>
                        <a:rPr lang="en-GB" sz="1050" u="none" strike="noStrike">
                          <a:effectLst/>
                        </a:rPr>
                        <a:t>Self-badged programmes</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6.50%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4.00%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18.18%</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22.58%</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7.50%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12.73%</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14.63%</a:t>
                      </a:r>
                      <a:endParaRPr lang="en-GB" sz="1050" b="0" i="0" u="none" strike="noStrike">
                        <a:solidFill>
                          <a:srgbClr val="000000"/>
                        </a:solidFill>
                        <a:effectLst/>
                        <a:latin typeface="Calibri" panose="020F0502020204030204" pitchFamily="34" charset="0"/>
                      </a:endParaRPr>
                    </a:p>
                  </a:txBody>
                  <a:tcPr marL="3901" marR="3901" marT="3901" marB="0" anchor="b"/>
                </a:tc>
                <a:extLst>
                  <a:ext uri="{0D108BD9-81ED-4DB2-BD59-A6C34878D82A}">
                    <a16:rowId xmlns:a16="http://schemas.microsoft.com/office/drawing/2014/main" val="2762010955"/>
                  </a:ext>
                </a:extLst>
              </a:tr>
              <a:tr h="430749">
                <a:tc>
                  <a:txBody>
                    <a:bodyPr/>
                    <a:lstStyle/>
                    <a:p>
                      <a:pPr algn="l" fontAlgn="b"/>
                      <a:r>
                        <a:rPr lang="en-GB" sz="1050" u="none" strike="noStrike">
                          <a:effectLst/>
                        </a:rPr>
                        <a:t>Other (please specify)</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0.81%</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0.00%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0.00%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1.61%</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0.00%</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a:effectLst/>
                        </a:rPr>
                        <a:t>3.64%</a:t>
                      </a:r>
                      <a:endParaRPr lang="en-GB" sz="1050" b="0" i="0" u="none" strike="noStrike">
                        <a:solidFill>
                          <a:srgbClr val="000000"/>
                        </a:solidFill>
                        <a:effectLst/>
                        <a:latin typeface="Calibri" panose="020F0502020204030204" pitchFamily="34" charset="0"/>
                      </a:endParaRPr>
                    </a:p>
                  </a:txBody>
                  <a:tcPr marL="3901" marR="3901" marT="3901" marB="0" anchor="b"/>
                </a:tc>
                <a:tc>
                  <a:txBody>
                    <a:bodyPr/>
                    <a:lstStyle/>
                    <a:p>
                      <a:pPr algn="r" fontAlgn="b"/>
                      <a:r>
                        <a:rPr lang="en-GB" sz="1050" u="none" strike="noStrike" dirty="0">
                          <a:effectLst/>
                        </a:rPr>
                        <a:t>1.22%</a:t>
                      </a:r>
                      <a:endParaRPr lang="en-GB" sz="1050" b="0" i="0" u="none" strike="noStrike" dirty="0">
                        <a:solidFill>
                          <a:srgbClr val="000000"/>
                        </a:solidFill>
                        <a:effectLst/>
                        <a:latin typeface="Calibri" panose="020F0502020204030204" pitchFamily="34" charset="0"/>
                      </a:endParaRPr>
                    </a:p>
                  </a:txBody>
                  <a:tcPr marL="3901" marR="3901" marT="3901" marB="0" anchor="b"/>
                </a:tc>
                <a:extLst>
                  <a:ext uri="{0D108BD9-81ED-4DB2-BD59-A6C34878D82A}">
                    <a16:rowId xmlns:a16="http://schemas.microsoft.com/office/drawing/2014/main" val="1359818894"/>
                  </a:ext>
                </a:extLst>
              </a:tr>
            </a:tbl>
          </a:graphicData>
        </a:graphic>
      </p:graphicFrame>
      <p:sp>
        <p:nvSpPr>
          <p:cNvPr id="9" name="TextBox 8">
            <a:extLst>
              <a:ext uri="{FF2B5EF4-FFF2-40B4-BE49-F238E27FC236}">
                <a16:creationId xmlns:a16="http://schemas.microsoft.com/office/drawing/2014/main" id="{6578CAAE-82A5-E843-8C2C-D3169A4F3CCA}"/>
              </a:ext>
            </a:extLst>
          </p:cNvPr>
          <p:cNvSpPr txBox="1"/>
          <p:nvPr/>
        </p:nvSpPr>
        <p:spPr>
          <a:xfrm>
            <a:off x="874816" y="2001478"/>
            <a:ext cx="2827678" cy="3293209"/>
          </a:xfrm>
          <a:prstGeom prst="rect">
            <a:avLst/>
          </a:prstGeom>
          <a:noFill/>
        </p:spPr>
        <p:txBody>
          <a:bodyPr wrap="square" rtlCol="0">
            <a:spAutoFit/>
          </a:bodyPr>
          <a:lstStyle/>
          <a:p>
            <a:r>
              <a:rPr lang="en-GB" sz="1600" dirty="0"/>
              <a:t>For those from Europe, Africa, the Middle East, East and South East Asia, Central and South America and North America, other than a traditional on-campus degree, they are most attracted to industry certification as an alternative.  In South Asia and Australasia, the preference is for an online degree.</a:t>
            </a:r>
            <a:endParaRPr lang="en-US" sz="1600" dirty="0"/>
          </a:p>
        </p:txBody>
      </p:sp>
      <p:pic>
        <p:nvPicPr>
          <p:cNvPr id="11" name="Picture 10" descr="CC-Logo.jpg">
            <a:hlinkClick r:id="rId2"/>
            <a:extLst>
              <a:ext uri="{FF2B5EF4-FFF2-40B4-BE49-F238E27FC236}">
                <a16:creationId xmlns:a16="http://schemas.microsoft.com/office/drawing/2014/main" id="{0FAB9777-3F23-C347-BD90-2C3C62BEA86C}"/>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9AD08F69-8833-5D41-907B-70A1F405FBEB}"/>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6B3161E6-E8A8-B54A-AB50-F9B154DD7DD3}"/>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4471450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6" y="1064828"/>
            <a:ext cx="2874280" cy="3645636"/>
          </a:xfrm>
        </p:spPr>
        <p:txBody>
          <a:bodyPr vert="horz" lIns="91440" tIns="45720" rIns="91440" bIns="45720" rtlCol="0" anchor="t">
            <a:normAutofit/>
          </a:bodyPr>
          <a:lstStyle/>
          <a:p>
            <a:r>
              <a:rPr lang="en-US" sz="3200" kern="1200" dirty="0">
                <a:solidFill>
                  <a:schemeClr val="tx1"/>
                </a:solidFill>
                <a:latin typeface="+mj-lt"/>
                <a:ea typeface="+mj-ea"/>
                <a:cs typeface="+mj-cs"/>
              </a:rPr>
              <a:t>Awareness of digital providers</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CAE4018F-2035-2D4D-9EBA-C580D64E26F6}"/>
              </a:ext>
            </a:extLst>
          </p:cNvPr>
          <p:cNvGraphicFramePr>
            <a:graphicFrameLocks noGrp="1"/>
          </p:cNvGraphicFramePr>
          <p:nvPr>
            <p:extLst>
              <p:ext uri="{D42A27DB-BD31-4B8C-83A1-F6EECF244321}">
                <p14:modId xmlns:p14="http://schemas.microsoft.com/office/powerpoint/2010/main" val="1026874587"/>
              </p:ext>
            </p:extLst>
          </p:nvPr>
        </p:nvGraphicFramePr>
        <p:xfrm>
          <a:off x="3934801" y="1064829"/>
          <a:ext cx="7652218" cy="4844481"/>
        </p:xfrm>
        <a:graphic>
          <a:graphicData uri="http://schemas.openxmlformats.org/drawingml/2006/table">
            <a:tbl>
              <a:tblPr firstRow="1" bandRow="1">
                <a:tableStyleId>{5C22544A-7EE6-4342-B048-85BDC9FD1C3A}</a:tableStyleId>
              </a:tblPr>
              <a:tblGrid>
                <a:gridCol w="1624315">
                  <a:extLst>
                    <a:ext uri="{9D8B030D-6E8A-4147-A177-3AD203B41FA5}">
                      <a16:colId xmlns:a16="http://schemas.microsoft.com/office/drawing/2014/main" val="356248905"/>
                    </a:ext>
                  </a:extLst>
                </a:gridCol>
                <a:gridCol w="791170">
                  <a:extLst>
                    <a:ext uri="{9D8B030D-6E8A-4147-A177-3AD203B41FA5}">
                      <a16:colId xmlns:a16="http://schemas.microsoft.com/office/drawing/2014/main" val="453367432"/>
                    </a:ext>
                  </a:extLst>
                </a:gridCol>
                <a:gridCol w="791170">
                  <a:extLst>
                    <a:ext uri="{9D8B030D-6E8A-4147-A177-3AD203B41FA5}">
                      <a16:colId xmlns:a16="http://schemas.microsoft.com/office/drawing/2014/main" val="637079157"/>
                    </a:ext>
                  </a:extLst>
                </a:gridCol>
                <a:gridCol w="791170">
                  <a:extLst>
                    <a:ext uri="{9D8B030D-6E8A-4147-A177-3AD203B41FA5}">
                      <a16:colId xmlns:a16="http://schemas.microsoft.com/office/drawing/2014/main" val="2309582395"/>
                    </a:ext>
                  </a:extLst>
                </a:gridCol>
                <a:gridCol w="791170">
                  <a:extLst>
                    <a:ext uri="{9D8B030D-6E8A-4147-A177-3AD203B41FA5}">
                      <a16:colId xmlns:a16="http://schemas.microsoft.com/office/drawing/2014/main" val="3408184065"/>
                    </a:ext>
                  </a:extLst>
                </a:gridCol>
                <a:gridCol w="1083725">
                  <a:extLst>
                    <a:ext uri="{9D8B030D-6E8A-4147-A177-3AD203B41FA5}">
                      <a16:colId xmlns:a16="http://schemas.microsoft.com/office/drawing/2014/main" val="4052425093"/>
                    </a:ext>
                  </a:extLst>
                </a:gridCol>
                <a:gridCol w="935328">
                  <a:extLst>
                    <a:ext uri="{9D8B030D-6E8A-4147-A177-3AD203B41FA5}">
                      <a16:colId xmlns:a16="http://schemas.microsoft.com/office/drawing/2014/main" val="3694837195"/>
                    </a:ext>
                  </a:extLst>
                </a:gridCol>
                <a:gridCol w="844170">
                  <a:extLst>
                    <a:ext uri="{9D8B030D-6E8A-4147-A177-3AD203B41FA5}">
                      <a16:colId xmlns:a16="http://schemas.microsoft.com/office/drawing/2014/main" val="3797324538"/>
                    </a:ext>
                  </a:extLst>
                </a:gridCol>
              </a:tblGrid>
              <a:tr h="1383271">
                <a:tc>
                  <a:txBody>
                    <a:bodyPr/>
                    <a:lstStyle/>
                    <a:p>
                      <a:pPr algn="ctr" fontAlgn="ctr"/>
                      <a:endParaRPr lang="en-GB" sz="1050" b="1" i="0" u="none" strike="noStrike" dirty="0">
                        <a:solidFill>
                          <a:srgbClr val="000000"/>
                        </a:solidFill>
                        <a:effectLst/>
                        <a:latin typeface="Calibri" panose="020F0502020204030204" pitchFamily="34" charset="0"/>
                      </a:endParaRPr>
                    </a:p>
                  </a:txBody>
                  <a:tcPr marL="8593" marR="8593" marT="8593" marB="0" anchor="ctr"/>
                </a:tc>
                <a:tc>
                  <a:txBody>
                    <a:bodyPr/>
                    <a:lstStyle/>
                    <a:p>
                      <a:pPr algn="l" fontAlgn="b"/>
                      <a:r>
                        <a:rPr lang="en-GB" sz="1050" u="none" strike="noStrike">
                          <a:effectLst/>
                        </a:rPr>
                        <a:t>Europe</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l" fontAlgn="b"/>
                      <a:r>
                        <a:rPr lang="en-GB" sz="1050" u="none" strike="noStrike">
                          <a:effectLst/>
                        </a:rPr>
                        <a:t>Africa Middle East</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l" fontAlgn="b"/>
                      <a:r>
                        <a:rPr lang="en-GB" sz="1050" u="none" strike="noStrike" dirty="0">
                          <a:effectLst/>
                        </a:rPr>
                        <a:t>East and South East Asia</a:t>
                      </a:r>
                      <a:endParaRPr lang="en-GB" sz="1050" b="0" i="0" u="none" strike="noStrike" dirty="0">
                        <a:solidFill>
                          <a:srgbClr val="000000"/>
                        </a:solidFill>
                        <a:effectLst/>
                        <a:latin typeface="Calibri" panose="020F0502020204030204" pitchFamily="34" charset="0"/>
                      </a:endParaRPr>
                    </a:p>
                  </a:txBody>
                  <a:tcPr marL="8593" marR="8593" marT="8593" marB="0" anchor="b"/>
                </a:tc>
                <a:tc>
                  <a:txBody>
                    <a:bodyPr/>
                    <a:lstStyle/>
                    <a:p>
                      <a:pPr algn="l" fontAlgn="b"/>
                      <a:r>
                        <a:rPr lang="en-GB" sz="1050" u="none" strike="noStrike">
                          <a:effectLst/>
                        </a:rPr>
                        <a:t>South Asia</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l" fontAlgn="b"/>
                      <a:r>
                        <a:rPr lang="en-GB" sz="1050" u="none" strike="noStrike">
                          <a:effectLst/>
                        </a:rPr>
                        <a:t>Australasia</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l" fontAlgn="b"/>
                      <a:r>
                        <a:rPr lang="en-GB" sz="1050" u="none" strike="noStrike" dirty="0">
                          <a:effectLst/>
                        </a:rPr>
                        <a:t>Central and South America</a:t>
                      </a:r>
                      <a:endParaRPr lang="en-GB" sz="1050" b="0" i="0" u="none" strike="noStrike" dirty="0">
                        <a:solidFill>
                          <a:srgbClr val="000000"/>
                        </a:solidFill>
                        <a:effectLst/>
                        <a:latin typeface="Calibri" panose="020F0502020204030204" pitchFamily="34" charset="0"/>
                      </a:endParaRPr>
                    </a:p>
                  </a:txBody>
                  <a:tcPr marL="8593" marR="8593" marT="8593" marB="0" anchor="b"/>
                </a:tc>
                <a:tc>
                  <a:txBody>
                    <a:bodyPr/>
                    <a:lstStyle/>
                    <a:p>
                      <a:pPr algn="l" fontAlgn="b"/>
                      <a:r>
                        <a:rPr lang="en-GB" sz="1050" u="none" strike="noStrike">
                          <a:effectLst/>
                        </a:rPr>
                        <a:t>North America</a:t>
                      </a:r>
                      <a:endParaRPr lang="en-GB" sz="105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2214759838"/>
                  </a:ext>
                </a:extLst>
              </a:tr>
              <a:tr h="346121">
                <a:tc>
                  <a:txBody>
                    <a:bodyPr/>
                    <a:lstStyle/>
                    <a:p>
                      <a:pPr algn="l" fontAlgn="b"/>
                      <a:r>
                        <a:rPr lang="en-GB" sz="1050" u="none" strike="noStrike">
                          <a:effectLst/>
                        </a:rPr>
                        <a:t>LinkedIn Learning</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37.03%</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27.78%</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18.75%</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30.77%</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25.58%</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44.44%</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40.91%</a:t>
                      </a:r>
                      <a:endParaRPr lang="en-GB" sz="105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1737337146"/>
                  </a:ext>
                </a:extLst>
              </a:tr>
              <a:tr h="346121">
                <a:tc>
                  <a:txBody>
                    <a:bodyPr/>
                    <a:lstStyle/>
                    <a:p>
                      <a:pPr algn="l" fontAlgn="b"/>
                      <a:r>
                        <a:rPr lang="en-GB" sz="1050" u="none" strike="noStrike">
                          <a:effectLst/>
                        </a:rPr>
                        <a:t>Coursera</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13.20%</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25.93%</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17.19%</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30.77%</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20.93%</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39.68%</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38.64%</a:t>
                      </a:r>
                      <a:endParaRPr lang="en-GB" sz="105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988247414"/>
                  </a:ext>
                </a:extLst>
              </a:tr>
              <a:tr h="346121">
                <a:tc>
                  <a:txBody>
                    <a:bodyPr/>
                    <a:lstStyle/>
                    <a:p>
                      <a:pPr algn="l" fontAlgn="b"/>
                      <a:r>
                        <a:rPr lang="en-GB" sz="1050" u="none" strike="noStrike">
                          <a:effectLst/>
                        </a:rPr>
                        <a:t>FutureLearn</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13.66%</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20.37%</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10.94%</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23.08%</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13.95%</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31.75%</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21.59%</a:t>
                      </a:r>
                      <a:endParaRPr lang="en-GB" sz="105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1143724408"/>
                  </a:ext>
                </a:extLst>
              </a:tr>
              <a:tr h="346121">
                <a:tc>
                  <a:txBody>
                    <a:bodyPr/>
                    <a:lstStyle/>
                    <a:p>
                      <a:pPr algn="l" fontAlgn="b"/>
                      <a:r>
                        <a:rPr lang="en-GB" sz="1050" u="none" strike="noStrike">
                          <a:effectLst/>
                        </a:rPr>
                        <a:t>2U</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7.13%</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9.26%</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10.94%</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13.85%</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11.63%</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26.98%</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15.91%</a:t>
                      </a:r>
                      <a:endParaRPr lang="en-GB" sz="105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694014419"/>
                  </a:ext>
                </a:extLst>
              </a:tr>
              <a:tr h="346121">
                <a:tc>
                  <a:txBody>
                    <a:bodyPr/>
                    <a:lstStyle/>
                    <a:p>
                      <a:pPr algn="l" fontAlgn="b"/>
                      <a:r>
                        <a:rPr lang="en-GB" sz="1050" u="none" strike="noStrike">
                          <a:effectLst/>
                        </a:rPr>
                        <a:t>Udacity</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10.17%</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18.52%</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15.63%</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29.23%</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25.58%</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38.10%</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25.00%</a:t>
                      </a:r>
                      <a:endParaRPr lang="en-GB" sz="105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3180037859"/>
                  </a:ext>
                </a:extLst>
              </a:tr>
              <a:tr h="346121">
                <a:tc>
                  <a:txBody>
                    <a:bodyPr/>
                    <a:lstStyle/>
                    <a:p>
                      <a:pPr algn="l" fontAlgn="b"/>
                      <a:r>
                        <a:rPr lang="en-GB" sz="1050" u="none" strike="noStrike">
                          <a:effectLst/>
                        </a:rPr>
                        <a:t>edX</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11.84%</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29.63%</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9.38%</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23.08%</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16.28%</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25.40%</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23.86%</a:t>
                      </a:r>
                      <a:endParaRPr lang="en-GB" sz="105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1756222841"/>
                  </a:ext>
                </a:extLst>
              </a:tr>
              <a:tr h="346121">
                <a:tc>
                  <a:txBody>
                    <a:bodyPr/>
                    <a:lstStyle/>
                    <a:p>
                      <a:pPr algn="l" fontAlgn="b"/>
                      <a:r>
                        <a:rPr lang="en-GB" sz="1050" u="none" strike="noStrike">
                          <a:effectLst/>
                        </a:rPr>
                        <a:t>ServiceSkills.com</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8.80%</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12.96%</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15.63%</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29.23%</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13.95%</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23.81%</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14.77%</a:t>
                      </a:r>
                      <a:endParaRPr lang="en-GB" sz="105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4082179240"/>
                  </a:ext>
                </a:extLst>
              </a:tr>
              <a:tr h="346121">
                <a:tc>
                  <a:txBody>
                    <a:bodyPr/>
                    <a:lstStyle/>
                    <a:p>
                      <a:pPr algn="l" fontAlgn="b"/>
                      <a:r>
                        <a:rPr lang="en-GB" sz="1050" u="none" strike="noStrike">
                          <a:effectLst/>
                        </a:rPr>
                        <a:t>OpenSesame</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9.71%</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11.11%</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10.94%</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13.85%</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18.60%</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30.16%</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25.00%</a:t>
                      </a:r>
                      <a:endParaRPr lang="en-GB" sz="105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2677988269"/>
                  </a:ext>
                </a:extLst>
              </a:tr>
              <a:tr h="346121">
                <a:tc>
                  <a:txBody>
                    <a:bodyPr/>
                    <a:lstStyle/>
                    <a:p>
                      <a:pPr algn="l" fontAlgn="b"/>
                      <a:r>
                        <a:rPr lang="en-GB" sz="1050" u="none" strike="noStrike">
                          <a:effectLst/>
                        </a:rPr>
                        <a:t>eduCBA</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5.16%</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12.96%</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9.38%</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18.46%</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20.93%</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23.81%</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14.77%</a:t>
                      </a:r>
                      <a:endParaRPr lang="en-GB" sz="105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764729228"/>
                  </a:ext>
                </a:extLst>
              </a:tr>
              <a:tr h="346121">
                <a:tc>
                  <a:txBody>
                    <a:bodyPr/>
                    <a:lstStyle/>
                    <a:p>
                      <a:pPr algn="l" fontAlgn="b"/>
                      <a:r>
                        <a:rPr lang="en-GB" sz="1050" u="none" strike="noStrike">
                          <a:effectLst/>
                        </a:rPr>
                        <a:t>General Assembly</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9.56%</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9.26%</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dirty="0">
                          <a:effectLst/>
                        </a:rPr>
                        <a:t>12.50%</a:t>
                      </a:r>
                      <a:endParaRPr lang="en-GB" sz="1050" b="0" i="0" u="none" strike="noStrike" dirty="0">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26.15%</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16.28%</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a:effectLst/>
                        </a:rPr>
                        <a:t>23.81%</a:t>
                      </a:r>
                      <a:endParaRPr lang="en-GB" sz="105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050" u="none" strike="noStrike" dirty="0">
                          <a:effectLst/>
                        </a:rPr>
                        <a:t>19.32%</a:t>
                      </a:r>
                      <a:endParaRPr lang="en-GB" sz="1050" b="0" i="0" u="none" strike="noStrike" dirty="0">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1991009928"/>
                  </a:ext>
                </a:extLst>
              </a:tr>
            </a:tbl>
          </a:graphicData>
        </a:graphic>
      </p:graphicFrame>
      <p:sp>
        <p:nvSpPr>
          <p:cNvPr id="9" name="TextBox 8">
            <a:extLst>
              <a:ext uri="{FF2B5EF4-FFF2-40B4-BE49-F238E27FC236}">
                <a16:creationId xmlns:a16="http://schemas.microsoft.com/office/drawing/2014/main" id="{795F35D1-E31D-0E4E-838B-ECE04CFC3FD6}"/>
              </a:ext>
            </a:extLst>
          </p:cNvPr>
          <p:cNvSpPr txBox="1"/>
          <p:nvPr/>
        </p:nvSpPr>
        <p:spPr>
          <a:xfrm>
            <a:off x="874816" y="2017986"/>
            <a:ext cx="2740879" cy="1815882"/>
          </a:xfrm>
          <a:prstGeom prst="rect">
            <a:avLst/>
          </a:prstGeom>
          <a:noFill/>
        </p:spPr>
        <p:txBody>
          <a:bodyPr wrap="square" rtlCol="0">
            <a:spAutoFit/>
          </a:bodyPr>
          <a:lstStyle/>
          <a:p>
            <a:r>
              <a:rPr lang="en-GB" sz="1600" dirty="0"/>
              <a:t>In all bar Africa and the Middle East, respondents are most aware of LinkedIn Learning from the list provided.  In Africa and the Middle East, edX is best known.</a:t>
            </a:r>
            <a:endParaRPr lang="en-US" sz="1600" dirty="0"/>
          </a:p>
        </p:txBody>
      </p:sp>
      <p:pic>
        <p:nvPicPr>
          <p:cNvPr id="11" name="Picture 10" descr="CC-Logo.jpg">
            <a:hlinkClick r:id="rId2"/>
            <a:extLst>
              <a:ext uri="{FF2B5EF4-FFF2-40B4-BE49-F238E27FC236}">
                <a16:creationId xmlns:a16="http://schemas.microsoft.com/office/drawing/2014/main" id="{2643DF27-78FB-B746-8BFF-0970F7900F54}"/>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9FB9A19D-E642-3C4C-9018-F2C75AB50D58}"/>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56FE827D-C5B5-A940-B9A2-0ED280C96D41}"/>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5896909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079182"/>
            <a:ext cx="3079965" cy="1090353"/>
          </a:xfrm>
        </p:spPr>
        <p:txBody>
          <a:bodyPr vert="horz" lIns="91440" tIns="45720" rIns="91440" bIns="45720" rtlCol="0" anchor="t">
            <a:normAutofit/>
          </a:bodyPr>
          <a:lstStyle/>
          <a:p>
            <a:r>
              <a:rPr lang="en-US" sz="3200" kern="1200" dirty="0">
                <a:solidFill>
                  <a:schemeClr val="tx1"/>
                </a:solidFill>
                <a:latin typeface="+mj-lt"/>
                <a:ea typeface="+mj-ea"/>
                <a:cs typeface="+mj-cs"/>
              </a:rPr>
              <a:t>Digital providers used</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3BEFFE9F-FEA9-8248-B8DA-67C87FC72F8A}"/>
              </a:ext>
            </a:extLst>
          </p:cNvPr>
          <p:cNvGraphicFramePr>
            <a:graphicFrameLocks noGrp="1"/>
          </p:cNvGraphicFramePr>
          <p:nvPr>
            <p:extLst>
              <p:ext uri="{D42A27DB-BD31-4B8C-83A1-F6EECF244321}">
                <p14:modId xmlns:p14="http://schemas.microsoft.com/office/powerpoint/2010/main" val="3623720375"/>
              </p:ext>
            </p:extLst>
          </p:nvPr>
        </p:nvGraphicFramePr>
        <p:xfrm>
          <a:off x="4273886" y="1064828"/>
          <a:ext cx="7313131" cy="4981646"/>
        </p:xfrm>
        <a:graphic>
          <a:graphicData uri="http://schemas.openxmlformats.org/drawingml/2006/table">
            <a:tbl>
              <a:tblPr firstRow="1" bandRow="1">
                <a:tableStyleId>{5C22544A-7EE6-4342-B048-85BDC9FD1C3A}</a:tableStyleId>
              </a:tblPr>
              <a:tblGrid>
                <a:gridCol w="1552339">
                  <a:extLst>
                    <a:ext uri="{9D8B030D-6E8A-4147-A177-3AD203B41FA5}">
                      <a16:colId xmlns:a16="http://schemas.microsoft.com/office/drawing/2014/main" val="1064996470"/>
                    </a:ext>
                  </a:extLst>
                </a:gridCol>
                <a:gridCol w="756111">
                  <a:extLst>
                    <a:ext uri="{9D8B030D-6E8A-4147-A177-3AD203B41FA5}">
                      <a16:colId xmlns:a16="http://schemas.microsoft.com/office/drawing/2014/main" val="2560002506"/>
                    </a:ext>
                  </a:extLst>
                </a:gridCol>
                <a:gridCol w="756111">
                  <a:extLst>
                    <a:ext uri="{9D8B030D-6E8A-4147-A177-3AD203B41FA5}">
                      <a16:colId xmlns:a16="http://schemas.microsoft.com/office/drawing/2014/main" val="1396009235"/>
                    </a:ext>
                  </a:extLst>
                </a:gridCol>
                <a:gridCol w="756111">
                  <a:extLst>
                    <a:ext uri="{9D8B030D-6E8A-4147-A177-3AD203B41FA5}">
                      <a16:colId xmlns:a16="http://schemas.microsoft.com/office/drawing/2014/main" val="1803826242"/>
                    </a:ext>
                  </a:extLst>
                </a:gridCol>
                <a:gridCol w="756111">
                  <a:extLst>
                    <a:ext uri="{9D8B030D-6E8A-4147-A177-3AD203B41FA5}">
                      <a16:colId xmlns:a16="http://schemas.microsoft.com/office/drawing/2014/main" val="2200371209"/>
                    </a:ext>
                  </a:extLst>
                </a:gridCol>
                <a:gridCol w="1035703">
                  <a:extLst>
                    <a:ext uri="{9D8B030D-6E8A-4147-A177-3AD203B41FA5}">
                      <a16:colId xmlns:a16="http://schemas.microsoft.com/office/drawing/2014/main" val="1006931729"/>
                    </a:ext>
                  </a:extLst>
                </a:gridCol>
                <a:gridCol w="893882">
                  <a:extLst>
                    <a:ext uri="{9D8B030D-6E8A-4147-A177-3AD203B41FA5}">
                      <a16:colId xmlns:a16="http://schemas.microsoft.com/office/drawing/2014/main" val="2905548104"/>
                    </a:ext>
                  </a:extLst>
                </a:gridCol>
                <a:gridCol w="806763">
                  <a:extLst>
                    <a:ext uri="{9D8B030D-6E8A-4147-A177-3AD203B41FA5}">
                      <a16:colId xmlns:a16="http://schemas.microsoft.com/office/drawing/2014/main" val="2981061170"/>
                    </a:ext>
                  </a:extLst>
                </a:gridCol>
              </a:tblGrid>
              <a:tr h="1422436">
                <a:tc>
                  <a:txBody>
                    <a:bodyPr/>
                    <a:lstStyle/>
                    <a:p>
                      <a:pPr algn="ctr" fontAlgn="ctr"/>
                      <a:r>
                        <a:rPr lang="en-GB" sz="1100" u="none" strike="noStrike" dirty="0">
                          <a:effectLst/>
                        </a:rPr>
                        <a:t> </a:t>
                      </a:r>
                      <a:endParaRPr lang="en-GB" sz="1100" b="1" i="0" u="none" strike="noStrike" dirty="0">
                        <a:solidFill>
                          <a:srgbClr val="000000"/>
                        </a:solidFill>
                        <a:effectLst/>
                        <a:latin typeface="Calibri" panose="020F0502020204030204" pitchFamily="34" charset="0"/>
                      </a:endParaRPr>
                    </a:p>
                  </a:txBody>
                  <a:tcPr marL="8593" marR="8593" marT="8593" marB="0" anchor="ctr"/>
                </a:tc>
                <a:tc>
                  <a:txBody>
                    <a:bodyPr/>
                    <a:lstStyle/>
                    <a:p>
                      <a:pPr algn="l" fontAlgn="b"/>
                      <a:r>
                        <a:rPr lang="en-GB" sz="1100" u="none" strike="noStrike">
                          <a:effectLst/>
                        </a:rPr>
                        <a:t>Europe</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a:effectLst/>
                        </a:rPr>
                        <a:t>Africa Middle East</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dirty="0">
                          <a:effectLst/>
                        </a:rPr>
                        <a:t>East and South East Asia</a:t>
                      </a:r>
                      <a:endParaRPr lang="en-GB" sz="1100" b="0" i="0" u="none" strike="noStrike" dirty="0">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a:effectLst/>
                        </a:rPr>
                        <a:t>South Asia</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a:effectLst/>
                        </a:rPr>
                        <a:t>Australasia</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dirty="0">
                          <a:effectLst/>
                        </a:rPr>
                        <a:t>Central and South America</a:t>
                      </a:r>
                      <a:endParaRPr lang="en-GB" sz="1100" b="0" i="0" u="none" strike="noStrike" dirty="0">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a:effectLst/>
                        </a:rPr>
                        <a:t>North America</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1920492785"/>
                  </a:ext>
                </a:extLst>
              </a:tr>
              <a:tr h="355921">
                <a:tc>
                  <a:txBody>
                    <a:bodyPr/>
                    <a:lstStyle/>
                    <a:p>
                      <a:pPr algn="l" fontAlgn="b"/>
                      <a:r>
                        <a:rPr lang="en-GB" sz="1100" u="none" strike="noStrike">
                          <a:effectLst/>
                        </a:rPr>
                        <a:t>LinkedIn Learning</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20.33%</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16.67%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23.44%</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35.38%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23.26%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30.16%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19.32%</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1704527582"/>
                  </a:ext>
                </a:extLst>
              </a:tr>
              <a:tr h="355921">
                <a:tc>
                  <a:txBody>
                    <a:bodyPr/>
                    <a:lstStyle/>
                    <a:p>
                      <a:pPr algn="l" fontAlgn="b"/>
                      <a:r>
                        <a:rPr lang="en-GB" sz="1100" u="none" strike="noStrike">
                          <a:effectLst/>
                        </a:rPr>
                        <a:t>Coursera</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11.53%</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24.07%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29.69%</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35.38%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13.95%</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30.16%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17.05%</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666685872"/>
                  </a:ext>
                </a:extLst>
              </a:tr>
              <a:tr h="355921">
                <a:tc>
                  <a:txBody>
                    <a:bodyPr/>
                    <a:lstStyle/>
                    <a:p>
                      <a:pPr algn="l" fontAlgn="b"/>
                      <a:r>
                        <a:rPr lang="en-GB" sz="1100" u="none" strike="noStrike">
                          <a:effectLst/>
                        </a:rPr>
                        <a:t>FutureLearn</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9.10%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9.26%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17.19%</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18.46%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9.30%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15.87%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11.36%</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3974425283"/>
                  </a:ext>
                </a:extLst>
              </a:tr>
              <a:tr h="355921">
                <a:tc>
                  <a:txBody>
                    <a:bodyPr/>
                    <a:lstStyle/>
                    <a:p>
                      <a:pPr algn="l" fontAlgn="b"/>
                      <a:r>
                        <a:rPr lang="en-GB" sz="1100" u="none" strike="noStrike">
                          <a:effectLst/>
                        </a:rPr>
                        <a:t>2U</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5.61%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3.70%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17.19%</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16.92%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4.65%</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15.87%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11.36%</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3466064566"/>
                  </a:ext>
                </a:extLst>
              </a:tr>
              <a:tr h="355921">
                <a:tc>
                  <a:txBody>
                    <a:bodyPr/>
                    <a:lstStyle/>
                    <a:p>
                      <a:pPr algn="l" fontAlgn="b"/>
                      <a:r>
                        <a:rPr lang="en-GB" sz="1100" u="none" strike="noStrike">
                          <a:effectLst/>
                        </a:rPr>
                        <a:t>Udacity</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6.83%</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7.41%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15.63%</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20.00%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11.63%</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20.63%</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12.50%</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125165716"/>
                  </a:ext>
                </a:extLst>
              </a:tr>
              <a:tr h="355921">
                <a:tc>
                  <a:txBody>
                    <a:bodyPr/>
                    <a:lstStyle/>
                    <a:p>
                      <a:pPr algn="l" fontAlgn="b"/>
                      <a:r>
                        <a:rPr lang="en-GB" sz="1100" u="none" strike="noStrike" dirty="0">
                          <a:effectLst/>
                        </a:rPr>
                        <a:t>edX</a:t>
                      </a:r>
                      <a:endParaRPr lang="en-GB" sz="1100" b="0" i="0" u="none" strike="noStrike" dirty="0">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8.50%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16.67%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28.13%</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32.31%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18.60%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31.75%</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22.73%</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2011147791"/>
                  </a:ext>
                </a:extLst>
              </a:tr>
              <a:tr h="355921">
                <a:tc>
                  <a:txBody>
                    <a:bodyPr/>
                    <a:lstStyle/>
                    <a:p>
                      <a:pPr algn="l" fontAlgn="b"/>
                      <a:r>
                        <a:rPr lang="en-GB" sz="1100" u="none" strike="noStrike">
                          <a:effectLst/>
                        </a:rPr>
                        <a:t>ServiceSkills.com</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5.01%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3.70%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14.06%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15.38%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9.30%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22.22%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9.09%</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3794435333"/>
                  </a:ext>
                </a:extLst>
              </a:tr>
              <a:tr h="355921">
                <a:tc>
                  <a:txBody>
                    <a:bodyPr/>
                    <a:lstStyle/>
                    <a:p>
                      <a:pPr algn="l" fontAlgn="b"/>
                      <a:r>
                        <a:rPr lang="en-GB" sz="1100" u="none" strike="noStrike">
                          <a:effectLst/>
                        </a:rPr>
                        <a:t>OpenSesame</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5.01%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3.70%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15.63%</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26.15%</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6.98%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17.46%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9.09%</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1738733230"/>
                  </a:ext>
                </a:extLst>
              </a:tr>
              <a:tr h="355921">
                <a:tc>
                  <a:txBody>
                    <a:bodyPr/>
                    <a:lstStyle/>
                    <a:p>
                      <a:pPr algn="l" fontAlgn="b"/>
                      <a:r>
                        <a:rPr lang="en-GB" sz="1100" u="none" strike="noStrike">
                          <a:effectLst/>
                        </a:rPr>
                        <a:t>eduCBA</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4.86%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5.56%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17.19%</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16.92%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9.30%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22.22%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12.50%</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3858480952"/>
                  </a:ext>
                </a:extLst>
              </a:tr>
              <a:tr h="355921">
                <a:tc>
                  <a:txBody>
                    <a:bodyPr/>
                    <a:lstStyle/>
                    <a:p>
                      <a:pPr algn="l" fontAlgn="b"/>
                      <a:r>
                        <a:rPr lang="en-GB" sz="1100" u="none" strike="noStrike">
                          <a:effectLst/>
                        </a:rPr>
                        <a:t>General Assembly</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4.25%</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9.26%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23.44%</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16.92%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9.30%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22.22%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dirty="0">
                          <a:effectLst/>
                        </a:rPr>
                        <a:t>12.50%</a:t>
                      </a:r>
                      <a:endParaRPr lang="en-GB" sz="1100" b="0" i="0" u="none" strike="noStrike" dirty="0">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2924462190"/>
                  </a:ext>
                </a:extLst>
              </a:tr>
            </a:tbl>
          </a:graphicData>
        </a:graphic>
      </p:graphicFrame>
      <p:sp>
        <p:nvSpPr>
          <p:cNvPr id="9" name="TextBox 8">
            <a:extLst>
              <a:ext uri="{FF2B5EF4-FFF2-40B4-BE49-F238E27FC236}">
                <a16:creationId xmlns:a16="http://schemas.microsoft.com/office/drawing/2014/main" id="{4E816CA2-3992-0941-9458-E72E4551829A}"/>
              </a:ext>
            </a:extLst>
          </p:cNvPr>
          <p:cNvSpPr txBox="1"/>
          <p:nvPr/>
        </p:nvSpPr>
        <p:spPr>
          <a:xfrm>
            <a:off x="874816" y="2081048"/>
            <a:ext cx="3166763" cy="1815882"/>
          </a:xfrm>
          <a:prstGeom prst="rect">
            <a:avLst/>
          </a:prstGeom>
          <a:noFill/>
        </p:spPr>
        <p:txBody>
          <a:bodyPr wrap="square" rtlCol="0">
            <a:spAutoFit/>
          </a:bodyPr>
          <a:lstStyle/>
          <a:p>
            <a:r>
              <a:rPr lang="en-GB" sz="1600" dirty="0"/>
              <a:t>A similar pattern to awareness is seen in usage of digital providers, with the exception of East and South East Asia where Coursera is most widely used and the Americas where edX is most widely used.</a:t>
            </a:r>
            <a:endParaRPr lang="en-US" sz="1600" dirty="0"/>
          </a:p>
        </p:txBody>
      </p:sp>
      <p:pic>
        <p:nvPicPr>
          <p:cNvPr id="11" name="Picture 10" descr="CC-Logo.jpg">
            <a:hlinkClick r:id="rId2"/>
            <a:extLst>
              <a:ext uri="{FF2B5EF4-FFF2-40B4-BE49-F238E27FC236}">
                <a16:creationId xmlns:a16="http://schemas.microsoft.com/office/drawing/2014/main" id="{F52F0EF6-7818-9346-AE54-F6F01C5A324D}"/>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D01E0FA3-06C0-1043-B654-AC93BBAAA686}"/>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B4CB56E8-B6D8-7A42-9C1C-1BD6F4B1CDE4}"/>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21454630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064828"/>
            <a:ext cx="3114255" cy="1359451"/>
          </a:xfrm>
        </p:spPr>
        <p:txBody>
          <a:bodyPr vert="horz" lIns="91440" tIns="45720" rIns="91440" bIns="45720" rtlCol="0" anchor="t">
            <a:normAutofit fontScale="90000"/>
          </a:bodyPr>
          <a:lstStyle/>
          <a:p>
            <a:r>
              <a:rPr lang="en-US" sz="3200" kern="1200" dirty="0">
                <a:solidFill>
                  <a:schemeClr val="tx1"/>
                </a:solidFill>
                <a:latin typeface="+mj-lt"/>
                <a:ea typeface="+mj-ea"/>
                <a:cs typeface="+mj-cs"/>
              </a:rPr>
              <a:t>Digital providers that would be considered</a:t>
            </a:r>
          </a:p>
        </p:txBody>
      </p:sp>
      <p:sp>
        <p:nvSpPr>
          <p:cNvPr id="17" name="Rectangle 16">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FEF9A21A-FD8D-1F4A-8230-6E0689EE1CE5}"/>
              </a:ext>
            </a:extLst>
          </p:cNvPr>
          <p:cNvGraphicFramePr>
            <a:graphicFrameLocks noGrp="1"/>
          </p:cNvGraphicFramePr>
          <p:nvPr>
            <p:extLst>
              <p:ext uri="{D42A27DB-BD31-4B8C-83A1-F6EECF244321}">
                <p14:modId xmlns:p14="http://schemas.microsoft.com/office/powerpoint/2010/main" val="622175815"/>
              </p:ext>
            </p:extLst>
          </p:nvPr>
        </p:nvGraphicFramePr>
        <p:xfrm>
          <a:off x="4171404" y="1064828"/>
          <a:ext cx="7415612" cy="4878763"/>
        </p:xfrm>
        <a:graphic>
          <a:graphicData uri="http://schemas.openxmlformats.org/drawingml/2006/table">
            <a:tbl>
              <a:tblPr firstRow="1" bandRow="1">
                <a:tableStyleId>{5C22544A-7EE6-4342-B048-85BDC9FD1C3A}</a:tableStyleId>
              </a:tblPr>
              <a:tblGrid>
                <a:gridCol w="1574092">
                  <a:extLst>
                    <a:ext uri="{9D8B030D-6E8A-4147-A177-3AD203B41FA5}">
                      <a16:colId xmlns:a16="http://schemas.microsoft.com/office/drawing/2014/main" val="986738364"/>
                    </a:ext>
                  </a:extLst>
                </a:gridCol>
                <a:gridCol w="766707">
                  <a:extLst>
                    <a:ext uri="{9D8B030D-6E8A-4147-A177-3AD203B41FA5}">
                      <a16:colId xmlns:a16="http://schemas.microsoft.com/office/drawing/2014/main" val="3860006369"/>
                    </a:ext>
                  </a:extLst>
                </a:gridCol>
                <a:gridCol w="766707">
                  <a:extLst>
                    <a:ext uri="{9D8B030D-6E8A-4147-A177-3AD203B41FA5}">
                      <a16:colId xmlns:a16="http://schemas.microsoft.com/office/drawing/2014/main" val="3798073818"/>
                    </a:ext>
                  </a:extLst>
                </a:gridCol>
                <a:gridCol w="766707">
                  <a:extLst>
                    <a:ext uri="{9D8B030D-6E8A-4147-A177-3AD203B41FA5}">
                      <a16:colId xmlns:a16="http://schemas.microsoft.com/office/drawing/2014/main" val="4232275793"/>
                    </a:ext>
                  </a:extLst>
                </a:gridCol>
                <a:gridCol w="766707">
                  <a:extLst>
                    <a:ext uri="{9D8B030D-6E8A-4147-A177-3AD203B41FA5}">
                      <a16:colId xmlns:a16="http://schemas.microsoft.com/office/drawing/2014/main" val="3353579866"/>
                    </a:ext>
                  </a:extLst>
                </a:gridCol>
                <a:gridCol w="1050216">
                  <a:extLst>
                    <a:ext uri="{9D8B030D-6E8A-4147-A177-3AD203B41FA5}">
                      <a16:colId xmlns:a16="http://schemas.microsoft.com/office/drawing/2014/main" val="906840534"/>
                    </a:ext>
                  </a:extLst>
                </a:gridCol>
                <a:gridCol w="906408">
                  <a:extLst>
                    <a:ext uri="{9D8B030D-6E8A-4147-A177-3AD203B41FA5}">
                      <a16:colId xmlns:a16="http://schemas.microsoft.com/office/drawing/2014/main" val="2343032864"/>
                    </a:ext>
                  </a:extLst>
                </a:gridCol>
                <a:gridCol w="818068">
                  <a:extLst>
                    <a:ext uri="{9D8B030D-6E8A-4147-A177-3AD203B41FA5}">
                      <a16:colId xmlns:a16="http://schemas.microsoft.com/office/drawing/2014/main" val="1448370582"/>
                    </a:ext>
                  </a:extLst>
                </a:gridCol>
              </a:tblGrid>
              <a:tr h="1393063">
                <a:tc>
                  <a:txBody>
                    <a:bodyPr/>
                    <a:lstStyle/>
                    <a:p>
                      <a:pPr algn="ctr" fontAlgn="ctr"/>
                      <a:r>
                        <a:rPr lang="en-GB" sz="1100" u="none" strike="noStrike" dirty="0">
                          <a:effectLst/>
                        </a:rPr>
                        <a:t> </a:t>
                      </a:r>
                      <a:endParaRPr lang="en-GB" sz="1100" b="1" i="0" u="none" strike="noStrike" dirty="0">
                        <a:solidFill>
                          <a:srgbClr val="000000"/>
                        </a:solidFill>
                        <a:effectLst/>
                        <a:latin typeface="Calibri" panose="020F0502020204030204" pitchFamily="34" charset="0"/>
                      </a:endParaRPr>
                    </a:p>
                  </a:txBody>
                  <a:tcPr marL="8593" marR="8593" marT="8593" marB="0" anchor="ctr"/>
                </a:tc>
                <a:tc>
                  <a:txBody>
                    <a:bodyPr/>
                    <a:lstStyle/>
                    <a:p>
                      <a:pPr algn="l" fontAlgn="b"/>
                      <a:r>
                        <a:rPr lang="en-GB" sz="1100" u="none" strike="noStrike">
                          <a:effectLst/>
                        </a:rPr>
                        <a:t>Europe</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a:effectLst/>
                        </a:rPr>
                        <a:t>Africa Middle East</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a:effectLst/>
                        </a:rPr>
                        <a:t>East and South East Asia</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dirty="0">
                          <a:effectLst/>
                        </a:rPr>
                        <a:t>South Asia</a:t>
                      </a:r>
                      <a:endParaRPr lang="en-GB" sz="1100" b="0" i="0" u="none" strike="noStrike" dirty="0">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a:effectLst/>
                        </a:rPr>
                        <a:t>Australasia</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dirty="0">
                          <a:effectLst/>
                        </a:rPr>
                        <a:t>Central and South America</a:t>
                      </a:r>
                      <a:endParaRPr lang="en-GB" sz="1100" b="0" i="0" u="none" strike="noStrike" dirty="0">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a:effectLst/>
                        </a:rPr>
                        <a:t>North America</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200198413"/>
                  </a:ext>
                </a:extLst>
              </a:tr>
              <a:tr h="348570">
                <a:tc>
                  <a:txBody>
                    <a:bodyPr/>
                    <a:lstStyle/>
                    <a:p>
                      <a:pPr algn="l" fontAlgn="b"/>
                      <a:r>
                        <a:rPr lang="en-GB" sz="1100" u="none" strike="noStrike">
                          <a:effectLst/>
                        </a:rPr>
                        <a:t>LinkedIn Learning</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25.80%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40.74%</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29.69%</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35.38%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25.58%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33.33%</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20.45%</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2278500776"/>
                  </a:ext>
                </a:extLst>
              </a:tr>
              <a:tr h="348570">
                <a:tc>
                  <a:txBody>
                    <a:bodyPr/>
                    <a:lstStyle/>
                    <a:p>
                      <a:pPr algn="l" fontAlgn="b"/>
                      <a:r>
                        <a:rPr lang="en-GB" sz="1100" u="none" strike="noStrike" dirty="0">
                          <a:effectLst/>
                        </a:rPr>
                        <a:t>Coursera</a:t>
                      </a:r>
                      <a:endParaRPr lang="en-GB" sz="1100" b="0" i="0" u="none" strike="noStrike" dirty="0">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13.35%</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24.07%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25.00%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27.69%</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13.95%</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23.81%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19.32%</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3724205008"/>
                  </a:ext>
                </a:extLst>
              </a:tr>
              <a:tr h="348570">
                <a:tc>
                  <a:txBody>
                    <a:bodyPr/>
                    <a:lstStyle/>
                    <a:p>
                      <a:pPr algn="l" fontAlgn="b"/>
                      <a:r>
                        <a:rPr lang="en-GB" sz="1100" u="none" strike="noStrike">
                          <a:effectLst/>
                        </a:rPr>
                        <a:t>FutureLearn</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12.44%</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18.52%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26.56%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30.77%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18.60%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28.57%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20.45%</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2753796051"/>
                  </a:ext>
                </a:extLst>
              </a:tr>
              <a:tr h="348570">
                <a:tc>
                  <a:txBody>
                    <a:bodyPr/>
                    <a:lstStyle/>
                    <a:p>
                      <a:pPr algn="l" fontAlgn="b"/>
                      <a:r>
                        <a:rPr lang="en-GB" sz="1100" u="none" strike="noStrike">
                          <a:effectLst/>
                        </a:rPr>
                        <a:t>2U</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10.02%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14.81%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14.06%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30.77%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16.28%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22.22%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17.05%</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1321658850"/>
                  </a:ext>
                </a:extLst>
              </a:tr>
              <a:tr h="348570">
                <a:tc>
                  <a:txBody>
                    <a:bodyPr/>
                    <a:lstStyle/>
                    <a:p>
                      <a:pPr algn="l" fontAlgn="b"/>
                      <a:r>
                        <a:rPr lang="en-GB" sz="1100" u="none" strike="noStrike">
                          <a:effectLst/>
                        </a:rPr>
                        <a:t>Udacity</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11.08%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18.52%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25.00%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30.77%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9.30%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22.22%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17.05%</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1626271057"/>
                  </a:ext>
                </a:extLst>
              </a:tr>
              <a:tr h="348570">
                <a:tc>
                  <a:txBody>
                    <a:bodyPr/>
                    <a:lstStyle/>
                    <a:p>
                      <a:pPr algn="l" fontAlgn="b"/>
                      <a:r>
                        <a:rPr lang="en-GB" sz="1100" u="none" strike="noStrike">
                          <a:effectLst/>
                        </a:rPr>
                        <a:t>edX</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12.14%</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25.93%</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31.25%</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21.54%</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11.63%</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25.40%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15.91%</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3706583495"/>
                  </a:ext>
                </a:extLst>
              </a:tr>
              <a:tr h="348570">
                <a:tc>
                  <a:txBody>
                    <a:bodyPr/>
                    <a:lstStyle/>
                    <a:p>
                      <a:pPr algn="l" fontAlgn="b"/>
                      <a:r>
                        <a:rPr lang="en-GB" sz="1100" u="none" strike="noStrike">
                          <a:effectLst/>
                        </a:rPr>
                        <a:t>ServiceSkills.com</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12.59%</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18.52%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23.44%</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30.77%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16.28%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14.29%</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18.18%</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692055429"/>
                  </a:ext>
                </a:extLst>
              </a:tr>
              <a:tr h="348570">
                <a:tc>
                  <a:txBody>
                    <a:bodyPr/>
                    <a:lstStyle/>
                    <a:p>
                      <a:pPr algn="l" fontAlgn="b"/>
                      <a:r>
                        <a:rPr lang="en-GB" sz="1100" u="none" strike="noStrike">
                          <a:effectLst/>
                        </a:rPr>
                        <a:t>OpenSesame</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8.65%</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24.07%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20.31%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23.08%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16.28%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22.22%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17.05%</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3218084526"/>
                  </a:ext>
                </a:extLst>
              </a:tr>
              <a:tr h="348570">
                <a:tc>
                  <a:txBody>
                    <a:bodyPr/>
                    <a:lstStyle/>
                    <a:p>
                      <a:pPr algn="l" fontAlgn="b"/>
                      <a:r>
                        <a:rPr lang="en-GB" sz="1100" u="none" strike="noStrike">
                          <a:effectLst/>
                        </a:rPr>
                        <a:t>eduCBA</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11.08%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20.37%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28.13%</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27.69%</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13.95%</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19.05%</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19.32%</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1110176685"/>
                  </a:ext>
                </a:extLst>
              </a:tr>
              <a:tr h="348570">
                <a:tc>
                  <a:txBody>
                    <a:bodyPr/>
                    <a:lstStyle/>
                    <a:p>
                      <a:pPr algn="l" fontAlgn="b"/>
                      <a:r>
                        <a:rPr lang="en-GB" sz="1100" u="none" strike="noStrike">
                          <a:effectLst/>
                        </a:rPr>
                        <a:t>General Assembly</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11.38%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20.37%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20.31%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27.69%</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13.95%</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22.22%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dirty="0">
                          <a:effectLst/>
                        </a:rPr>
                        <a:t>20.45%</a:t>
                      </a:r>
                      <a:endParaRPr lang="en-GB" sz="1100" b="0" i="0" u="none" strike="noStrike" dirty="0">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3578255633"/>
                  </a:ext>
                </a:extLst>
              </a:tr>
            </a:tbl>
          </a:graphicData>
        </a:graphic>
      </p:graphicFrame>
      <p:sp>
        <p:nvSpPr>
          <p:cNvPr id="10" name="TextBox 9">
            <a:extLst>
              <a:ext uri="{FF2B5EF4-FFF2-40B4-BE49-F238E27FC236}">
                <a16:creationId xmlns:a16="http://schemas.microsoft.com/office/drawing/2014/main" id="{07C5A519-B4C1-0842-8CC0-86568954DF28}"/>
              </a:ext>
            </a:extLst>
          </p:cNvPr>
          <p:cNvSpPr txBox="1"/>
          <p:nvPr/>
        </p:nvSpPr>
        <p:spPr>
          <a:xfrm>
            <a:off x="874816" y="2424280"/>
            <a:ext cx="3059985" cy="1569660"/>
          </a:xfrm>
          <a:prstGeom prst="rect">
            <a:avLst/>
          </a:prstGeom>
          <a:noFill/>
        </p:spPr>
        <p:txBody>
          <a:bodyPr wrap="square" rtlCol="0">
            <a:spAutoFit/>
          </a:bodyPr>
          <a:lstStyle/>
          <a:p>
            <a:r>
              <a:rPr lang="en-GB" sz="1600" dirty="0"/>
              <a:t>In all bar East and South East Asia, LinkedIn Learning is most likely to be considered among the providers listed. In East and South East Asia, edX is most likely to be considered.</a:t>
            </a:r>
            <a:endParaRPr lang="en-US" sz="1600" dirty="0"/>
          </a:p>
        </p:txBody>
      </p:sp>
      <p:pic>
        <p:nvPicPr>
          <p:cNvPr id="12" name="Picture 11" descr="CC-Logo.jpg">
            <a:hlinkClick r:id="rId2"/>
            <a:extLst>
              <a:ext uri="{FF2B5EF4-FFF2-40B4-BE49-F238E27FC236}">
                <a16:creationId xmlns:a16="http://schemas.microsoft.com/office/drawing/2014/main" id="{FD51FC39-396E-A343-9649-D1CF86520708}"/>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9B7790E2-5297-574F-B85B-B3A4C013D98D}"/>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FAC2CB12-A6CE-BE47-8736-30F377D693B2}"/>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32067506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079182"/>
            <a:ext cx="2740880" cy="1412499"/>
          </a:xfrm>
        </p:spPr>
        <p:txBody>
          <a:bodyPr vert="horz" lIns="91440" tIns="45720" rIns="91440" bIns="45720" rtlCol="0" anchor="t">
            <a:normAutofit/>
          </a:bodyPr>
          <a:lstStyle/>
          <a:p>
            <a:r>
              <a:rPr lang="en-US" sz="3200" kern="1200" dirty="0">
                <a:solidFill>
                  <a:schemeClr val="tx1"/>
                </a:solidFill>
                <a:latin typeface="+mj-lt"/>
                <a:ea typeface="+mj-ea"/>
                <a:cs typeface="+mj-cs"/>
              </a:rPr>
              <a:t>Digital providers not known</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7DA3CBBE-46A8-A244-B6BA-2D08F12CE2F4}"/>
              </a:ext>
            </a:extLst>
          </p:cNvPr>
          <p:cNvGraphicFramePr>
            <a:graphicFrameLocks noGrp="1"/>
          </p:cNvGraphicFramePr>
          <p:nvPr>
            <p:extLst>
              <p:ext uri="{D42A27DB-BD31-4B8C-83A1-F6EECF244321}">
                <p14:modId xmlns:p14="http://schemas.microsoft.com/office/powerpoint/2010/main" val="294344148"/>
              </p:ext>
            </p:extLst>
          </p:nvPr>
        </p:nvGraphicFramePr>
        <p:xfrm>
          <a:off x="3702494" y="1064828"/>
          <a:ext cx="7884522" cy="4728349"/>
        </p:xfrm>
        <a:graphic>
          <a:graphicData uri="http://schemas.openxmlformats.org/drawingml/2006/table">
            <a:tbl>
              <a:tblPr firstRow="1" bandRow="1">
                <a:tableStyleId>{5C22544A-7EE6-4342-B048-85BDC9FD1C3A}</a:tableStyleId>
              </a:tblPr>
              <a:tblGrid>
                <a:gridCol w="1673626">
                  <a:extLst>
                    <a:ext uri="{9D8B030D-6E8A-4147-A177-3AD203B41FA5}">
                      <a16:colId xmlns:a16="http://schemas.microsoft.com/office/drawing/2014/main" val="899821544"/>
                    </a:ext>
                  </a:extLst>
                </a:gridCol>
                <a:gridCol w="815188">
                  <a:extLst>
                    <a:ext uri="{9D8B030D-6E8A-4147-A177-3AD203B41FA5}">
                      <a16:colId xmlns:a16="http://schemas.microsoft.com/office/drawing/2014/main" val="1551834474"/>
                    </a:ext>
                  </a:extLst>
                </a:gridCol>
                <a:gridCol w="815188">
                  <a:extLst>
                    <a:ext uri="{9D8B030D-6E8A-4147-A177-3AD203B41FA5}">
                      <a16:colId xmlns:a16="http://schemas.microsoft.com/office/drawing/2014/main" val="578940182"/>
                    </a:ext>
                  </a:extLst>
                </a:gridCol>
                <a:gridCol w="815188">
                  <a:extLst>
                    <a:ext uri="{9D8B030D-6E8A-4147-A177-3AD203B41FA5}">
                      <a16:colId xmlns:a16="http://schemas.microsoft.com/office/drawing/2014/main" val="125839593"/>
                    </a:ext>
                  </a:extLst>
                </a:gridCol>
                <a:gridCol w="815188">
                  <a:extLst>
                    <a:ext uri="{9D8B030D-6E8A-4147-A177-3AD203B41FA5}">
                      <a16:colId xmlns:a16="http://schemas.microsoft.com/office/drawing/2014/main" val="631084367"/>
                    </a:ext>
                  </a:extLst>
                </a:gridCol>
                <a:gridCol w="1116624">
                  <a:extLst>
                    <a:ext uri="{9D8B030D-6E8A-4147-A177-3AD203B41FA5}">
                      <a16:colId xmlns:a16="http://schemas.microsoft.com/office/drawing/2014/main" val="68208082"/>
                    </a:ext>
                  </a:extLst>
                </a:gridCol>
                <a:gridCol w="963723">
                  <a:extLst>
                    <a:ext uri="{9D8B030D-6E8A-4147-A177-3AD203B41FA5}">
                      <a16:colId xmlns:a16="http://schemas.microsoft.com/office/drawing/2014/main" val="2870354505"/>
                    </a:ext>
                  </a:extLst>
                </a:gridCol>
                <a:gridCol w="869797">
                  <a:extLst>
                    <a:ext uri="{9D8B030D-6E8A-4147-A177-3AD203B41FA5}">
                      <a16:colId xmlns:a16="http://schemas.microsoft.com/office/drawing/2014/main" val="2181135103"/>
                    </a:ext>
                  </a:extLst>
                </a:gridCol>
              </a:tblGrid>
              <a:tr h="1350109">
                <a:tc>
                  <a:txBody>
                    <a:bodyPr/>
                    <a:lstStyle/>
                    <a:p>
                      <a:pPr algn="ctr" fontAlgn="ctr"/>
                      <a:r>
                        <a:rPr lang="en-GB" sz="1100" u="none" strike="noStrike" dirty="0">
                          <a:effectLst/>
                        </a:rPr>
                        <a:t> </a:t>
                      </a:r>
                      <a:endParaRPr lang="en-GB" sz="1100" b="1" i="0" u="none" strike="noStrike" dirty="0">
                        <a:solidFill>
                          <a:srgbClr val="000000"/>
                        </a:solidFill>
                        <a:effectLst/>
                        <a:latin typeface="Calibri" panose="020F0502020204030204" pitchFamily="34" charset="0"/>
                      </a:endParaRPr>
                    </a:p>
                  </a:txBody>
                  <a:tcPr marL="8593" marR="8593" marT="8593" marB="0" anchor="ctr"/>
                </a:tc>
                <a:tc>
                  <a:txBody>
                    <a:bodyPr/>
                    <a:lstStyle/>
                    <a:p>
                      <a:pPr algn="l" fontAlgn="b"/>
                      <a:r>
                        <a:rPr lang="en-GB" sz="1100" u="none" strike="noStrike">
                          <a:effectLst/>
                        </a:rPr>
                        <a:t>Europe</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a:effectLst/>
                        </a:rPr>
                        <a:t>Africa Middle East</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a:effectLst/>
                        </a:rPr>
                        <a:t>East and South East Asia</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dirty="0">
                          <a:effectLst/>
                        </a:rPr>
                        <a:t>South Asia</a:t>
                      </a:r>
                      <a:endParaRPr lang="en-GB" sz="1100" b="0" i="0" u="none" strike="noStrike" dirty="0">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a:effectLst/>
                        </a:rPr>
                        <a:t>Australasia</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dirty="0">
                          <a:effectLst/>
                        </a:rPr>
                        <a:t>Central and South America</a:t>
                      </a:r>
                      <a:endParaRPr lang="en-GB" sz="1100" b="0" i="0" u="none" strike="noStrike" dirty="0">
                        <a:solidFill>
                          <a:srgbClr val="000000"/>
                        </a:solidFill>
                        <a:effectLst/>
                        <a:latin typeface="Calibri" panose="020F0502020204030204" pitchFamily="34" charset="0"/>
                      </a:endParaRPr>
                    </a:p>
                  </a:txBody>
                  <a:tcPr marL="8593" marR="8593" marT="8593" marB="0" anchor="b"/>
                </a:tc>
                <a:tc>
                  <a:txBody>
                    <a:bodyPr/>
                    <a:lstStyle/>
                    <a:p>
                      <a:pPr algn="l" fontAlgn="b"/>
                      <a:r>
                        <a:rPr lang="en-GB" sz="1100" u="none" strike="noStrike">
                          <a:effectLst/>
                        </a:rPr>
                        <a:t>North America</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3338751235"/>
                  </a:ext>
                </a:extLst>
              </a:tr>
              <a:tr h="337824">
                <a:tc>
                  <a:txBody>
                    <a:bodyPr/>
                    <a:lstStyle/>
                    <a:p>
                      <a:pPr algn="l" fontAlgn="b"/>
                      <a:r>
                        <a:rPr lang="en-GB" sz="1100" u="none" strike="noStrike">
                          <a:effectLst/>
                        </a:rPr>
                        <a:t>LinkedIn Learning</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25.49%</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24.07%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29.69%</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18.46%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27.91%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7.94%</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30.68%</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1451606166"/>
                  </a:ext>
                </a:extLst>
              </a:tr>
              <a:tr h="337824">
                <a:tc>
                  <a:txBody>
                    <a:bodyPr/>
                    <a:lstStyle/>
                    <a:p>
                      <a:pPr algn="l" fontAlgn="b"/>
                      <a:r>
                        <a:rPr lang="en-GB" sz="1100" u="none" strike="noStrike">
                          <a:effectLst/>
                        </a:rPr>
                        <a:t>Coursera</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65.55%</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42.59%</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32.81%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29.23%</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51.16%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23.81%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39.77%</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782908993"/>
                  </a:ext>
                </a:extLst>
              </a:tr>
              <a:tr h="337824">
                <a:tc>
                  <a:txBody>
                    <a:bodyPr/>
                    <a:lstStyle/>
                    <a:p>
                      <a:pPr algn="l" fontAlgn="b"/>
                      <a:r>
                        <a:rPr lang="en-GB" sz="1100" u="none" strike="noStrike">
                          <a:effectLst/>
                        </a:rPr>
                        <a:t>FutureLearn</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68.74%</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55.56%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48.44%</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46.15%</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58.14%</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36.51%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48.86%</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1679893588"/>
                  </a:ext>
                </a:extLst>
              </a:tr>
              <a:tr h="337824">
                <a:tc>
                  <a:txBody>
                    <a:bodyPr/>
                    <a:lstStyle/>
                    <a:p>
                      <a:pPr algn="l" fontAlgn="b"/>
                      <a:r>
                        <a:rPr lang="en-GB" sz="1100" u="none" strike="noStrike">
                          <a:effectLst/>
                        </a:rPr>
                        <a:t>2U</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78.76%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77.78%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59.38%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52.31%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67.44%</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46.03%</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60.23%</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3628190772"/>
                  </a:ext>
                </a:extLst>
              </a:tr>
              <a:tr h="337824">
                <a:tc>
                  <a:txBody>
                    <a:bodyPr/>
                    <a:lstStyle/>
                    <a:p>
                      <a:pPr algn="l" fontAlgn="b"/>
                      <a:r>
                        <a:rPr lang="en-GB" sz="1100" u="none" strike="noStrike">
                          <a:effectLst/>
                        </a:rPr>
                        <a:t>Udacity</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74.36%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61.11%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46.88%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36.92%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55.81%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31.75%</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51.14%</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694610178"/>
                  </a:ext>
                </a:extLst>
              </a:tr>
              <a:tr h="337824">
                <a:tc>
                  <a:txBody>
                    <a:bodyPr/>
                    <a:lstStyle/>
                    <a:p>
                      <a:pPr algn="l" fontAlgn="b"/>
                      <a:r>
                        <a:rPr lang="en-GB" sz="1100" u="none" strike="noStrike">
                          <a:effectLst/>
                        </a:rPr>
                        <a:t>edX</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70.71%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38.89%</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39.06%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35.38%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55.81%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30.16%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48.86%</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3898490472"/>
                  </a:ext>
                </a:extLst>
              </a:tr>
              <a:tr h="337824">
                <a:tc>
                  <a:txBody>
                    <a:bodyPr/>
                    <a:lstStyle/>
                    <a:p>
                      <a:pPr algn="l" fontAlgn="b"/>
                      <a:r>
                        <a:rPr lang="en-GB" sz="1100" u="none" strike="noStrike" dirty="0" err="1">
                          <a:effectLst/>
                        </a:rPr>
                        <a:t>ServiceSkills.com</a:t>
                      </a:r>
                      <a:endParaRPr lang="en-GB" sz="1100" b="0" i="0" u="none" strike="noStrike" dirty="0">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77.24%</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70.37%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50.00%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35.38%</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65.12%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49.21%</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63.64%</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1071359470"/>
                  </a:ext>
                </a:extLst>
              </a:tr>
              <a:tr h="337824">
                <a:tc>
                  <a:txBody>
                    <a:bodyPr/>
                    <a:lstStyle/>
                    <a:p>
                      <a:pPr algn="l" fontAlgn="b"/>
                      <a:r>
                        <a:rPr lang="en-GB" sz="1100" u="none" strike="noStrike">
                          <a:effectLst/>
                        </a:rPr>
                        <a:t>OpenSesame</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78.60%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68.52%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53.13%</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49.23%</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58.14%</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42.86%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54.55%</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2615092761"/>
                  </a:ext>
                </a:extLst>
              </a:tr>
              <a:tr h="337824">
                <a:tc>
                  <a:txBody>
                    <a:bodyPr/>
                    <a:lstStyle/>
                    <a:p>
                      <a:pPr algn="l" fontAlgn="b"/>
                      <a:r>
                        <a:rPr lang="en-GB" sz="1100" u="none" strike="noStrike">
                          <a:effectLst/>
                        </a:rPr>
                        <a:t>eduCBA</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80.27%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66.67%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48.44%</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49.23%</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60.47%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47.62%</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60.23%</a:t>
                      </a:r>
                      <a:endParaRPr lang="en-GB" sz="1100" b="0" i="0" u="none" strike="noStrike">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2774437047"/>
                  </a:ext>
                </a:extLst>
              </a:tr>
              <a:tr h="337824">
                <a:tc>
                  <a:txBody>
                    <a:bodyPr/>
                    <a:lstStyle/>
                    <a:p>
                      <a:pPr algn="l" fontAlgn="b"/>
                      <a:r>
                        <a:rPr lang="en-GB" sz="1100" u="none" strike="noStrike">
                          <a:effectLst/>
                        </a:rPr>
                        <a:t>General Assembly</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78.00%</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70.37%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43.75%</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38.46%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60.47%</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a:effectLst/>
                        </a:rPr>
                        <a:t>42.86%</a:t>
                      </a:r>
                      <a:endParaRPr lang="en-GB" sz="1100" b="0" i="0" u="none" strike="noStrike">
                        <a:solidFill>
                          <a:srgbClr val="000000"/>
                        </a:solidFill>
                        <a:effectLst/>
                        <a:latin typeface="Calibri" panose="020F0502020204030204" pitchFamily="34" charset="0"/>
                      </a:endParaRPr>
                    </a:p>
                  </a:txBody>
                  <a:tcPr marL="8593" marR="8593" marT="8593" marB="0" anchor="b"/>
                </a:tc>
                <a:tc>
                  <a:txBody>
                    <a:bodyPr/>
                    <a:lstStyle/>
                    <a:p>
                      <a:pPr algn="r" fontAlgn="b"/>
                      <a:r>
                        <a:rPr lang="en-GB" sz="1100" u="none" strike="noStrike" dirty="0">
                          <a:effectLst/>
                        </a:rPr>
                        <a:t>59.09%</a:t>
                      </a:r>
                      <a:endParaRPr lang="en-GB" sz="1100" b="0" i="0" u="none" strike="noStrike" dirty="0">
                        <a:solidFill>
                          <a:srgbClr val="000000"/>
                        </a:solidFill>
                        <a:effectLst/>
                        <a:latin typeface="Calibri" panose="020F0502020204030204" pitchFamily="34" charset="0"/>
                      </a:endParaRPr>
                    </a:p>
                  </a:txBody>
                  <a:tcPr marL="8593" marR="8593" marT="8593" marB="0" anchor="b"/>
                </a:tc>
                <a:extLst>
                  <a:ext uri="{0D108BD9-81ED-4DB2-BD59-A6C34878D82A}">
                    <a16:rowId xmlns:a16="http://schemas.microsoft.com/office/drawing/2014/main" val="930013003"/>
                  </a:ext>
                </a:extLst>
              </a:tr>
            </a:tbl>
          </a:graphicData>
        </a:graphic>
      </p:graphicFrame>
      <p:sp>
        <p:nvSpPr>
          <p:cNvPr id="9" name="TextBox 8">
            <a:extLst>
              <a:ext uri="{FF2B5EF4-FFF2-40B4-BE49-F238E27FC236}">
                <a16:creationId xmlns:a16="http://schemas.microsoft.com/office/drawing/2014/main" id="{8D1DB0FE-0DF2-814C-B2C3-12EF54C5B10C}"/>
              </a:ext>
            </a:extLst>
          </p:cNvPr>
          <p:cNvSpPr txBox="1"/>
          <p:nvPr/>
        </p:nvSpPr>
        <p:spPr>
          <a:xfrm>
            <a:off x="874816" y="2424280"/>
            <a:ext cx="2641969" cy="1323439"/>
          </a:xfrm>
          <a:prstGeom prst="rect">
            <a:avLst/>
          </a:prstGeom>
          <a:noFill/>
        </p:spPr>
        <p:txBody>
          <a:bodyPr wrap="square" rtlCol="0">
            <a:spAutoFit/>
          </a:bodyPr>
          <a:lstStyle/>
          <a:p>
            <a:r>
              <a:rPr lang="en-GB" sz="1600" dirty="0"/>
              <a:t>LinkedIn Learning is best known among the providers listed, especially in Central and South America.</a:t>
            </a:r>
            <a:endParaRPr lang="en-US" sz="1600" dirty="0"/>
          </a:p>
        </p:txBody>
      </p:sp>
      <p:pic>
        <p:nvPicPr>
          <p:cNvPr id="11" name="Picture 10" descr="CC-Logo.jpg">
            <a:hlinkClick r:id="rId2"/>
            <a:extLst>
              <a:ext uri="{FF2B5EF4-FFF2-40B4-BE49-F238E27FC236}">
                <a16:creationId xmlns:a16="http://schemas.microsoft.com/office/drawing/2014/main" id="{A2BE7747-A08E-9C4D-AE9F-FB9BF3FF48EA}"/>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9308BAF2-B54F-0E4D-9E1D-848E9A7B8FA1}"/>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5DA484F3-6065-9A4F-979D-7102D6DAE1EE}"/>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39992603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6" y="1064829"/>
            <a:ext cx="3146784" cy="1161028"/>
          </a:xfrm>
        </p:spPr>
        <p:txBody>
          <a:bodyPr vert="horz" lIns="91440" tIns="45720" rIns="91440" bIns="45720" rtlCol="0" anchor="t">
            <a:normAutofit fontScale="90000"/>
          </a:bodyPr>
          <a:lstStyle/>
          <a:p>
            <a:r>
              <a:rPr lang="en-US" sz="2800" kern="1200" dirty="0">
                <a:solidFill>
                  <a:schemeClr val="tx1"/>
                </a:solidFill>
                <a:latin typeface="+mj-lt"/>
                <a:ea typeface="+mj-ea"/>
                <a:cs typeface="+mj-cs"/>
              </a:rPr>
              <a:t>Views about any future management education</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142BF4EF-93CF-C047-AC98-3D6733B67738}"/>
              </a:ext>
            </a:extLst>
          </p:cNvPr>
          <p:cNvGraphicFramePr>
            <a:graphicFrameLocks noGrp="1"/>
          </p:cNvGraphicFramePr>
          <p:nvPr>
            <p:extLst>
              <p:ext uri="{D42A27DB-BD31-4B8C-83A1-F6EECF244321}">
                <p14:modId xmlns:p14="http://schemas.microsoft.com/office/powerpoint/2010/main" val="188664960"/>
              </p:ext>
            </p:extLst>
          </p:nvPr>
        </p:nvGraphicFramePr>
        <p:xfrm>
          <a:off x="4288221" y="1064828"/>
          <a:ext cx="7298798" cy="5015934"/>
        </p:xfrm>
        <a:graphic>
          <a:graphicData uri="http://schemas.openxmlformats.org/drawingml/2006/table">
            <a:tbl>
              <a:tblPr firstRow="1" bandRow="1">
                <a:tableStyleId>{5C22544A-7EE6-4342-B048-85BDC9FD1C3A}</a:tableStyleId>
              </a:tblPr>
              <a:tblGrid>
                <a:gridCol w="1785456">
                  <a:extLst>
                    <a:ext uri="{9D8B030D-6E8A-4147-A177-3AD203B41FA5}">
                      <a16:colId xmlns:a16="http://schemas.microsoft.com/office/drawing/2014/main" val="934022520"/>
                    </a:ext>
                  </a:extLst>
                </a:gridCol>
                <a:gridCol w="576346">
                  <a:extLst>
                    <a:ext uri="{9D8B030D-6E8A-4147-A177-3AD203B41FA5}">
                      <a16:colId xmlns:a16="http://schemas.microsoft.com/office/drawing/2014/main" val="2764729514"/>
                    </a:ext>
                  </a:extLst>
                </a:gridCol>
                <a:gridCol w="828259">
                  <a:extLst>
                    <a:ext uri="{9D8B030D-6E8A-4147-A177-3AD203B41FA5}">
                      <a16:colId xmlns:a16="http://schemas.microsoft.com/office/drawing/2014/main" val="3864599469"/>
                    </a:ext>
                  </a:extLst>
                </a:gridCol>
                <a:gridCol w="1051039">
                  <a:extLst>
                    <a:ext uri="{9D8B030D-6E8A-4147-A177-3AD203B41FA5}">
                      <a16:colId xmlns:a16="http://schemas.microsoft.com/office/drawing/2014/main" val="3684570673"/>
                    </a:ext>
                  </a:extLst>
                </a:gridCol>
                <a:gridCol w="576346">
                  <a:extLst>
                    <a:ext uri="{9D8B030D-6E8A-4147-A177-3AD203B41FA5}">
                      <a16:colId xmlns:a16="http://schemas.microsoft.com/office/drawing/2014/main" val="2464124095"/>
                    </a:ext>
                  </a:extLst>
                </a:gridCol>
                <a:gridCol w="790558">
                  <a:extLst>
                    <a:ext uri="{9D8B030D-6E8A-4147-A177-3AD203B41FA5}">
                      <a16:colId xmlns:a16="http://schemas.microsoft.com/office/drawing/2014/main" val="4173891318"/>
                    </a:ext>
                  </a:extLst>
                </a:gridCol>
                <a:gridCol w="1073318">
                  <a:extLst>
                    <a:ext uri="{9D8B030D-6E8A-4147-A177-3AD203B41FA5}">
                      <a16:colId xmlns:a16="http://schemas.microsoft.com/office/drawing/2014/main" val="3690268114"/>
                    </a:ext>
                  </a:extLst>
                </a:gridCol>
                <a:gridCol w="617476">
                  <a:extLst>
                    <a:ext uri="{9D8B030D-6E8A-4147-A177-3AD203B41FA5}">
                      <a16:colId xmlns:a16="http://schemas.microsoft.com/office/drawing/2014/main" val="102599423"/>
                    </a:ext>
                  </a:extLst>
                </a:gridCol>
              </a:tblGrid>
              <a:tr h="870721">
                <a:tc>
                  <a:txBody>
                    <a:bodyPr/>
                    <a:lstStyle/>
                    <a:p>
                      <a:pPr algn="ctr" fontAlgn="ctr"/>
                      <a:r>
                        <a:rPr lang="en-GB" sz="1100" u="none" strike="noStrike" dirty="0">
                          <a:effectLst/>
                        </a:rPr>
                        <a:t> </a:t>
                      </a:r>
                      <a:endParaRPr lang="en-GB" sz="1100" b="1" i="0" u="none" strike="noStrike" dirty="0">
                        <a:solidFill>
                          <a:srgbClr val="000000"/>
                        </a:solidFill>
                        <a:effectLst/>
                        <a:latin typeface="Calibri" panose="020F0502020204030204" pitchFamily="34" charset="0"/>
                      </a:endParaRPr>
                    </a:p>
                  </a:txBody>
                  <a:tcPr marL="3399" marR="3399" marT="3399" marB="0" anchor="ctr"/>
                </a:tc>
                <a:tc>
                  <a:txBody>
                    <a:bodyPr/>
                    <a:lstStyle/>
                    <a:p>
                      <a:pPr algn="l" fontAlgn="b"/>
                      <a:r>
                        <a:rPr lang="en-GB" sz="1100" u="none" strike="noStrike">
                          <a:effectLst/>
                        </a:rPr>
                        <a:t>Europe</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l" fontAlgn="b"/>
                      <a:r>
                        <a:rPr lang="en-GB" sz="1100" u="none" strike="noStrike">
                          <a:effectLst/>
                        </a:rPr>
                        <a:t>Africa Middle East</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l" fontAlgn="b"/>
                      <a:r>
                        <a:rPr lang="en-GB" sz="1100" u="none" strike="noStrike">
                          <a:effectLst/>
                        </a:rPr>
                        <a:t>East and South East Asia</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l" fontAlgn="b"/>
                      <a:r>
                        <a:rPr lang="en-GB" sz="1100" u="none" strike="noStrike">
                          <a:effectLst/>
                        </a:rPr>
                        <a:t>South Asia</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l" fontAlgn="b"/>
                      <a:r>
                        <a:rPr lang="en-GB" sz="1100" u="none" strike="noStrike">
                          <a:effectLst/>
                        </a:rPr>
                        <a:t>Australasia</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l" fontAlgn="b"/>
                      <a:r>
                        <a:rPr lang="en-GB" sz="1100" u="none" strike="noStrike" dirty="0">
                          <a:effectLst/>
                        </a:rPr>
                        <a:t>Central and South America</a:t>
                      </a:r>
                      <a:endParaRPr lang="en-GB" sz="1100" b="0" i="0" u="none" strike="noStrike" dirty="0">
                        <a:solidFill>
                          <a:srgbClr val="000000"/>
                        </a:solidFill>
                        <a:effectLst/>
                        <a:latin typeface="Calibri" panose="020F0502020204030204" pitchFamily="34" charset="0"/>
                      </a:endParaRPr>
                    </a:p>
                  </a:txBody>
                  <a:tcPr marL="3399" marR="3399" marT="3399" marB="0" anchor="b"/>
                </a:tc>
                <a:tc>
                  <a:txBody>
                    <a:bodyPr/>
                    <a:lstStyle/>
                    <a:p>
                      <a:pPr algn="l" fontAlgn="b"/>
                      <a:r>
                        <a:rPr lang="en-GB" sz="1100" u="none" strike="noStrike">
                          <a:effectLst/>
                        </a:rPr>
                        <a:t>North America</a:t>
                      </a:r>
                      <a:endParaRPr lang="en-GB" sz="1100" b="0" i="0" u="none" strike="noStrike">
                        <a:solidFill>
                          <a:srgbClr val="000000"/>
                        </a:solidFill>
                        <a:effectLst/>
                        <a:latin typeface="Calibri" panose="020F0502020204030204" pitchFamily="34" charset="0"/>
                      </a:endParaRPr>
                    </a:p>
                  </a:txBody>
                  <a:tcPr marL="3399" marR="3399" marT="3399" marB="0" anchor="b"/>
                </a:tc>
                <a:extLst>
                  <a:ext uri="{0D108BD9-81ED-4DB2-BD59-A6C34878D82A}">
                    <a16:rowId xmlns:a16="http://schemas.microsoft.com/office/drawing/2014/main" val="3052647361"/>
                  </a:ext>
                </a:extLst>
              </a:tr>
              <a:tr h="1637245">
                <a:tc>
                  <a:txBody>
                    <a:bodyPr/>
                    <a:lstStyle/>
                    <a:p>
                      <a:pPr algn="l" fontAlgn="b"/>
                      <a:r>
                        <a:rPr lang="en-GB" sz="1100" u="none" strike="noStrike">
                          <a:effectLst/>
                        </a:rPr>
                        <a:t>Provision of learning and development content on video sharing platforms makes me question the value of more formal programmes</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12.23%</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15.38%</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20.63%</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32.26%</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20.93%</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33.87%</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21.84%</a:t>
                      </a:r>
                      <a:endParaRPr lang="en-GB" sz="1100" b="0" i="0" u="none" strike="noStrike">
                        <a:solidFill>
                          <a:srgbClr val="000000"/>
                        </a:solidFill>
                        <a:effectLst/>
                        <a:latin typeface="Calibri" panose="020F0502020204030204" pitchFamily="34" charset="0"/>
                      </a:endParaRPr>
                    </a:p>
                  </a:txBody>
                  <a:tcPr marL="3399" marR="3399" marT="3399" marB="0" anchor="b"/>
                </a:tc>
                <a:extLst>
                  <a:ext uri="{0D108BD9-81ED-4DB2-BD59-A6C34878D82A}">
                    <a16:rowId xmlns:a16="http://schemas.microsoft.com/office/drawing/2014/main" val="4068064110"/>
                  </a:ext>
                </a:extLst>
              </a:tr>
              <a:tr h="1253984">
                <a:tc>
                  <a:txBody>
                    <a:bodyPr/>
                    <a:lstStyle/>
                    <a:p>
                      <a:pPr algn="l" fontAlgn="b"/>
                      <a:r>
                        <a:rPr lang="en-GB" sz="1100" u="none" strike="noStrike" dirty="0">
                          <a:effectLst/>
                        </a:rPr>
                        <a:t>Face-to-face learning provides a richer and more effective experience than online learning</a:t>
                      </a:r>
                      <a:endParaRPr lang="en-GB" sz="1100" b="0" i="0" u="none" strike="noStrike" dirty="0">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38.39%</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38.46%</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36.51%</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29.03%</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37.21%</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41.94%</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40.23%</a:t>
                      </a:r>
                      <a:endParaRPr lang="en-GB" sz="1100" b="0" i="0" u="none" strike="noStrike">
                        <a:solidFill>
                          <a:srgbClr val="000000"/>
                        </a:solidFill>
                        <a:effectLst/>
                        <a:latin typeface="Calibri" panose="020F0502020204030204" pitchFamily="34" charset="0"/>
                      </a:endParaRPr>
                    </a:p>
                  </a:txBody>
                  <a:tcPr marL="3399" marR="3399" marT="3399" marB="0" anchor="b"/>
                </a:tc>
                <a:extLst>
                  <a:ext uri="{0D108BD9-81ED-4DB2-BD59-A6C34878D82A}">
                    <a16:rowId xmlns:a16="http://schemas.microsoft.com/office/drawing/2014/main" val="541876177"/>
                  </a:ext>
                </a:extLst>
              </a:tr>
              <a:tr h="1253984">
                <a:tc>
                  <a:txBody>
                    <a:bodyPr/>
                    <a:lstStyle/>
                    <a:p>
                      <a:pPr algn="l" fontAlgn="b"/>
                      <a:r>
                        <a:rPr lang="en-GB" sz="1100" u="none" strike="noStrike" dirty="0">
                          <a:effectLst/>
                        </a:rPr>
                        <a:t>A blended model combining face-to-face and online learning is an ideal skills development path</a:t>
                      </a:r>
                      <a:endParaRPr lang="en-GB" sz="1100" b="0" i="0" u="none" strike="noStrike" dirty="0">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26.63%</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48.08%</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dirty="0">
                          <a:effectLst/>
                        </a:rPr>
                        <a:t>23.81%</a:t>
                      </a:r>
                      <a:endParaRPr lang="en-GB" sz="1100" b="0" i="0" u="none" strike="noStrike" dirty="0">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33.87%</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27.91%</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a:effectLst/>
                        </a:rPr>
                        <a:t>38.71%</a:t>
                      </a:r>
                      <a:endParaRPr lang="en-GB" sz="1100" b="0" i="0" u="none" strike="noStrike">
                        <a:solidFill>
                          <a:srgbClr val="000000"/>
                        </a:solidFill>
                        <a:effectLst/>
                        <a:latin typeface="Calibri" panose="020F0502020204030204" pitchFamily="34" charset="0"/>
                      </a:endParaRPr>
                    </a:p>
                  </a:txBody>
                  <a:tcPr marL="3399" marR="3399" marT="3399" marB="0" anchor="b"/>
                </a:tc>
                <a:tc>
                  <a:txBody>
                    <a:bodyPr/>
                    <a:lstStyle/>
                    <a:p>
                      <a:pPr algn="r" fontAlgn="b"/>
                      <a:r>
                        <a:rPr lang="en-GB" sz="1100" u="none" strike="noStrike" dirty="0">
                          <a:effectLst/>
                        </a:rPr>
                        <a:t>26.44%</a:t>
                      </a:r>
                      <a:endParaRPr lang="en-GB" sz="1100" b="0" i="0" u="none" strike="noStrike" dirty="0">
                        <a:solidFill>
                          <a:srgbClr val="000000"/>
                        </a:solidFill>
                        <a:effectLst/>
                        <a:latin typeface="Calibri" panose="020F0502020204030204" pitchFamily="34" charset="0"/>
                      </a:endParaRPr>
                    </a:p>
                  </a:txBody>
                  <a:tcPr marL="3399" marR="3399" marT="3399" marB="0" anchor="b"/>
                </a:tc>
                <a:extLst>
                  <a:ext uri="{0D108BD9-81ED-4DB2-BD59-A6C34878D82A}">
                    <a16:rowId xmlns:a16="http://schemas.microsoft.com/office/drawing/2014/main" val="3907489327"/>
                  </a:ext>
                </a:extLst>
              </a:tr>
            </a:tbl>
          </a:graphicData>
        </a:graphic>
      </p:graphicFrame>
      <p:sp>
        <p:nvSpPr>
          <p:cNvPr id="9" name="TextBox 8">
            <a:extLst>
              <a:ext uri="{FF2B5EF4-FFF2-40B4-BE49-F238E27FC236}">
                <a16:creationId xmlns:a16="http://schemas.microsoft.com/office/drawing/2014/main" id="{6B1E4937-AD0D-5043-AA87-CF2C132CBB89}"/>
              </a:ext>
            </a:extLst>
          </p:cNvPr>
          <p:cNvSpPr txBox="1"/>
          <p:nvPr/>
        </p:nvSpPr>
        <p:spPr>
          <a:xfrm>
            <a:off x="874816" y="1839310"/>
            <a:ext cx="3146785" cy="4278094"/>
          </a:xfrm>
          <a:prstGeom prst="rect">
            <a:avLst/>
          </a:prstGeom>
          <a:noFill/>
        </p:spPr>
        <p:txBody>
          <a:bodyPr wrap="square" rtlCol="0">
            <a:spAutoFit/>
          </a:bodyPr>
          <a:lstStyle/>
          <a:p>
            <a:r>
              <a:rPr lang="en-GB" sz="1600" dirty="0"/>
              <a:t>Respondents from the Americas are most likely to agree that ‘Face-to-face learning provides a richer and more effective experience than online learning</a:t>
            </a:r>
            <a:r>
              <a:rPr lang="en-US" sz="1600" dirty="0"/>
              <a:t>’, while those from South Asia are least likely to agree.</a:t>
            </a:r>
          </a:p>
          <a:p>
            <a:r>
              <a:rPr lang="en-GB" sz="1600" dirty="0"/>
              <a:t>Respondents from Africa and the Middle East are most likely to agree that ‘A blended model combining face-to-face and online learning is an ideal skills development path</a:t>
            </a:r>
            <a:r>
              <a:rPr lang="en-US" sz="1600" dirty="0"/>
              <a:t>’, while those from East and South East Asia are least likely to agree.</a:t>
            </a:r>
            <a:endParaRPr lang="en-GB" sz="1600" dirty="0">
              <a:solidFill>
                <a:srgbClr val="000000"/>
              </a:solidFill>
              <a:latin typeface="Calibri" panose="020F0502020204030204" pitchFamily="34" charset="0"/>
            </a:endParaRPr>
          </a:p>
          <a:p>
            <a:endParaRPr lang="en-GB" sz="1600" dirty="0">
              <a:solidFill>
                <a:srgbClr val="000000"/>
              </a:solidFill>
              <a:latin typeface="Calibri" panose="020F0502020204030204" pitchFamily="34" charset="0"/>
            </a:endParaRPr>
          </a:p>
        </p:txBody>
      </p:sp>
      <p:pic>
        <p:nvPicPr>
          <p:cNvPr id="11" name="Picture 10" descr="CC-Logo.jpg">
            <a:hlinkClick r:id="rId2"/>
            <a:extLst>
              <a:ext uri="{FF2B5EF4-FFF2-40B4-BE49-F238E27FC236}">
                <a16:creationId xmlns:a16="http://schemas.microsoft.com/office/drawing/2014/main" id="{0F129FE8-CCF6-8044-8D0F-C1620C9BF55E}"/>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4241AAAD-9D8E-9446-B2BF-576A36A4BCCA}"/>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94E534FA-099E-FC4A-9AB7-66FF8306C0ED}"/>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252710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80870" y="1064829"/>
            <a:ext cx="3851127" cy="644910"/>
          </a:xfrm>
        </p:spPr>
        <p:txBody>
          <a:bodyPr vert="horz" lIns="91440" tIns="45720" rIns="91440" bIns="45720" rtlCol="0" anchor="t">
            <a:normAutofit/>
          </a:bodyPr>
          <a:lstStyle/>
          <a:p>
            <a:r>
              <a:rPr lang="en-US" sz="4000" kern="1200" dirty="0">
                <a:solidFill>
                  <a:schemeClr val="tx1"/>
                </a:solidFill>
                <a:latin typeface="+mj-lt"/>
                <a:ea typeface="+mj-ea"/>
                <a:cs typeface="+mj-cs"/>
              </a:rPr>
              <a:t>Views of rankings</a:t>
            </a:r>
          </a:p>
        </p:txBody>
      </p:sp>
      <p:sp>
        <p:nvSpPr>
          <p:cNvPr id="10" name="TextBox 9">
            <a:extLst>
              <a:ext uri="{FF2B5EF4-FFF2-40B4-BE49-F238E27FC236}">
                <a16:creationId xmlns:a16="http://schemas.microsoft.com/office/drawing/2014/main" id="{D044154A-0F55-DF47-82FB-B07DBDCBACF2}"/>
              </a:ext>
            </a:extLst>
          </p:cNvPr>
          <p:cNvSpPr txBox="1"/>
          <p:nvPr/>
        </p:nvSpPr>
        <p:spPr>
          <a:xfrm>
            <a:off x="880869" y="1848634"/>
            <a:ext cx="3851127" cy="1815882"/>
          </a:xfrm>
          <a:prstGeom prst="rect">
            <a:avLst/>
          </a:prstGeom>
          <a:noFill/>
        </p:spPr>
        <p:txBody>
          <a:bodyPr wrap="square" rtlCol="0">
            <a:spAutoFit/>
          </a:bodyPr>
          <a:lstStyle/>
          <a:p>
            <a:r>
              <a:rPr lang="en-GB" sz="1600" dirty="0"/>
              <a:t>Two-thirds of students agree that rankings provide useful information for prospective students.  Just over 60% agree that rankings are/were an important tool for them when deciding where to study.</a:t>
            </a:r>
            <a:endParaRPr lang="en-GB" sz="1600" dirty="0">
              <a:solidFill>
                <a:srgbClr val="000000"/>
              </a:solidFill>
              <a:latin typeface="Calibri" panose="020F0502020204030204" pitchFamily="34" charset="0"/>
            </a:endParaRPr>
          </a:p>
          <a:p>
            <a:endParaRPr lang="en-US" sz="1600" dirty="0"/>
          </a:p>
        </p:txBody>
      </p:sp>
      <p:pic>
        <p:nvPicPr>
          <p:cNvPr id="12" name="Picture 11" descr="CC-Logo.jpg">
            <a:hlinkClick r:id="rId2"/>
            <a:extLst>
              <a:ext uri="{FF2B5EF4-FFF2-40B4-BE49-F238E27FC236}">
                <a16:creationId xmlns:a16="http://schemas.microsoft.com/office/drawing/2014/main" id="{F4094050-19D3-3848-BB9D-45AF502CABB7}"/>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FDEAA5DB-4E9E-1140-807E-FA271F4D1C1A}"/>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BDEAEBCD-5CD9-A542-986D-DE8F40C8ADA2}"/>
              </a:ext>
            </a:extLst>
          </p:cNvPr>
          <p:cNvPicPr>
            <a:picLocks noChangeAspect="1"/>
          </p:cNvPicPr>
          <p:nvPr/>
        </p:nvPicPr>
        <p:blipFill>
          <a:blip r:embed="rId5"/>
          <a:stretch>
            <a:fillRect/>
          </a:stretch>
        </p:blipFill>
        <p:spPr>
          <a:xfrm>
            <a:off x="9188710" y="6186396"/>
            <a:ext cx="569230" cy="569230"/>
          </a:xfrm>
          <a:prstGeom prst="rect">
            <a:avLst/>
          </a:prstGeom>
        </p:spPr>
      </p:pic>
      <p:graphicFrame>
        <p:nvGraphicFramePr>
          <p:cNvPr id="3" name="Table 2">
            <a:extLst>
              <a:ext uri="{FF2B5EF4-FFF2-40B4-BE49-F238E27FC236}">
                <a16:creationId xmlns:a16="http://schemas.microsoft.com/office/drawing/2014/main" id="{25A56D9A-078A-EC4E-BD28-2BDF7722145C}"/>
              </a:ext>
            </a:extLst>
          </p:cNvPr>
          <p:cNvGraphicFramePr>
            <a:graphicFrameLocks noGrp="1"/>
          </p:cNvGraphicFramePr>
          <p:nvPr>
            <p:extLst>
              <p:ext uri="{D42A27DB-BD31-4B8C-83A1-F6EECF244321}">
                <p14:modId xmlns:p14="http://schemas.microsoft.com/office/powerpoint/2010/main" val="337298030"/>
              </p:ext>
            </p:extLst>
          </p:nvPr>
        </p:nvGraphicFramePr>
        <p:xfrm>
          <a:off x="5054282" y="1064829"/>
          <a:ext cx="6490018" cy="4723395"/>
        </p:xfrm>
        <a:graphic>
          <a:graphicData uri="http://schemas.openxmlformats.org/drawingml/2006/table">
            <a:tbl>
              <a:tblPr>
                <a:tableStyleId>{5C22544A-7EE6-4342-B048-85BDC9FD1C3A}</a:tableStyleId>
              </a:tblPr>
              <a:tblGrid>
                <a:gridCol w="1895158">
                  <a:extLst>
                    <a:ext uri="{9D8B030D-6E8A-4147-A177-3AD203B41FA5}">
                      <a16:colId xmlns:a16="http://schemas.microsoft.com/office/drawing/2014/main" val="2836111648"/>
                    </a:ext>
                  </a:extLst>
                </a:gridCol>
                <a:gridCol w="925830">
                  <a:extLst>
                    <a:ext uri="{9D8B030D-6E8A-4147-A177-3AD203B41FA5}">
                      <a16:colId xmlns:a16="http://schemas.microsoft.com/office/drawing/2014/main" val="4074341626"/>
                    </a:ext>
                  </a:extLst>
                </a:gridCol>
                <a:gridCol w="822960">
                  <a:extLst>
                    <a:ext uri="{9D8B030D-6E8A-4147-A177-3AD203B41FA5}">
                      <a16:colId xmlns:a16="http://schemas.microsoft.com/office/drawing/2014/main" val="3460620199"/>
                    </a:ext>
                  </a:extLst>
                </a:gridCol>
                <a:gridCol w="1028700">
                  <a:extLst>
                    <a:ext uri="{9D8B030D-6E8A-4147-A177-3AD203B41FA5}">
                      <a16:colId xmlns:a16="http://schemas.microsoft.com/office/drawing/2014/main" val="3170615203"/>
                    </a:ext>
                  </a:extLst>
                </a:gridCol>
                <a:gridCol w="880110">
                  <a:extLst>
                    <a:ext uri="{9D8B030D-6E8A-4147-A177-3AD203B41FA5}">
                      <a16:colId xmlns:a16="http://schemas.microsoft.com/office/drawing/2014/main" val="2428791806"/>
                    </a:ext>
                  </a:extLst>
                </a:gridCol>
                <a:gridCol w="937260">
                  <a:extLst>
                    <a:ext uri="{9D8B030D-6E8A-4147-A177-3AD203B41FA5}">
                      <a16:colId xmlns:a16="http://schemas.microsoft.com/office/drawing/2014/main" val="2601510096"/>
                    </a:ext>
                  </a:extLst>
                </a:gridCol>
              </a:tblGrid>
              <a:tr h="310810">
                <a:tc>
                  <a:txBody>
                    <a:bodyPr/>
                    <a:lstStyle/>
                    <a:p>
                      <a:pPr algn="ctr" fontAlgn="ctr"/>
                      <a:endParaRPr lang="en-GB" sz="1200" b="1" i="0" u="none" strike="noStrike" dirty="0">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Definitely agree</a:t>
                      </a:r>
                      <a:endParaRPr lang="en-GB" sz="1200" b="1" i="0" u="none" strike="noStrike">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Mostly agree</a:t>
                      </a:r>
                      <a:endParaRPr lang="en-GB" sz="1200" b="1" i="0" u="none" strike="noStrike">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Neither agree nor disagree</a:t>
                      </a:r>
                      <a:endParaRPr lang="en-GB" sz="1200" b="1" i="0" u="none" strike="noStrike">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Mostly disagree</a:t>
                      </a:r>
                      <a:endParaRPr lang="en-GB" sz="1200" b="1" i="0" u="none" strike="noStrike">
                        <a:solidFill>
                          <a:srgbClr val="000000"/>
                        </a:solidFill>
                        <a:effectLst/>
                        <a:latin typeface="Calibri" panose="020F0502020204030204" pitchFamily="34" charset="0"/>
                      </a:endParaRPr>
                    </a:p>
                  </a:txBody>
                  <a:tcPr anchor="ctr"/>
                </a:tc>
                <a:tc>
                  <a:txBody>
                    <a:bodyPr/>
                    <a:lstStyle/>
                    <a:p>
                      <a:pPr algn="ctr" fontAlgn="ctr"/>
                      <a:r>
                        <a:rPr lang="en-GB" sz="1200" u="none" strike="noStrike">
                          <a:effectLst/>
                        </a:rPr>
                        <a:t>Definitely disagree</a:t>
                      </a:r>
                      <a:endParaRPr lang="en-GB" sz="1200" b="1"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408607598"/>
                  </a:ext>
                </a:extLst>
              </a:tr>
              <a:tr h="414413">
                <a:tc>
                  <a:txBody>
                    <a:bodyPr/>
                    <a:lstStyle/>
                    <a:p>
                      <a:pPr algn="l" fontAlgn="b"/>
                      <a:r>
                        <a:rPr lang="en-GB" sz="1200" u="none" strike="noStrike">
                          <a:effectLst/>
                        </a:rPr>
                        <a:t>Ranking methodologies are unclear</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16.35%</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31.94%</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31.46%</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16.54%</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3.71%</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076541055"/>
                  </a:ext>
                </a:extLst>
              </a:tr>
              <a:tr h="1036033">
                <a:tc>
                  <a:txBody>
                    <a:bodyPr/>
                    <a:lstStyle/>
                    <a:p>
                      <a:pPr algn="l" fontAlgn="b"/>
                      <a:r>
                        <a:rPr lang="en-GB" sz="1200" u="none" strike="noStrike">
                          <a:effectLst/>
                        </a:rPr>
                        <a:t>Rankings are a poor tool for helping prospective students decide where to study</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13.31%</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25.29%</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24.14%</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31.75%</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5.51%</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56159694"/>
                  </a:ext>
                </a:extLst>
              </a:tr>
              <a:tr h="828826">
                <a:tc>
                  <a:txBody>
                    <a:bodyPr/>
                    <a:lstStyle/>
                    <a:p>
                      <a:pPr algn="l" fontAlgn="b"/>
                      <a:r>
                        <a:rPr lang="en-GB" sz="1200" u="none" strike="noStrike">
                          <a:effectLst/>
                        </a:rPr>
                        <a:t>Rankings put too much emphasis on salary increase among alumni</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14.92%</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31.18%</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35.08%</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15.49%</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3.33%</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297265987"/>
                  </a:ext>
                </a:extLst>
              </a:tr>
              <a:tr h="828826">
                <a:tc>
                  <a:txBody>
                    <a:bodyPr/>
                    <a:lstStyle/>
                    <a:p>
                      <a:pPr algn="l" fontAlgn="b"/>
                      <a:r>
                        <a:rPr lang="en-GB" sz="1200" u="none" strike="noStrike">
                          <a:effectLst/>
                        </a:rPr>
                        <a:t>Rankings provide useful information for prospective students</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17.11%</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49.90%</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22.53%</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8.94%</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a:effectLst/>
                        </a:rPr>
                        <a:t>1.52%</a:t>
                      </a:r>
                      <a:endParaRPr lang="en-GB" sz="1200" b="0" i="0" u="none" strike="noStrike">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4016820582"/>
                  </a:ext>
                </a:extLst>
              </a:tr>
              <a:tr h="932430">
                <a:tc>
                  <a:txBody>
                    <a:bodyPr/>
                    <a:lstStyle/>
                    <a:p>
                      <a:pPr algn="l" fontAlgn="b"/>
                      <a:r>
                        <a:rPr lang="en-GB" sz="1200" u="none" strike="noStrike">
                          <a:effectLst/>
                        </a:rPr>
                        <a:t>Rankings are/were an important tool for me when deciding where to study</a:t>
                      </a:r>
                      <a:endParaRPr lang="en-GB" sz="1200" b="0" i="0" u="none" strike="noStrike">
                        <a:solidFill>
                          <a:srgbClr val="000000"/>
                        </a:solidFill>
                        <a:effectLst/>
                        <a:latin typeface="Calibri" panose="020F0502020204030204" pitchFamily="34" charset="0"/>
                      </a:endParaRPr>
                    </a:p>
                  </a:txBody>
                  <a:tcPr anchor="ctr"/>
                </a:tc>
                <a:tc>
                  <a:txBody>
                    <a:bodyPr/>
                    <a:lstStyle/>
                    <a:p>
                      <a:pPr algn="ctr" fontAlgn="b"/>
                      <a:r>
                        <a:rPr lang="en-GB" sz="1200" u="none" strike="noStrike" dirty="0">
                          <a:effectLst/>
                        </a:rPr>
                        <a:t>23.67%</a:t>
                      </a:r>
                      <a:endParaRPr lang="en-GB"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200" u="none" strike="noStrike" dirty="0">
                          <a:effectLst/>
                        </a:rPr>
                        <a:t>38.12%</a:t>
                      </a:r>
                      <a:endParaRPr lang="en-GB"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200" u="none" strike="noStrike" dirty="0">
                          <a:effectLst/>
                        </a:rPr>
                        <a:t>20.72%</a:t>
                      </a:r>
                      <a:endParaRPr lang="en-GB"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200" u="none" strike="noStrike" dirty="0">
                          <a:effectLst/>
                        </a:rPr>
                        <a:t>12.26%</a:t>
                      </a:r>
                      <a:endParaRPr lang="en-GB" sz="1200" b="0" i="0" u="none" strike="noStrike" dirty="0">
                        <a:solidFill>
                          <a:srgbClr val="000000"/>
                        </a:solidFill>
                        <a:effectLst/>
                        <a:latin typeface="Calibri" panose="020F0502020204030204" pitchFamily="34" charset="0"/>
                      </a:endParaRPr>
                    </a:p>
                  </a:txBody>
                  <a:tcPr anchor="ctr"/>
                </a:tc>
                <a:tc>
                  <a:txBody>
                    <a:bodyPr/>
                    <a:lstStyle/>
                    <a:p>
                      <a:pPr algn="ctr" fontAlgn="b"/>
                      <a:r>
                        <a:rPr lang="en-GB" sz="1200" u="none" strike="noStrike" dirty="0">
                          <a:effectLst/>
                        </a:rPr>
                        <a:t>5.23%</a:t>
                      </a:r>
                      <a:endParaRPr lang="en-GB" sz="12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276167580"/>
                  </a:ext>
                </a:extLst>
              </a:tr>
            </a:tbl>
          </a:graphicData>
        </a:graphic>
      </p:graphicFrame>
    </p:spTree>
    <p:extLst>
      <p:ext uri="{BB962C8B-B14F-4D97-AF65-F5344CB8AC3E}">
        <p14:creationId xmlns:p14="http://schemas.microsoft.com/office/powerpoint/2010/main" val="23557626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075814"/>
            <a:ext cx="2337015" cy="925664"/>
          </a:xfrm>
        </p:spPr>
        <p:txBody>
          <a:bodyPr vert="horz" lIns="91440" tIns="45720" rIns="91440" bIns="45720" rtlCol="0" anchor="t">
            <a:normAutofit fontScale="90000"/>
          </a:bodyPr>
          <a:lstStyle/>
          <a:p>
            <a:r>
              <a:rPr lang="en-US" sz="3200" kern="1200" dirty="0">
                <a:solidFill>
                  <a:schemeClr val="tx1"/>
                </a:solidFill>
                <a:latin typeface="+mj-lt"/>
                <a:ea typeface="+mj-ea"/>
                <a:cs typeface="+mj-cs"/>
              </a:rPr>
              <a:t>The role of the SDGs</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A664A2DB-65D8-434C-87A5-5B880D1CDD94}"/>
              </a:ext>
            </a:extLst>
          </p:cNvPr>
          <p:cNvGraphicFramePr>
            <a:graphicFrameLocks noGrp="1"/>
          </p:cNvGraphicFramePr>
          <p:nvPr>
            <p:extLst>
              <p:ext uri="{D42A27DB-BD31-4B8C-83A1-F6EECF244321}">
                <p14:modId xmlns:p14="http://schemas.microsoft.com/office/powerpoint/2010/main" val="4222052768"/>
              </p:ext>
            </p:extLst>
          </p:nvPr>
        </p:nvGraphicFramePr>
        <p:xfrm>
          <a:off x="3878317" y="1075813"/>
          <a:ext cx="7757974" cy="4867338"/>
        </p:xfrm>
        <a:graphic>
          <a:graphicData uri="http://schemas.openxmlformats.org/drawingml/2006/table">
            <a:tbl>
              <a:tblPr firstRow="1" bandRow="1">
                <a:tableStyleId>{5C22544A-7EE6-4342-B048-85BDC9FD1C3A}</a:tableStyleId>
              </a:tblPr>
              <a:tblGrid>
                <a:gridCol w="2499882">
                  <a:extLst>
                    <a:ext uri="{9D8B030D-6E8A-4147-A177-3AD203B41FA5}">
                      <a16:colId xmlns:a16="http://schemas.microsoft.com/office/drawing/2014/main" val="3287722938"/>
                    </a:ext>
                  </a:extLst>
                </a:gridCol>
                <a:gridCol w="548696">
                  <a:extLst>
                    <a:ext uri="{9D8B030D-6E8A-4147-A177-3AD203B41FA5}">
                      <a16:colId xmlns:a16="http://schemas.microsoft.com/office/drawing/2014/main" val="204632300"/>
                    </a:ext>
                  </a:extLst>
                </a:gridCol>
                <a:gridCol w="790100">
                  <a:extLst>
                    <a:ext uri="{9D8B030D-6E8A-4147-A177-3AD203B41FA5}">
                      <a16:colId xmlns:a16="http://schemas.microsoft.com/office/drawing/2014/main" val="1697934744"/>
                    </a:ext>
                  </a:extLst>
                </a:gridCol>
                <a:gridCol w="1003585">
                  <a:extLst>
                    <a:ext uri="{9D8B030D-6E8A-4147-A177-3AD203B41FA5}">
                      <a16:colId xmlns:a16="http://schemas.microsoft.com/office/drawing/2014/main" val="1083039611"/>
                    </a:ext>
                  </a:extLst>
                </a:gridCol>
                <a:gridCol w="548696">
                  <a:extLst>
                    <a:ext uri="{9D8B030D-6E8A-4147-A177-3AD203B41FA5}">
                      <a16:colId xmlns:a16="http://schemas.microsoft.com/office/drawing/2014/main" val="1621521013"/>
                    </a:ext>
                  </a:extLst>
                </a:gridCol>
                <a:gridCol w="753972">
                  <a:extLst>
                    <a:ext uri="{9D8B030D-6E8A-4147-A177-3AD203B41FA5}">
                      <a16:colId xmlns:a16="http://schemas.microsoft.com/office/drawing/2014/main" val="3491139863"/>
                    </a:ext>
                  </a:extLst>
                </a:gridCol>
                <a:gridCol w="1024934">
                  <a:extLst>
                    <a:ext uri="{9D8B030D-6E8A-4147-A177-3AD203B41FA5}">
                      <a16:colId xmlns:a16="http://schemas.microsoft.com/office/drawing/2014/main" val="2633888042"/>
                    </a:ext>
                  </a:extLst>
                </a:gridCol>
                <a:gridCol w="588109">
                  <a:extLst>
                    <a:ext uri="{9D8B030D-6E8A-4147-A177-3AD203B41FA5}">
                      <a16:colId xmlns:a16="http://schemas.microsoft.com/office/drawing/2014/main" val="731083090"/>
                    </a:ext>
                  </a:extLst>
                </a:gridCol>
              </a:tblGrid>
              <a:tr h="811222">
                <a:tc>
                  <a:txBody>
                    <a:bodyPr/>
                    <a:lstStyle/>
                    <a:p>
                      <a:pPr algn="l" fontAlgn="b"/>
                      <a:endParaRPr lang="en-GB" sz="1100" b="0" i="0" u="none" strike="noStrike" dirty="0">
                        <a:solidFill>
                          <a:srgbClr val="000000"/>
                        </a:solidFill>
                        <a:effectLst/>
                        <a:latin typeface="Calibri" panose="020F0502020204030204" pitchFamily="34" charset="0"/>
                      </a:endParaRPr>
                    </a:p>
                  </a:txBody>
                  <a:tcPr marL="1988" marR="1988" marT="1988" marB="0" anchor="b"/>
                </a:tc>
                <a:tc>
                  <a:txBody>
                    <a:bodyPr/>
                    <a:lstStyle/>
                    <a:p>
                      <a:pPr algn="l" fontAlgn="b"/>
                      <a:r>
                        <a:rPr lang="en-GB" sz="1100" u="none" strike="noStrike">
                          <a:effectLst/>
                        </a:rPr>
                        <a:t>Europe</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l" fontAlgn="b"/>
                      <a:r>
                        <a:rPr lang="en-GB" sz="1100" u="none" strike="noStrike">
                          <a:effectLst/>
                        </a:rPr>
                        <a:t>Africa Middle East</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l" fontAlgn="b"/>
                      <a:r>
                        <a:rPr lang="en-GB" sz="1100" u="none" strike="noStrike">
                          <a:effectLst/>
                        </a:rPr>
                        <a:t>East and South East Asia</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l" fontAlgn="b"/>
                      <a:r>
                        <a:rPr lang="en-GB" sz="1100" u="none" strike="noStrike">
                          <a:effectLst/>
                        </a:rPr>
                        <a:t>South Asia</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l" fontAlgn="b"/>
                      <a:r>
                        <a:rPr lang="en-GB" sz="1100" u="none" strike="noStrike">
                          <a:effectLst/>
                        </a:rPr>
                        <a:t>Australasia</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l" fontAlgn="b"/>
                      <a:r>
                        <a:rPr lang="en-GB" sz="1100" u="none" strike="noStrike" dirty="0">
                          <a:effectLst/>
                        </a:rPr>
                        <a:t>Central and South America</a:t>
                      </a:r>
                      <a:endParaRPr lang="en-GB" sz="1100" b="0" i="0" u="none" strike="noStrike" dirty="0">
                        <a:solidFill>
                          <a:srgbClr val="000000"/>
                        </a:solidFill>
                        <a:effectLst/>
                        <a:latin typeface="Calibri" panose="020F0502020204030204" pitchFamily="34" charset="0"/>
                      </a:endParaRPr>
                    </a:p>
                  </a:txBody>
                  <a:tcPr marL="1988" marR="1988" marT="1988" marB="0" anchor="b"/>
                </a:tc>
                <a:tc>
                  <a:txBody>
                    <a:bodyPr/>
                    <a:lstStyle/>
                    <a:p>
                      <a:pPr algn="l" fontAlgn="b"/>
                      <a:r>
                        <a:rPr lang="en-GB" sz="1100" u="none" strike="noStrike">
                          <a:effectLst/>
                        </a:rPr>
                        <a:t>North America</a:t>
                      </a:r>
                      <a:endParaRPr lang="en-GB" sz="1100" b="0" i="0" u="none" strike="noStrike">
                        <a:solidFill>
                          <a:srgbClr val="000000"/>
                        </a:solidFill>
                        <a:effectLst/>
                        <a:latin typeface="Calibri" panose="020F0502020204030204" pitchFamily="34" charset="0"/>
                      </a:endParaRPr>
                    </a:p>
                  </a:txBody>
                  <a:tcPr marL="1988" marR="1988" marT="1988" marB="0" anchor="b"/>
                </a:tc>
                <a:extLst>
                  <a:ext uri="{0D108BD9-81ED-4DB2-BD59-A6C34878D82A}">
                    <a16:rowId xmlns:a16="http://schemas.microsoft.com/office/drawing/2014/main" val="3800031629"/>
                  </a:ext>
                </a:extLst>
              </a:tr>
              <a:tr h="452345">
                <a:tc>
                  <a:txBody>
                    <a:bodyPr/>
                    <a:lstStyle/>
                    <a:p>
                      <a:pPr algn="l" fontAlgn="b"/>
                      <a:r>
                        <a:rPr lang="en-GB" sz="1100" u="none" strike="noStrike">
                          <a:effectLst/>
                        </a:rPr>
                        <a:t>I'm not aware of the Sustainable Development Goals</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30.70%</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29.41%</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26.98%</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24.19%</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27.91%</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22.58%</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24.42%</a:t>
                      </a:r>
                      <a:endParaRPr lang="en-GB" sz="1100" b="0" i="0" u="none" strike="noStrike">
                        <a:solidFill>
                          <a:srgbClr val="000000"/>
                        </a:solidFill>
                        <a:effectLst/>
                        <a:latin typeface="Calibri" panose="020F0502020204030204" pitchFamily="34" charset="0"/>
                      </a:endParaRPr>
                    </a:p>
                  </a:txBody>
                  <a:tcPr marL="1988" marR="1988" marT="1988" marB="0" anchor="b"/>
                </a:tc>
                <a:extLst>
                  <a:ext uri="{0D108BD9-81ED-4DB2-BD59-A6C34878D82A}">
                    <a16:rowId xmlns:a16="http://schemas.microsoft.com/office/drawing/2014/main" val="1295631635"/>
                  </a:ext>
                </a:extLst>
              </a:tr>
              <a:tr h="811222">
                <a:tc>
                  <a:txBody>
                    <a:bodyPr/>
                    <a:lstStyle/>
                    <a:p>
                      <a:pPr algn="l" fontAlgn="b"/>
                      <a:r>
                        <a:rPr lang="en-GB" sz="1100" u="none" strike="noStrike" dirty="0">
                          <a:effectLst/>
                        </a:rPr>
                        <a:t>I've heard of the Sustainable Development Goals, but don't know much about them</a:t>
                      </a:r>
                      <a:endParaRPr lang="en-GB" sz="1100" b="0" i="0" u="none" strike="noStrike" dirty="0">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22.64%</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27.45%</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26.98%</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19.35%</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18.60%</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19.35%</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15.12%</a:t>
                      </a:r>
                      <a:endParaRPr lang="en-GB" sz="1100" b="0" i="0" u="none" strike="noStrike">
                        <a:solidFill>
                          <a:srgbClr val="000000"/>
                        </a:solidFill>
                        <a:effectLst/>
                        <a:latin typeface="Calibri" panose="020F0502020204030204" pitchFamily="34" charset="0"/>
                      </a:endParaRPr>
                    </a:p>
                  </a:txBody>
                  <a:tcPr marL="1988" marR="1988" marT="1988" marB="0" anchor="b"/>
                </a:tc>
                <a:extLst>
                  <a:ext uri="{0D108BD9-81ED-4DB2-BD59-A6C34878D82A}">
                    <a16:rowId xmlns:a16="http://schemas.microsoft.com/office/drawing/2014/main" val="2838620351"/>
                  </a:ext>
                </a:extLst>
              </a:tr>
              <a:tr h="1170105">
                <a:tc>
                  <a:txBody>
                    <a:bodyPr/>
                    <a:lstStyle/>
                    <a:p>
                      <a:pPr algn="l" fontAlgn="b"/>
                      <a:r>
                        <a:rPr lang="en-GB" sz="1100" u="none" strike="noStrike" dirty="0">
                          <a:effectLst/>
                        </a:rPr>
                        <a:t>It's important for business schools to consider the Sustainable Development Goals in developing their programmes for students and employers</a:t>
                      </a:r>
                      <a:endParaRPr lang="en-GB" sz="1100" b="0" i="0" u="none" strike="noStrike" dirty="0">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30.70%</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27.45%</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30.16%</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24.19%</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23.26%</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32.26%</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43.02%</a:t>
                      </a:r>
                      <a:endParaRPr lang="en-GB" sz="1100" b="0" i="0" u="none" strike="noStrike">
                        <a:solidFill>
                          <a:srgbClr val="000000"/>
                        </a:solidFill>
                        <a:effectLst/>
                        <a:latin typeface="Calibri" panose="020F0502020204030204" pitchFamily="34" charset="0"/>
                      </a:endParaRPr>
                    </a:p>
                  </a:txBody>
                  <a:tcPr marL="1988" marR="1988" marT="1988" marB="0" anchor="b"/>
                </a:tc>
                <a:extLst>
                  <a:ext uri="{0D108BD9-81ED-4DB2-BD59-A6C34878D82A}">
                    <a16:rowId xmlns:a16="http://schemas.microsoft.com/office/drawing/2014/main" val="3910739408"/>
                  </a:ext>
                </a:extLst>
              </a:tr>
              <a:tr h="811222">
                <a:tc>
                  <a:txBody>
                    <a:bodyPr/>
                    <a:lstStyle/>
                    <a:p>
                      <a:pPr algn="l" fontAlgn="b"/>
                      <a:r>
                        <a:rPr lang="en-GB" sz="1100" u="none" strike="noStrike" dirty="0">
                          <a:effectLst/>
                        </a:rPr>
                        <a:t>The Sustainable Development Goals should be at the heart of every school's plans for the future</a:t>
                      </a:r>
                      <a:endParaRPr lang="en-GB" sz="1100" b="0" i="0" u="none" strike="noStrike" dirty="0">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12.87%</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11.76%</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12.70%</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29.03%</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23.26%</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22.58%</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16.28%</a:t>
                      </a:r>
                      <a:endParaRPr lang="en-GB" sz="1100" b="0" i="0" u="none" strike="noStrike">
                        <a:solidFill>
                          <a:srgbClr val="000000"/>
                        </a:solidFill>
                        <a:effectLst/>
                        <a:latin typeface="Calibri" panose="020F0502020204030204" pitchFamily="34" charset="0"/>
                      </a:endParaRPr>
                    </a:p>
                  </a:txBody>
                  <a:tcPr marL="1988" marR="1988" marT="1988" marB="0" anchor="b"/>
                </a:tc>
                <a:extLst>
                  <a:ext uri="{0D108BD9-81ED-4DB2-BD59-A6C34878D82A}">
                    <a16:rowId xmlns:a16="http://schemas.microsoft.com/office/drawing/2014/main" val="103622600"/>
                  </a:ext>
                </a:extLst>
              </a:tr>
              <a:tr h="811222">
                <a:tc>
                  <a:txBody>
                    <a:bodyPr/>
                    <a:lstStyle/>
                    <a:p>
                      <a:pPr algn="l" fontAlgn="b"/>
                      <a:r>
                        <a:rPr lang="en-GB" sz="1100" u="none" strike="noStrike">
                          <a:effectLst/>
                        </a:rPr>
                        <a:t>The Sustainable Development Goals should play no part in business education</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3.10%</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3.92%</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3.17%</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3.23%</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6.98%</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a:effectLst/>
                        </a:rPr>
                        <a:t>3.23%</a:t>
                      </a:r>
                      <a:endParaRPr lang="en-GB" sz="1100" b="0" i="0" u="none" strike="noStrike">
                        <a:solidFill>
                          <a:srgbClr val="000000"/>
                        </a:solidFill>
                        <a:effectLst/>
                        <a:latin typeface="Calibri" panose="020F0502020204030204" pitchFamily="34" charset="0"/>
                      </a:endParaRPr>
                    </a:p>
                  </a:txBody>
                  <a:tcPr marL="1988" marR="1988" marT="1988" marB="0" anchor="b"/>
                </a:tc>
                <a:tc>
                  <a:txBody>
                    <a:bodyPr/>
                    <a:lstStyle/>
                    <a:p>
                      <a:pPr algn="r" fontAlgn="b"/>
                      <a:r>
                        <a:rPr lang="en-GB" sz="1100" u="none" strike="noStrike" dirty="0">
                          <a:effectLst/>
                        </a:rPr>
                        <a:t>1.16%</a:t>
                      </a:r>
                      <a:endParaRPr lang="en-GB" sz="1100" b="0" i="0" u="none" strike="noStrike" dirty="0">
                        <a:solidFill>
                          <a:srgbClr val="000000"/>
                        </a:solidFill>
                        <a:effectLst/>
                        <a:latin typeface="Calibri" panose="020F0502020204030204" pitchFamily="34" charset="0"/>
                      </a:endParaRPr>
                    </a:p>
                  </a:txBody>
                  <a:tcPr marL="1988" marR="1988" marT="1988" marB="0" anchor="b"/>
                </a:tc>
                <a:extLst>
                  <a:ext uri="{0D108BD9-81ED-4DB2-BD59-A6C34878D82A}">
                    <a16:rowId xmlns:a16="http://schemas.microsoft.com/office/drawing/2014/main" val="3194060225"/>
                  </a:ext>
                </a:extLst>
              </a:tr>
            </a:tbl>
          </a:graphicData>
        </a:graphic>
      </p:graphicFrame>
      <p:sp>
        <p:nvSpPr>
          <p:cNvPr id="9" name="TextBox 8">
            <a:extLst>
              <a:ext uri="{FF2B5EF4-FFF2-40B4-BE49-F238E27FC236}">
                <a16:creationId xmlns:a16="http://schemas.microsoft.com/office/drawing/2014/main" id="{7F2A3C5F-76F9-FB40-A2B1-84C9655C5CE6}"/>
              </a:ext>
            </a:extLst>
          </p:cNvPr>
          <p:cNvSpPr txBox="1"/>
          <p:nvPr/>
        </p:nvSpPr>
        <p:spPr>
          <a:xfrm>
            <a:off x="874816" y="2001478"/>
            <a:ext cx="2867067" cy="4401205"/>
          </a:xfrm>
          <a:prstGeom prst="rect">
            <a:avLst/>
          </a:prstGeom>
          <a:noFill/>
        </p:spPr>
        <p:txBody>
          <a:bodyPr wrap="square" rtlCol="0">
            <a:spAutoFit/>
          </a:bodyPr>
          <a:lstStyle/>
          <a:p>
            <a:r>
              <a:rPr lang="en-GB" sz="1400" dirty="0"/>
              <a:t>Europeans are least likely to be unaware of the SDGs while those from Africa and the Middle east are most likely to have heard of the Sustainable Development Goals, but not know much about them.  North Americans are most likely to say that it's important for business schools to consider the Sustainable Development Goals in developing their programmes for students and employers.  South Asians are most likely to agree that the Sustainable Development Goals should be at the heart of every school's plans for the future; twice as many as those from Europe, the Middle East, Africa and East and South East Asia.</a:t>
            </a:r>
            <a:endParaRPr lang="en-GB" sz="1400" dirty="0">
              <a:solidFill>
                <a:srgbClr val="000000"/>
              </a:solidFill>
              <a:latin typeface="Calibri" panose="020F0502020204030204" pitchFamily="34" charset="0"/>
            </a:endParaRPr>
          </a:p>
        </p:txBody>
      </p:sp>
      <p:pic>
        <p:nvPicPr>
          <p:cNvPr id="11" name="Picture 10" descr="CC-Logo.jpg">
            <a:hlinkClick r:id="rId2"/>
            <a:extLst>
              <a:ext uri="{FF2B5EF4-FFF2-40B4-BE49-F238E27FC236}">
                <a16:creationId xmlns:a16="http://schemas.microsoft.com/office/drawing/2014/main" id="{10494BF1-F526-D540-AF7C-0474FC004DBE}"/>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9D642636-A035-244C-8FD4-8351CD352B41}"/>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5A67CB10-DD14-B348-A934-1204B1AC7318}"/>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39814905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6" y="891118"/>
            <a:ext cx="2954235" cy="1412498"/>
          </a:xfrm>
        </p:spPr>
        <p:txBody>
          <a:bodyPr vert="horz" lIns="91440" tIns="45720" rIns="91440" bIns="45720" rtlCol="0" anchor="t">
            <a:normAutofit/>
          </a:bodyPr>
          <a:lstStyle/>
          <a:p>
            <a:r>
              <a:rPr lang="en-US" sz="3200" kern="1200" dirty="0">
                <a:solidFill>
                  <a:schemeClr val="tx1"/>
                </a:solidFill>
                <a:latin typeface="+mj-lt"/>
                <a:ea typeface="+mj-ea"/>
                <a:cs typeface="+mj-cs"/>
              </a:rPr>
              <a:t>Important skills for future career success</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C00A0A27-374C-BE4C-B1BD-3AC3F24245E5}"/>
              </a:ext>
            </a:extLst>
          </p:cNvPr>
          <p:cNvGraphicFramePr>
            <a:graphicFrameLocks noGrp="1"/>
          </p:cNvGraphicFramePr>
          <p:nvPr>
            <p:extLst>
              <p:ext uri="{D42A27DB-BD31-4B8C-83A1-F6EECF244321}">
                <p14:modId xmlns:p14="http://schemas.microsoft.com/office/powerpoint/2010/main" val="2858268026"/>
              </p:ext>
            </p:extLst>
          </p:nvPr>
        </p:nvGraphicFramePr>
        <p:xfrm>
          <a:off x="3913395" y="902323"/>
          <a:ext cx="7652217" cy="5148260"/>
        </p:xfrm>
        <a:graphic>
          <a:graphicData uri="http://schemas.openxmlformats.org/drawingml/2006/table">
            <a:tbl>
              <a:tblPr firstRow="1" bandRow="1">
                <a:tableStyleId>{5C22544A-7EE6-4342-B048-85BDC9FD1C3A}</a:tableStyleId>
              </a:tblPr>
              <a:tblGrid>
                <a:gridCol w="1840075">
                  <a:extLst>
                    <a:ext uri="{9D8B030D-6E8A-4147-A177-3AD203B41FA5}">
                      <a16:colId xmlns:a16="http://schemas.microsoft.com/office/drawing/2014/main" val="1993546233"/>
                    </a:ext>
                  </a:extLst>
                </a:gridCol>
                <a:gridCol w="597342">
                  <a:extLst>
                    <a:ext uri="{9D8B030D-6E8A-4147-A177-3AD203B41FA5}">
                      <a16:colId xmlns:a16="http://schemas.microsoft.com/office/drawing/2014/main" val="1528136296"/>
                    </a:ext>
                  </a:extLst>
                </a:gridCol>
                <a:gridCol w="947810">
                  <a:extLst>
                    <a:ext uri="{9D8B030D-6E8A-4147-A177-3AD203B41FA5}">
                      <a16:colId xmlns:a16="http://schemas.microsoft.com/office/drawing/2014/main" val="380692785"/>
                    </a:ext>
                  </a:extLst>
                </a:gridCol>
                <a:gridCol w="1092646">
                  <a:extLst>
                    <a:ext uri="{9D8B030D-6E8A-4147-A177-3AD203B41FA5}">
                      <a16:colId xmlns:a16="http://schemas.microsoft.com/office/drawing/2014/main" val="3305653277"/>
                    </a:ext>
                  </a:extLst>
                </a:gridCol>
                <a:gridCol w="597342">
                  <a:extLst>
                    <a:ext uri="{9D8B030D-6E8A-4147-A177-3AD203B41FA5}">
                      <a16:colId xmlns:a16="http://schemas.microsoft.com/office/drawing/2014/main" val="1142486557"/>
                    </a:ext>
                  </a:extLst>
                </a:gridCol>
                <a:gridCol w="820854">
                  <a:extLst>
                    <a:ext uri="{9D8B030D-6E8A-4147-A177-3AD203B41FA5}">
                      <a16:colId xmlns:a16="http://schemas.microsoft.com/office/drawing/2014/main" val="1856461278"/>
                    </a:ext>
                  </a:extLst>
                </a:gridCol>
                <a:gridCol w="1115892">
                  <a:extLst>
                    <a:ext uri="{9D8B030D-6E8A-4147-A177-3AD203B41FA5}">
                      <a16:colId xmlns:a16="http://schemas.microsoft.com/office/drawing/2014/main" val="747335495"/>
                    </a:ext>
                  </a:extLst>
                </a:gridCol>
                <a:gridCol w="640256">
                  <a:extLst>
                    <a:ext uri="{9D8B030D-6E8A-4147-A177-3AD203B41FA5}">
                      <a16:colId xmlns:a16="http://schemas.microsoft.com/office/drawing/2014/main" val="862181109"/>
                    </a:ext>
                  </a:extLst>
                </a:gridCol>
              </a:tblGrid>
              <a:tr h="355585">
                <a:tc>
                  <a:txBody>
                    <a:bodyPr/>
                    <a:lstStyle/>
                    <a:p>
                      <a:pPr algn="l" fontAlgn="b"/>
                      <a:endParaRPr lang="en-GB" sz="1000" b="0" i="0" u="none" strike="noStrike" dirty="0">
                        <a:solidFill>
                          <a:srgbClr val="000000"/>
                        </a:solidFill>
                        <a:effectLst/>
                        <a:latin typeface="Calibri" panose="020F0502020204030204" pitchFamily="34" charset="0"/>
                      </a:endParaRPr>
                    </a:p>
                  </a:txBody>
                  <a:tcPr marL="2333" marR="2333" marT="2333" marB="0" anchor="b"/>
                </a:tc>
                <a:tc>
                  <a:txBody>
                    <a:bodyPr/>
                    <a:lstStyle/>
                    <a:p>
                      <a:pPr algn="l" fontAlgn="b"/>
                      <a:r>
                        <a:rPr lang="en-GB" sz="1000" u="none" strike="noStrike">
                          <a:effectLst/>
                        </a:rPr>
                        <a:t>Europe</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l" fontAlgn="b"/>
                      <a:r>
                        <a:rPr lang="en-GB" sz="1000" u="none" strike="noStrike">
                          <a:effectLst/>
                        </a:rPr>
                        <a:t>Africa Middle East</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l" fontAlgn="b"/>
                      <a:r>
                        <a:rPr lang="en-GB" sz="1000" u="none" strike="noStrike">
                          <a:effectLst/>
                        </a:rPr>
                        <a:t>East and South East Asia</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l" fontAlgn="b"/>
                      <a:r>
                        <a:rPr lang="en-GB" sz="1000" u="none" strike="noStrike">
                          <a:effectLst/>
                        </a:rPr>
                        <a:t>South Asia</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l" fontAlgn="b"/>
                      <a:r>
                        <a:rPr lang="en-GB" sz="1000" u="none" strike="noStrike">
                          <a:effectLst/>
                        </a:rPr>
                        <a:t>Australasia</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l" fontAlgn="b"/>
                      <a:r>
                        <a:rPr lang="en-GB" sz="1000" u="none" strike="noStrike" dirty="0">
                          <a:effectLst/>
                        </a:rPr>
                        <a:t>Central and South America</a:t>
                      </a:r>
                      <a:endParaRPr lang="en-GB" sz="1000" b="0" i="0" u="none" strike="noStrike" dirty="0">
                        <a:solidFill>
                          <a:srgbClr val="000000"/>
                        </a:solidFill>
                        <a:effectLst/>
                        <a:latin typeface="Calibri" panose="020F0502020204030204" pitchFamily="34" charset="0"/>
                      </a:endParaRPr>
                    </a:p>
                  </a:txBody>
                  <a:tcPr marL="2333" marR="2333" marT="2333" marB="0" anchor="b"/>
                </a:tc>
                <a:tc>
                  <a:txBody>
                    <a:bodyPr/>
                    <a:lstStyle/>
                    <a:p>
                      <a:pPr algn="l" fontAlgn="b"/>
                      <a:r>
                        <a:rPr lang="en-GB" sz="1000" u="none" strike="noStrike">
                          <a:effectLst/>
                        </a:rPr>
                        <a:t>North America</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3859910994"/>
                  </a:ext>
                </a:extLst>
              </a:tr>
              <a:tr h="198255">
                <a:tc>
                  <a:txBody>
                    <a:bodyPr/>
                    <a:lstStyle/>
                    <a:p>
                      <a:pPr algn="l" fontAlgn="b"/>
                      <a:r>
                        <a:rPr lang="en-GB" sz="1000" u="none" strike="noStrike" dirty="0">
                          <a:effectLst/>
                        </a:rPr>
                        <a:t>Persuasion skills</a:t>
                      </a:r>
                      <a:endParaRPr lang="en-GB" sz="1000" b="0" i="0" u="none" strike="noStrike" dirty="0">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7.30%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3.92%</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1.64%</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4.84%</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6.98%</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12.90%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12.79%</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646118392"/>
                  </a:ext>
                </a:extLst>
              </a:tr>
              <a:tr h="198255">
                <a:tc>
                  <a:txBody>
                    <a:bodyPr/>
                    <a:lstStyle/>
                    <a:p>
                      <a:pPr algn="l" fontAlgn="b"/>
                      <a:r>
                        <a:rPr lang="en-GB" sz="1000" u="none" strike="noStrike">
                          <a:effectLst/>
                        </a:rPr>
                        <a:t>Adaptability</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24.84%</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13.73%</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22.95%</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12.90%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25.58%</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16.13%</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15.12%</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2609421873"/>
                  </a:ext>
                </a:extLst>
              </a:tr>
              <a:tr h="198255">
                <a:tc>
                  <a:txBody>
                    <a:bodyPr/>
                    <a:lstStyle/>
                    <a:p>
                      <a:pPr algn="l" fontAlgn="b"/>
                      <a:r>
                        <a:rPr lang="en-GB" sz="1000" u="none" strike="noStrike">
                          <a:effectLst/>
                        </a:rPr>
                        <a:t>Capacity to motivate others</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8.39%</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13.73%</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4.92%</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9.68%</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16.28%</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8.06%</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13.95%</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3197332136"/>
                  </a:ext>
                </a:extLst>
              </a:tr>
              <a:tr h="198255">
                <a:tc>
                  <a:txBody>
                    <a:bodyPr/>
                    <a:lstStyle/>
                    <a:p>
                      <a:pPr algn="l" fontAlgn="b"/>
                      <a:r>
                        <a:rPr lang="en-GB" sz="1000" u="none" strike="noStrike">
                          <a:effectLst/>
                        </a:rPr>
                        <a:t>Communication skills</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37.58%</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35.29%</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29.51%</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33.87%</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32.56%</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17.74%</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29.07%</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1133479414"/>
                  </a:ext>
                </a:extLst>
              </a:tr>
              <a:tr h="198255">
                <a:tc>
                  <a:txBody>
                    <a:bodyPr/>
                    <a:lstStyle/>
                    <a:p>
                      <a:pPr algn="l" fontAlgn="b"/>
                      <a:r>
                        <a:rPr lang="en-GB" sz="1000" u="none" strike="noStrike">
                          <a:effectLst/>
                        </a:rPr>
                        <a:t>Conflict resolution skills</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9.47%</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15.69%</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16.39%</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12.90%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9.30%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11.29%</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10.47%</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1772026322"/>
                  </a:ext>
                </a:extLst>
              </a:tr>
              <a:tr h="198255">
                <a:tc>
                  <a:txBody>
                    <a:bodyPr/>
                    <a:lstStyle/>
                    <a:p>
                      <a:pPr algn="l" fontAlgn="b"/>
                      <a:r>
                        <a:rPr lang="en-GB" sz="1000" u="none" strike="noStrike">
                          <a:effectLst/>
                        </a:rPr>
                        <a:t>Critical thinking skills</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33.54%</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37.25%</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31.15%</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19.35%</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37.21%</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20.97%</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20.93%</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3313507697"/>
                  </a:ext>
                </a:extLst>
              </a:tr>
              <a:tr h="198255">
                <a:tc>
                  <a:txBody>
                    <a:bodyPr/>
                    <a:lstStyle/>
                    <a:p>
                      <a:pPr algn="l" fontAlgn="b"/>
                      <a:r>
                        <a:rPr lang="en-GB" sz="1000" u="none" strike="noStrike">
                          <a:effectLst/>
                        </a:rPr>
                        <a:t>Cross-cultural understanding</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11.49%</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19.61%</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8.20%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3.23%</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2.33%</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19.35%</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2.33%</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2858230272"/>
                  </a:ext>
                </a:extLst>
              </a:tr>
              <a:tr h="355585">
                <a:tc>
                  <a:txBody>
                    <a:bodyPr/>
                    <a:lstStyle/>
                    <a:p>
                      <a:pPr algn="l" fontAlgn="b"/>
                      <a:r>
                        <a:rPr lang="en-GB" sz="1000" u="none" strike="noStrike">
                          <a:effectLst/>
                        </a:rPr>
                        <a:t>Dealing with ambiguity and uncertainty</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13.04%</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11.76%</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13.11%</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9.68%</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20.93%</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12.90%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16.28%</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2947503378"/>
                  </a:ext>
                </a:extLst>
              </a:tr>
              <a:tr h="198255">
                <a:tc>
                  <a:txBody>
                    <a:bodyPr/>
                    <a:lstStyle/>
                    <a:p>
                      <a:pPr algn="l" fontAlgn="b"/>
                      <a:r>
                        <a:rPr lang="en-GB" sz="1000" u="none" strike="noStrike">
                          <a:effectLst/>
                        </a:rPr>
                        <a:t>Entrepreneurial mindset</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12.58%</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27.45%</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18.03%</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17.74%</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18.60%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14.52%</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12.79%</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1551691359"/>
                  </a:ext>
                </a:extLst>
              </a:tr>
              <a:tr h="198255">
                <a:tc>
                  <a:txBody>
                    <a:bodyPr/>
                    <a:lstStyle/>
                    <a:p>
                      <a:pPr algn="l" fontAlgn="b"/>
                      <a:r>
                        <a:rPr lang="en-GB" sz="1000" u="none" strike="noStrike">
                          <a:effectLst/>
                        </a:rPr>
                        <a:t>Judgment and intuition</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12.58%</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11.76%</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13.11%</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11.29%</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2.33%</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6.45%</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15.12%</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2130141878"/>
                  </a:ext>
                </a:extLst>
              </a:tr>
              <a:tr h="198255">
                <a:tc>
                  <a:txBody>
                    <a:bodyPr/>
                    <a:lstStyle/>
                    <a:p>
                      <a:pPr algn="l" fontAlgn="b"/>
                      <a:r>
                        <a:rPr lang="en-GB" sz="1000" u="none" strike="noStrike">
                          <a:effectLst/>
                        </a:rPr>
                        <a:t>Leadership</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28.73%</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19.61%</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34.43%</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32.26%</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37.21%</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32.26%</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33.72%</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3356211622"/>
                  </a:ext>
                </a:extLst>
              </a:tr>
              <a:tr h="355585">
                <a:tc>
                  <a:txBody>
                    <a:bodyPr/>
                    <a:lstStyle/>
                    <a:p>
                      <a:pPr algn="l" fontAlgn="b"/>
                      <a:r>
                        <a:rPr lang="en-GB" sz="1000" u="none" strike="noStrike">
                          <a:effectLst/>
                        </a:rPr>
                        <a:t>Managing the performance of others</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7.76%</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1.96%</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8.20%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6.45%</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9.30%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8.06%</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9.30%</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1545714482"/>
                  </a:ext>
                </a:extLst>
              </a:tr>
              <a:tr h="198255">
                <a:tc>
                  <a:txBody>
                    <a:bodyPr/>
                    <a:lstStyle/>
                    <a:p>
                      <a:pPr algn="l" fontAlgn="b"/>
                      <a:r>
                        <a:rPr lang="en-GB" sz="1000" u="none" strike="noStrike">
                          <a:effectLst/>
                        </a:rPr>
                        <a:t>Negotiation skills</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13.98%</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5.88%</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14.75%</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11.29%</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6.98%</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14.52%</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15.12%</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2447912284"/>
                  </a:ext>
                </a:extLst>
              </a:tr>
              <a:tr h="355585">
                <a:tc>
                  <a:txBody>
                    <a:bodyPr/>
                    <a:lstStyle/>
                    <a:p>
                      <a:pPr algn="l" fontAlgn="b"/>
                      <a:r>
                        <a:rPr lang="en-GB" sz="1000" u="none" strike="noStrike">
                          <a:effectLst/>
                        </a:rPr>
                        <a:t>Networking and collaboration</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25.16%</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25.49%</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32.79%</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17.74%</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20.93%</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16.13%</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15.12%</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4070167720"/>
                  </a:ext>
                </a:extLst>
              </a:tr>
              <a:tr h="198255">
                <a:tc>
                  <a:txBody>
                    <a:bodyPr/>
                    <a:lstStyle/>
                    <a:p>
                      <a:pPr algn="l" fontAlgn="b"/>
                      <a:r>
                        <a:rPr lang="en-GB" sz="1000" u="none" strike="noStrike">
                          <a:effectLst/>
                        </a:rPr>
                        <a:t>Self-awareness</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13.35%</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17.65%</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13.11%</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16.13%</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6.98%</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1.61%</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12.79%</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3350613126"/>
                  </a:ext>
                </a:extLst>
              </a:tr>
              <a:tr h="198255">
                <a:tc>
                  <a:txBody>
                    <a:bodyPr/>
                    <a:lstStyle/>
                    <a:p>
                      <a:pPr algn="l" fontAlgn="b"/>
                      <a:r>
                        <a:rPr lang="en-GB" sz="1000" u="none" strike="noStrike">
                          <a:effectLst/>
                        </a:rPr>
                        <a:t>Self-confidence</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27.80%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19.61%</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21.31%</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24.19%</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9.30%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8.06%</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18.60%</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955723889"/>
                  </a:ext>
                </a:extLst>
              </a:tr>
              <a:tr h="355585">
                <a:tc>
                  <a:txBody>
                    <a:bodyPr/>
                    <a:lstStyle/>
                    <a:p>
                      <a:pPr algn="l" fontAlgn="b"/>
                      <a:r>
                        <a:rPr lang="en-GB" sz="1000" u="none" strike="noStrike" dirty="0">
                          <a:effectLst/>
                        </a:rPr>
                        <a:t>Team building and team work</a:t>
                      </a:r>
                      <a:endParaRPr lang="en-GB" sz="1000" b="0" i="0" u="none" strike="noStrike" dirty="0">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26.40%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21.57%</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24.59%</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20.97%</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23.26%</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12.90%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13.95%</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560382617"/>
                  </a:ext>
                </a:extLst>
              </a:tr>
              <a:tr h="198255">
                <a:tc>
                  <a:txBody>
                    <a:bodyPr/>
                    <a:lstStyle/>
                    <a:p>
                      <a:pPr algn="l" fontAlgn="b"/>
                      <a:r>
                        <a:rPr lang="en-GB" sz="1000" u="none" strike="noStrike">
                          <a:effectLst/>
                        </a:rPr>
                        <a:t>Emotional intelligence</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14.44%</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25.49%</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8.20%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14.52%</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18.60%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20.97%</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31.40%</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1480816978"/>
                  </a:ext>
                </a:extLst>
              </a:tr>
              <a:tr h="198255">
                <a:tc>
                  <a:txBody>
                    <a:bodyPr/>
                    <a:lstStyle/>
                    <a:p>
                      <a:pPr algn="l" fontAlgn="b"/>
                      <a:r>
                        <a:rPr lang="en-GB" sz="1000" u="none" strike="noStrike">
                          <a:effectLst/>
                        </a:rPr>
                        <a:t>Empathy</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9.47%</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9.80%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3.28%</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11.29%</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6.98%</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17.74%</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12.79%</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3476524236"/>
                  </a:ext>
                </a:extLst>
              </a:tr>
              <a:tr h="198255">
                <a:tc>
                  <a:txBody>
                    <a:bodyPr/>
                    <a:lstStyle/>
                    <a:p>
                      <a:pPr algn="l" fontAlgn="b"/>
                      <a:r>
                        <a:rPr lang="en-GB" sz="1000" u="none" strike="noStrike">
                          <a:effectLst/>
                        </a:rPr>
                        <a:t>Creativity</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14.29%</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19.61%</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14.75%</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24.19%</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11.63%</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19.35%</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16.28%</a:t>
                      </a:r>
                      <a:endParaRPr lang="en-GB" sz="1000" b="0" i="0" u="none" strike="noStrike">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2229731213"/>
                  </a:ext>
                </a:extLst>
              </a:tr>
              <a:tr h="198255">
                <a:tc>
                  <a:txBody>
                    <a:bodyPr/>
                    <a:lstStyle/>
                    <a:p>
                      <a:pPr algn="l" fontAlgn="b"/>
                      <a:r>
                        <a:rPr lang="en-GB" sz="1000" u="none" strike="noStrike">
                          <a:effectLst/>
                        </a:rPr>
                        <a:t>Complex problem solving</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19.10%</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21.57%</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18.03%</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14.52%</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32.56%</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a:effectLst/>
                        </a:rPr>
                        <a:t>11.29%</a:t>
                      </a:r>
                      <a:endParaRPr lang="en-GB" sz="1000" b="0" i="0" u="none" strike="noStrike">
                        <a:solidFill>
                          <a:srgbClr val="000000"/>
                        </a:solidFill>
                        <a:effectLst/>
                        <a:latin typeface="Calibri" panose="020F0502020204030204" pitchFamily="34" charset="0"/>
                      </a:endParaRPr>
                    </a:p>
                  </a:txBody>
                  <a:tcPr marL="2333" marR="2333" marT="2333" marB="0" anchor="b"/>
                </a:tc>
                <a:tc>
                  <a:txBody>
                    <a:bodyPr/>
                    <a:lstStyle/>
                    <a:p>
                      <a:pPr algn="r" fontAlgn="b"/>
                      <a:r>
                        <a:rPr lang="en-GB" sz="1000" u="none" strike="noStrike" dirty="0">
                          <a:effectLst/>
                        </a:rPr>
                        <a:t>13.95%</a:t>
                      </a:r>
                      <a:endParaRPr lang="en-GB" sz="1000" b="0" i="0" u="none" strike="noStrike" dirty="0">
                        <a:solidFill>
                          <a:srgbClr val="000000"/>
                        </a:solidFill>
                        <a:effectLst/>
                        <a:latin typeface="Calibri" panose="020F0502020204030204" pitchFamily="34" charset="0"/>
                      </a:endParaRPr>
                    </a:p>
                  </a:txBody>
                  <a:tcPr marL="2333" marR="2333" marT="2333" marB="0" anchor="b"/>
                </a:tc>
                <a:extLst>
                  <a:ext uri="{0D108BD9-81ED-4DB2-BD59-A6C34878D82A}">
                    <a16:rowId xmlns:a16="http://schemas.microsoft.com/office/drawing/2014/main" val="2816167041"/>
                  </a:ext>
                </a:extLst>
              </a:tr>
            </a:tbl>
          </a:graphicData>
        </a:graphic>
      </p:graphicFrame>
      <p:sp>
        <p:nvSpPr>
          <p:cNvPr id="9" name="TextBox 8">
            <a:extLst>
              <a:ext uri="{FF2B5EF4-FFF2-40B4-BE49-F238E27FC236}">
                <a16:creationId xmlns:a16="http://schemas.microsoft.com/office/drawing/2014/main" id="{A508BC9E-B0B6-0543-B9C6-3BE8A1E4D4C7}"/>
              </a:ext>
            </a:extLst>
          </p:cNvPr>
          <p:cNvSpPr txBox="1"/>
          <p:nvPr/>
        </p:nvSpPr>
        <p:spPr>
          <a:xfrm>
            <a:off x="874816" y="2276894"/>
            <a:ext cx="2740879" cy="4339650"/>
          </a:xfrm>
          <a:prstGeom prst="rect">
            <a:avLst/>
          </a:prstGeom>
          <a:noFill/>
        </p:spPr>
        <p:txBody>
          <a:bodyPr wrap="square" rtlCol="0">
            <a:spAutoFit/>
          </a:bodyPr>
          <a:lstStyle/>
          <a:p>
            <a:r>
              <a:rPr lang="en-GB" sz="1200" dirty="0"/>
              <a:t>For those from Europe, Africa and the Middle East, the top two skills are:</a:t>
            </a:r>
          </a:p>
          <a:p>
            <a:pPr marL="171450" indent="-171450">
              <a:buFont typeface="Arial" panose="020B0604020202020204" pitchFamily="34" charset="0"/>
              <a:buChar char="•"/>
            </a:pPr>
            <a:r>
              <a:rPr lang="en-GB" sz="1200" dirty="0"/>
              <a:t>Communication and Critical thinking</a:t>
            </a:r>
          </a:p>
          <a:p>
            <a:r>
              <a:rPr lang="en-GB" sz="1200" dirty="0"/>
              <a:t>For those from East and South East Asia, the top two skills are:</a:t>
            </a:r>
          </a:p>
          <a:p>
            <a:pPr marL="171450" indent="-171450">
              <a:buFont typeface="Arial" panose="020B0604020202020204" pitchFamily="34" charset="0"/>
              <a:buChar char="•"/>
            </a:pPr>
            <a:r>
              <a:rPr lang="en-GB" sz="1200" dirty="0"/>
              <a:t>Leadership and Networking and Collaboration</a:t>
            </a:r>
          </a:p>
          <a:p>
            <a:r>
              <a:rPr lang="en-GB" sz="1200" dirty="0"/>
              <a:t>For those from South Asia, the top two skills are:</a:t>
            </a:r>
          </a:p>
          <a:p>
            <a:pPr marL="171450" indent="-171450">
              <a:buFont typeface="Arial" panose="020B0604020202020204" pitchFamily="34" charset="0"/>
              <a:buChar char="•"/>
            </a:pPr>
            <a:r>
              <a:rPr lang="en-GB" sz="1200" dirty="0"/>
              <a:t>Communication and Leadership</a:t>
            </a:r>
            <a:endParaRPr lang="en-US" sz="1200" dirty="0"/>
          </a:p>
          <a:p>
            <a:r>
              <a:rPr lang="en-GB" sz="1200" dirty="0"/>
              <a:t>For those from Australasia, the top two skills are:</a:t>
            </a:r>
          </a:p>
          <a:p>
            <a:pPr marL="171450" indent="-171450">
              <a:buFont typeface="Arial" panose="020B0604020202020204" pitchFamily="34" charset="0"/>
              <a:buChar char="•"/>
            </a:pPr>
            <a:r>
              <a:rPr lang="en-GB" sz="1200" dirty="0"/>
              <a:t>Leadership and Critical thinking</a:t>
            </a:r>
          </a:p>
          <a:p>
            <a:r>
              <a:rPr lang="en-GB" sz="1200" dirty="0"/>
              <a:t>For those from Central and South America, the top three skills are:</a:t>
            </a:r>
          </a:p>
          <a:p>
            <a:pPr marL="171450" indent="-171450">
              <a:buFont typeface="Arial" panose="020B0604020202020204" pitchFamily="34" charset="0"/>
              <a:buChar char="•"/>
            </a:pPr>
            <a:r>
              <a:rPr lang="en-GB" sz="1200" dirty="0"/>
              <a:t>Leadership, Critical thinking and Emotional intelligence</a:t>
            </a:r>
          </a:p>
          <a:p>
            <a:r>
              <a:rPr lang="en-GB" sz="1200" dirty="0"/>
              <a:t>For those from North America, the top two skills are:</a:t>
            </a:r>
          </a:p>
          <a:p>
            <a:pPr marL="171450" indent="-171450">
              <a:buFont typeface="Arial" panose="020B0604020202020204" pitchFamily="34" charset="0"/>
              <a:buChar char="•"/>
            </a:pPr>
            <a:r>
              <a:rPr lang="en-GB" sz="1200" dirty="0"/>
              <a:t>Leadership and Emotional intelligence</a:t>
            </a:r>
          </a:p>
        </p:txBody>
      </p:sp>
      <p:pic>
        <p:nvPicPr>
          <p:cNvPr id="11" name="Picture 10" descr="CC-Logo.jpg">
            <a:hlinkClick r:id="rId2"/>
            <a:extLst>
              <a:ext uri="{FF2B5EF4-FFF2-40B4-BE49-F238E27FC236}">
                <a16:creationId xmlns:a16="http://schemas.microsoft.com/office/drawing/2014/main" id="{BB3235CE-EC14-9748-8F9A-56BEB82B48C4}"/>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A394FC35-5222-6E45-A491-120F714BED92}"/>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EEDBCAF2-3274-7542-B335-D10FA180D1B3}"/>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3008573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079182"/>
            <a:ext cx="2827679" cy="630556"/>
          </a:xfrm>
        </p:spPr>
        <p:txBody>
          <a:bodyPr vert="horz" lIns="91440" tIns="45720" rIns="91440" bIns="45720" rtlCol="0" anchor="t">
            <a:normAutofit fontScale="90000"/>
          </a:bodyPr>
          <a:lstStyle/>
          <a:p>
            <a:r>
              <a:rPr lang="en-US" sz="2400" kern="1200" dirty="0">
                <a:solidFill>
                  <a:schemeClr val="tx1"/>
                </a:solidFill>
                <a:latin typeface="+mj-lt"/>
                <a:ea typeface="+mj-ea"/>
                <a:cs typeface="+mj-cs"/>
              </a:rPr>
              <a:t>Views on career issues</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F99D25AF-C092-074F-AB47-461A41DE6DAE}"/>
              </a:ext>
            </a:extLst>
          </p:cNvPr>
          <p:cNvGraphicFramePr>
            <a:graphicFrameLocks noGrp="1"/>
          </p:cNvGraphicFramePr>
          <p:nvPr>
            <p:extLst>
              <p:ext uri="{D42A27DB-BD31-4B8C-83A1-F6EECF244321}">
                <p14:modId xmlns:p14="http://schemas.microsoft.com/office/powerpoint/2010/main" val="1890543010"/>
              </p:ext>
            </p:extLst>
          </p:nvPr>
        </p:nvGraphicFramePr>
        <p:xfrm>
          <a:off x="4067503" y="1064828"/>
          <a:ext cx="7519517" cy="4833052"/>
        </p:xfrm>
        <a:graphic>
          <a:graphicData uri="http://schemas.openxmlformats.org/drawingml/2006/table">
            <a:tbl>
              <a:tblPr firstRow="1" bandRow="1">
                <a:tableStyleId>{5C22544A-7EE6-4342-B048-85BDC9FD1C3A}</a:tableStyleId>
              </a:tblPr>
              <a:tblGrid>
                <a:gridCol w="2194746">
                  <a:extLst>
                    <a:ext uri="{9D8B030D-6E8A-4147-A177-3AD203B41FA5}">
                      <a16:colId xmlns:a16="http://schemas.microsoft.com/office/drawing/2014/main" val="2408904514"/>
                    </a:ext>
                  </a:extLst>
                </a:gridCol>
                <a:gridCol w="556398">
                  <a:extLst>
                    <a:ext uri="{9D8B030D-6E8A-4147-A177-3AD203B41FA5}">
                      <a16:colId xmlns:a16="http://schemas.microsoft.com/office/drawing/2014/main" val="2396318728"/>
                    </a:ext>
                  </a:extLst>
                </a:gridCol>
                <a:gridCol w="799976">
                  <a:extLst>
                    <a:ext uri="{9D8B030D-6E8A-4147-A177-3AD203B41FA5}">
                      <a16:colId xmlns:a16="http://schemas.microsoft.com/office/drawing/2014/main" val="3427018019"/>
                    </a:ext>
                  </a:extLst>
                </a:gridCol>
                <a:gridCol w="1015385">
                  <a:extLst>
                    <a:ext uri="{9D8B030D-6E8A-4147-A177-3AD203B41FA5}">
                      <a16:colId xmlns:a16="http://schemas.microsoft.com/office/drawing/2014/main" val="2199439151"/>
                    </a:ext>
                  </a:extLst>
                </a:gridCol>
                <a:gridCol w="556396">
                  <a:extLst>
                    <a:ext uri="{9D8B030D-6E8A-4147-A177-3AD203B41FA5}">
                      <a16:colId xmlns:a16="http://schemas.microsoft.com/office/drawing/2014/main" val="4087670789"/>
                    </a:ext>
                  </a:extLst>
                </a:gridCol>
                <a:gridCol w="763522">
                  <a:extLst>
                    <a:ext uri="{9D8B030D-6E8A-4147-A177-3AD203B41FA5}">
                      <a16:colId xmlns:a16="http://schemas.microsoft.com/office/drawing/2014/main" val="1235526069"/>
                    </a:ext>
                  </a:extLst>
                </a:gridCol>
                <a:gridCol w="1036927">
                  <a:extLst>
                    <a:ext uri="{9D8B030D-6E8A-4147-A177-3AD203B41FA5}">
                      <a16:colId xmlns:a16="http://schemas.microsoft.com/office/drawing/2014/main" val="1586255328"/>
                    </a:ext>
                  </a:extLst>
                </a:gridCol>
                <a:gridCol w="596167">
                  <a:extLst>
                    <a:ext uri="{9D8B030D-6E8A-4147-A177-3AD203B41FA5}">
                      <a16:colId xmlns:a16="http://schemas.microsoft.com/office/drawing/2014/main" val="1888090654"/>
                    </a:ext>
                  </a:extLst>
                </a:gridCol>
              </a:tblGrid>
              <a:tr h="978496">
                <a:tc>
                  <a:txBody>
                    <a:bodyPr/>
                    <a:lstStyle/>
                    <a:p>
                      <a:pPr algn="ctr" fontAlgn="ctr"/>
                      <a:r>
                        <a:rPr lang="en-GB" sz="1100" u="none" strike="noStrike" dirty="0">
                          <a:effectLst/>
                        </a:rPr>
                        <a:t> </a:t>
                      </a:r>
                      <a:endParaRPr lang="en-GB" sz="1100" b="1" i="0" u="none" strike="noStrike" dirty="0">
                        <a:solidFill>
                          <a:srgbClr val="000000"/>
                        </a:solidFill>
                        <a:effectLst/>
                        <a:latin typeface="Calibri" panose="020F0502020204030204" pitchFamily="34" charset="0"/>
                      </a:endParaRPr>
                    </a:p>
                  </a:txBody>
                  <a:tcPr marL="2970" marR="2970" marT="2970" marB="0" anchor="ctr"/>
                </a:tc>
                <a:tc>
                  <a:txBody>
                    <a:bodyPr/>
                    <a:lstStyle/>
                    <a:p>
                      <a:pPr algn="l" fontAlgn="b"/>
                      <a:r>
                        <a:rPr lang="en-GB" sz="1100" u="none" strike="noStrike">
                          <a:effectLst/>
                        </a:rPr>
                        <a:t>Europe</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l" fontAlgn="b"/>
                      <a:r>
                        <a:rPr lang="en-GB" sz="1100" u="none" strike="noStrike">
                          <a:effectLst/>
                        </a:rPr>
                        <a:t>Africa Middle East</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l" fontAlgn="b"/>
                      <a:r>
                        <a:rPr lang="en-GB" sz="1100" u="none" strike="noStrike">
                          <a:effectLst/>
                        </a:rPr>
                        <a:t>East and South East Asia</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l" fontAlgn="b"/>
                      <a:r>
                        <a:rPr lang="en-GB" sz="1100" u="none" strike="noStrike">
                          <a:effectLst/>
                        </a:rPr>
                        <a:t>South Asia</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l" fontAlgn="b"/>
                      <a:r>
                        <a:rPr lang="en-GB" sz="1100" u="none" strike="noStrike">
                          <a:effectLst/>
                        </a:rPr>
                        <a:t>Australasia</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l" fontAlgn="b"/>
                      <a:r>
                        <a:rPr lang="en-GB" sz="1100" u="none" strike="noStrike" dirty="0">
                          <a:effectLst/>
                        </a:rPr>
                        <a:t>Central and South America</a:t>
                      </a:r>
                      <a:endParaRPr lang="en-GB" sz="1100" b="0" i="0" u="none" strike="noStrike" dirty="0">
                        <a:solidFill>
                          <a:srgbClr val="000000"/>
                        </a:solidFill>
                        <a:effectLst/>
                        <a:latin typeface="Calibri" panose="020F0502020204030204" pitchFamily="34" charset="0"/>
                      </a:endParaRPr>
                    </a:p>
                  </a:txBody>
                  <a:tcPr marL="2970" marR="2970" marT="2970" marB="0" anchor="b"/>
                </a:tc>
                <a:tc>
                  <a:txBody>
                    <a:bodyPr/>
                    <a:lstStyle/>
                    <a:p>
                      <a:pPr algn="l" fontAlgn="b"/>
                      <a:r>
                        <a:rPr lang="en-GB" sz="1100" u="none" strike="noStrike">
                          <a:effectLst/>
                        </a:rPr>
                        <a:t>North America</a:t>
                      </a:r>
                      <a:endParaRPr lang="en-GB" sz="1100" b="0" i="0" u="none" strike="noStrike">
                        <a:solidFill>
                          <a:srgbClr val="000000"/>
                        </a:solidFill>
                        <a:effectLst/>
                        <a:latin typeface="Calibri" panose="020F0502020204030204" pitchFamily="34" charset="0"/>
                      </a:endParaRPr>
                    </a:p>
                  </a:txBody>
                  <a:tcPr marL="2970" marR="2970" marT="2970" marB="0" anchor="b"/>
                </a:tc>
                <a:extLst>
                  <a:ext uri="{0D108BD9-81ED-4DB2-BD59-A6C34878D82A}">
                    <a16:rowId xmlns:a16="http://schemas.microsoft.com/office/drawing/2014/main" val="1487616274"/>
                  </a:ext>
                </a:extLst>
              </a:tr>
              <a:tr h="655328">
                <a:tc>
                  <a:txBody>
                    <a:bodyPr/>
                    <a:lstStyle/>
                    <a:p>
                      <a:pPr algn="l" fontAlgn="b"/>
                      <a:r>
                        <a:rPr lang="en-GB" sz="1100" u="none" strike="noStrike" dirty="0">
                          <a:effectLst/>
                        </a:rPr>
                        <a:t>I'm in no rush to start my career after studying</a:t>
                      </a:r>
                      <a:endParaRPr lang="en-GB" sz="1100" b="0" i="0" u="none" strike="noStrike" dirty="0">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7.56%</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4.35%</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dirty="0">
                          <a:effectLst/>
                        </a:rPr>
                        <a:t>20.34%</a:t>
                      </a:r>
                      <a:endParaRPr lang="en-GB" sz="1100" b="0" i="0" u="none" strike="noStrike" dirty="0">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21.31%</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17.65%</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22.95%</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24.36%</a:t>
                      </a:r>
                      <a:endParaRPr lang="en-GB" sz="1100" b="0" i="0" u="none" strike="noStrike">
                        <a:solidFill>
                          <a:srgbClr val="000000"/>
                        </a:solidFill>
                        <a:effectLst/>
                        <a:latin typeface="Calibri" panose="020F0502020204030204" pitchFamily="34" charset="0"/>
                      </a:endParaRPr>
                    </a:p>
                  </a:txBody>
                  <a:tcPr marL="2970" marR="2970" marT="2970" marB="0" anchor="b"/>
                </a:tc>
                <a:extLst>
                  <a:ext uri="{0D108BD9-81ED-4DB2-BD59-A6C34878D82A}">
                    <a16:rowId xmlns:a16="http://schemas.microsoft.com/office/drawing/2014/main" val="615872340"/>
                  </a:ext>
                </a:extLst>
              </a:tr>
              <a:tr h="701694">
                <a:tc>
                  <a:txBody>
                    <a:bodyPr/>
                    <a:lstStyle/>
                    <a:p>
                      <a:pPr algn="l" fontAlgn="b"/>
                      <a:r>
                        <a:rPr lang="en-GB" sz="1100" u="none" strike="noStrike" dirty="0">
                          <a:effectLst/>
                        </a:rPr>
                        <a:t>I expect to start a business or work for myself at some point in my life</a:t>
                      </a:r>
                      <a:endParaRPr lang="en-GB" sz="1100" b="0" i="0" u="none" strike="noStrike" dirty="0">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18.41%</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42.86%</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23.73%</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34.43%</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30.77%</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36.07%</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34.15%</a:t>
                      </a:r>
                      <a:endParaRPr lang="en-GB" sz="1100" b="0" i="0" u="none" strike="noStrike">
                        <a:solidFill>
                          <a:srgbClr val="000000"/>
                        </a:solidFill>
                        <a:effectLst/>
                        <a:latin typeface="Calibri" panose="020F0502020204030204" pitchFamily="34" charset="0"/>
                      </a:endParaRPr>
                    </a:p>
                  </a:txBody>
                  <a:tcPr marL="2970" marR="2970" marT="2970" marB="0" anchor="b"/>
                </a:tc>
                <a:extLst>
                  <a:ext uri="{0D108BD9-81ED-4DB2-BD59-A6C34878D82A}">
                    <a16:rowId xmlns:a16="http://schemas.microsoft.com/office/drawing/2014/main" val="987160252"/>
                  </a:ext>
                </a:extLst>
              </a:tr>
              <a:tr h="701694">
                <a:tc>
                  <a:txBody>
                    <a:bodyPr/>
                    <a:lstStyle/>
                    <a:p>
                      <a:pPr algn="l" fontAlgn="b"/>
                      <a:r>
                        <a:rPr lang="en-GB" sz="1100" u="none" strike="noStrike" dirty="0">
                          <a:effectLst/>
                        </a:rPr>
                        <a:t>I expect to change career completely at least once in my lifetime</a:t>
                      </a:r>
                      <a:endParaRPr lang="en-GB" sz="1100" b="0" i="0" u="none" strike="noStrike" dirty="0">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16.80%</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22.00%</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21.67%</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24.59%</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32.56%</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28.07%</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26.19%</a:t>
                      </a:r>
                      <a:endParaRPr lang="en-GB" sz="1100" b="0" i="0" u="none" strike="noStrike">
                        <a:solidFill>
                          <a:srgbClr val="000000"/>
                        </a:solidFill>
                        <a:effectLst/>
                        <a:latin typeface="Calibri" panose="020F0502020204030204" pitchFamily="34" charset="0"/>
                      </a:endParaRPr>
                    </a:p>
                  </a:txBody>
                  <a:tcPr marL="2970" marR="2970" marT="2970" marB="0" anchor="b"/>
                </a:tc>
                <a:extLst>
                  <a:ext uri="{0D108BD9-81ED-4DB2-BD59-A6C34878D82A}">
                    <a16:rowId xmlns:a16="http://schemas.microsoft.com/office/drawing/2014/main" val="2497416530"/>
                  </a:ext>
                </a:extLst>
              </a:tr>
              <a:tr h="392452">
                <a:tc>
                  <a:txBody>
                    <a:bodyPr/>
                    <a:lstStyle/>
                    <a:p>
                      <a:pPr algn="l" fontAlgn="b"/>
                      <a:r>
                        <a:rPr lang="en-GB" sz="1100" u="none" strike="noStrike" dirty="0">
                          <a:effectLst/>
                        </a:rPr>
                        <a:t>I still expect to be working in my 70s</a:t>
                      </a:r>
                      <a:endParaRPr lang="en-GB" sz="1100" b="0" i="0" u="none" strike="noStrike" dirty="0">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9.62%</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14.58%</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18.33%</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23.33%</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20.93%</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26.67%</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11.90%</a:t>
                      </a:r>
                      <a:endParaRPr lang="en-GB" sz="1100" b="0" i="0" u="none" strike="noStrike">
                        <a:solidFill>
                          <a:srgbClr val="000000"/>
                        </a:solidFill>
                        <a:effectLst/>
                        <a:latin typeface="Calibri" panose="020F0502020204030204" pitchFamily="34" charset="0"/>
                      </a:endParaRPr>
                    </a:p>
                  </a:txBody>
                  <a:tcPr marL="2970" marR="2970" marT="2970" marB="0" anchor="b"/>
                </a:tc>
                <a:extLst>
                  <a:ext uri="{0D108BD9-81ED-4DB2-BD59-A6C34878D82A}">
                    <a16:rowId xmlns:a16="http://schemas.microsoft.com/office/drawing/2014/main" val="1944529275"/>
                  </a:ext>
                </a:extLst>
              </a:tr>
              <a:tr h="701694">
                <a:tc>
                  <a:txBody>
                    <a:bodyPr/>
                    <a:lstStyle/>
                    <a:p>
                      <a:pPr algn="l" fontAlgn="b"/>
                      <a:r>
                        <a:rPr lang="en-GB" sz="1100" u="none" strike="noStrike" dirty="0">
                          <a:effectLst/>
                        </a:rPr>
                        <a:t>I expect to move country to follow my preferred career</a:t>
                      </a:r>
                      <a:endParaRPr lang="en-GB" sz="1100" b="0" i="0" u="none" strike="noStrike" dirty="0">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16.98%</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30.00%</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27.87%</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36.67%</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23.26%</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35.59%</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18.07%</a:t>
                      </a:r>
                      <a:endParaRPr lang="en-GB" sz="1100" b="0" i="0" u="none" strike="noStrike">
                        <a:solidFill>
                          <a:srgbClr val="000000"/>
                        </a:solidFill>
                        <a:effectLst/>
                        <a:latin typeface="Calibri" panose="020F0502020204030204" pitchFamily="34" charset="0"/>
                      </a:endParaRPr>
                    </a:p>
                  </a:txBody>
                  <a:tcPr marL="2970" marR="2970" marT="2970" marB="0" anchor="b"/>
                </a:tc>
                <a:extLst>
                  <a:ext uri="{0D108BD9-81ED-4DB2-BD59-A6C34878D82A}">
                    <a16:rowId xmlns:a16="http://schemas.microsoft.com/office/drawing/2014/main" val="4167512648"/>
                  </a:ext>
                </a:extLst>
              </a:tr>
              <a:tr h="701694">
                <a:tc>
                  <a:txBody>
                    <a:bodyPr/>
                    <a:lstStyle/>
                    <a:p>
                      <a:pPr algn="l" fontAlgn="b"/>
                      <a:r>
                        <a:rPr lang="en-GB" sz="1100" u="none" strike="noStrike" dirty="0">
                          <a:effectLst/>
                        </a:rPr>
                        <a:t>I know that I will have to learn new skills to advance my career in the future</a:t>
                      </a:r>
                      <a:endParaRPr lang="en-GB" sz="1100" b="0" i="0" u="none" strike="noStrike" dirty="0">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48.82%</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66.00%</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42.62%</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50.00%</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65.12%</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a:effectLst/>
                        </a:rPr>
                        <a:t>54.39%</a:t>
                      </a:r>
                      <a:endParaRPr lang="en-GB" sz="1100" b="0" i="0" u="none" strike="noStrike">
                        <a:solidFill>
                          <a:srgbClr val="000000"/>
                        </a:solidFill>
                        <a:effectLst/>
                        <a:latin typeface="Calibri" panose="020F0502020204030204" pitchFamily="34" charset="0"/>
                      </a:endParaRPr>
                    </a:p>
                  </a:txBody>
                  <a:tcPr marL="2970" marR="2970" marT="2970" marB="0" anchor="b"/>
                </a:tc>
                <a:tc>
                  <a:txBody>
                    <a:bodyPr/>
                    <a:lstStyle/>
                    <a:p>
                      <a:pPr algn="r" fontAlgn="b"/>
                      <a:r>
                        <a:rPr lang="en-GB" sz="1100" u="none" strike="noStrike" dirty="0">
                          <a:effectLst/>
                        </a:rPr>
                        <a:t>38.55%</a:t>
                      </a:r>
                      <a:endParaRPr lang="en-GB" sz="1100" b="0" i="0" u="none" strike="noStrike" dirty="0">
                        <a:solidFill>
                          <a:srgbClr val="000000"/>
                        </a:solidFill>
                        <a:effectLst/>
                        <a:latin typeface="Calibri" panose="020F0502020204030204" pitchFamily="34" charset="0"/>
                      </a:endParaRPr>
                    </a:p>
                  </a:txBody>
                  <a:tcPr marL="2970" marR="2970" marT="2970" marB="0" anchor="b"/>
                </a:tc>
                <a:extLst>
                  <a:ext uri="{0D108BD9-81ED-4DB2-BD59-A6C34878D82A}">
                    <a16:rowId xmlns:a16="http://schemas.microsoft.com/office/drawing/2014/main" val="4251047973"/>
                  </a:ext>
                </a:extLst>
              </a:tr>
            </a:tbl>
          </a:graphicData>
        </a:graphic>
      </p:graphicFrame>
      <p:sp>
        <p:nvSpPr>
          <p:cNvPr id="9" name="TextBox 8">
            <a:extLst>
              <a:ext uri="{FF2B5EF4-FFF2-40B4-BE49-F238E27FC236}">
                <a16:creationId xmlns:a16="http://schemas.microsoft.com/office/drawing/2014/main" id="{7A283376-7010-C446-B5C1-4ED570BFA814}"/>
              </a:ext>
            </a:extLst>
          </p:cNvPr>
          <p:cNvSpPr txBox="1"/>
          <p:nvPr/>
        </p:nvSpPr>
        <p:spPr>
          <a:xfrm>
            <a:off x="911203" y="1394460"/>
            <a:ext cx="3006982" cy="4339650"/>
          </a:xfrm>
          <a:prstGeom prst="rect">
            <a:avLst/>
          </a:prstGeom>
          <a:noFill/>
        </p:spPr>
        <p:txBody>
          <a:bodyPr wrap="square" rtlCol="0">
            <a:spAutoFit/>
          </a:bodyPr>
          <a:lstStyle/>
          <a:p>
            <a:r>
              <a:rPr lang="en-GB" sz="1200" dirty="0"/>
              <a:t>Those from North America are most likely to be in no rush to start their career after studying, while only 4% of those from African and the Middle East have the same view.  Those from African and the Middle East are most likely to expect to start a business or work for themselves at some point in their life.  Those from Australasia are most likely to expect to change career completely at least once in their lifetime; almost twice as likely as Europeans. Those from Central and South America are most likely to still expect to be working in their 70s; twice as likely as Europeans or North Americans.  Those from South Asia are most likely to expect to move country to follow their preferred career.  More than 38% of all nationalities know they will have to learn new skills to advance their career in the future, rising to 66% among those from Africa and the Middle East.</a:t>
            </a:r>
            <a:endParaRPr lang="en-US" sz="1200" dirty="0"/>
          </a:p>
        </p:txBody>
      </p:sp>
      <p:pic>
        <p:nvPicPr>
          <p:cNvPr id="11" name="Picture 10" descr="CC-Logo.jpg">
            <a:hlinkClick r:id="rId2"/>
            <a:extLst>
              <a:ext uri="{FF2B5EF4-FFF2-40B4-BE49-F238E27FC236}">
                <a16:creationId xmlns:a16="http://schemas.microsoft.com/office/drawing/2014/main" id="{4A1F94C8-7428-774B-97ED-0FF3240CE53F}"/>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8CD007A0-38C2-2D49-A236-1E86203F01DF}"/>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05C37937-902D-9048-AD54-6D1C969A7598}"/>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38818416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Arc 13">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874815" y="1079183"/>
            <a:ext cx="2971971" cy="789522"/>
          </a:xfrm>
        </p:spPr>
        <p:txBody>
          <a:bodyPr vert="horz" lIns="91440" tIns="45720" rIns="91440" bIns="45720" rtlCol="0" anchor="t">
            <a:normAutofit/>
          </a:bodyPr>
          <a:lstStyle/>
          <a:p>
            <a:r>
              <a:rPr lang="en-US" sz="2400" kern="1200" dirty="0">
                <a:solidFill>
                  <a:schemeClr val="tx1"/>
                </a:solidFill>
                <a:latin typeface="+mj-lt"/>
                <a:ea typeface="+mj-ea"/>
                <a:cs typeface="+mj-cs"/>
              </a:rPr>
              <a:t>In the future, business education …</a:t>
            </a:r>
          </a:p>
        </p:txBody>
      </p:sp>
      <p:sp>
        <p:nvSpPr>
          <p:cNvPr id="16" name="Rectangle 15">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FF742FF0-17EE-EA43-B375-74CD70FAA971}"/>
              </a:ext>
            </a:extLst>
          </p:cNvPr>
          <p:cNvGraphicFramePr>
            <a:graphicFrameLocks noGrp="1"/>
          </p:cNvGraphicFramePr>
          <p:nvPr>
            <p:extLst>
              <p:ext uri="{D42A27DB-BD31-4B8C-83A1-F6EECF244321}">
                <p14:modId xmlns:p14="http://schemas.microsoft.com/office/powerpoint/2010/main" val="780206525"/>
              </p:ext>
            </p:extLst>
          </p:nvPr>
        </p:nvGraphicFramePr>
        <p:xfrm>
          <a:off x="4130566" y="1064829"/>
          <a:ext cx="7456454" cy="5003649"/>
        </p:xfrm>
        <a:graphic>
          <a:graphicData uri="http://schemas.openxmlformats.org/drawingml/2006/table">
            <a:tbl>
              <a:tblPr firstRow="1" bandRow="1">
                <a:tableStyleId>{5C22544A-7EE6-4342-B048-85BDC9FD1C3A}</a:tableStyleId>
              </a:tblPr>
              <a:tblGrid>
                <a:gridCol w="2065157">
                  <a:extLst>
                    <a:ext uri="{9D8B030D-6E8A-4147-A177-3AD203B41FA5}">
                      <a16:colId xmlns:a16="http://schemas.microsoft.com/office/drawing/2014/main" val="430161875"/>
                    </a:ext>
                  </a:extLst>
                </a:gridCol>
                <a:gridCol w="563148">
                  <a:extLst>
                    <a:ext uri="{9D8B030D-6E8A-4147-A177-3AD203B41FA5}">
                      <a16:colId xmlns:a16="http://schemas.microsoft.com/office/drawing/2014/main" val="1654278429"/>
                    </a:ext>
                  </a:extLst>
                </a:gridCol>
                <a:gridCol w="810009">
                  <a:extLst>
                    <a:ext uri="{9D8B030D-6E8A-4147-A177-3AD203B41FA5}">
                      <a16:colId xmlns:a16="http://schemas.microsoft.com/office/drawing/2014/main" val="654137018"/>
                    </a:ext>
                  </a:extLst>
                </a:gridCol>
                <a:gridCol w="1028323">
                  <a:extLst>
                    <a:ext uri="{9D8B030D-6E8A-4147-A177-3AD203B41FA5}">
                      <a16:colId xmlns:a16="http://schemas.microsoft.com/office/drawing/2014/main" val="31801703"/>
                    </a:ext>
                  </a:extLst>
                </a:gridCol>
                <a:gridCol w="563146">
                  <a:extLst>
                    <a:ext uri="{9D8B030D-6E8A-4147-A177-3AD203B41FA5}">
                      <a16:colId xmlns:a16="http://schemas.microsoft.com/office/drawing/2014/main" val="1905274089"/>
                    </a:ext>
                  </a:extLst>
                </a:gridCol>
                <a:gridCol w="773065">
                  <a:extLst>
                    <a:ext uri="{9D8B030D-6E8A-4147-A177-3AD203B41FA5}">
                      <a16:colId xmlns:a16="http://schemas.microsoft.com/office/drawing/2014/main" val="3969505508"/>
                    </a:ext>
                  </a:extLst>
                </a:gridCol>
                <a:gridCol w="1050155">
                  <a:extLst>
                    <a:ext uri="{9D8B030D-6E8A-4147-A177-3AD203B41FA5}">
                      <a16:colId xmlns:a16="http://schemas.microsoft.com/office/drawing/2014/main" val="272164524"/>
                    </a:ext>
                  </a:extLst>
                </a:gridCol>
                <a:gridCol w="603451">
                  <a:extLst>
                    <a:ext uri="{9D8B030D-6E8A-4147-A177-3AD203B41FA5}">
                      <a16:colId xmlns:a16="http://schemas.microsoft.com/office/drawing/2014/main" val="47759725"/>
                    </a:ext>
                  </a:extLst>
                </a:gridCol>
              </a:tblGrid>
              <a:tr h="714807">
                <a:tc>
                  <a:txBody>
                    <a:bodyPr/>
                    <a:lstStyle/>
                    <a:p>
                      <a:pPr algn="ctr" fontAlgn="ctr"/>
                      <a:r>
                        <a:rPr lang="en-GB" sz="1100" u="none" strike="noStrike" dirty="0">
                          <a:effectLst/>
                        </a:rPr>
                        <a:t> </a:t>
                      </a:r>
                      <a:endParaRPr lang="en-GB" sz="1100" b="1" i="0" u="none" strike="noStrike" dirty="0">
                        <a:solidFill>
                          <a:srgbClr val="000000"/>
                        </a:solidFill>
                        <a:effectLst/>
                        <a:latin typeface="Calibri" panose="020F0502020204030204" pitchFamily="34" charset="0"/>
                      </a:endParaRPr>
                    </a:p>
                  </a:txBody>
                  <a:tcPr marL="2798" marR="2798" marT="2798" marB="0" anchor="ctr"/>
                </a:tc>
                <a:tc>
                  <a:txBody>
                    <a:bodyPr/>
                    <a:lstStyle/>
                    <a:p>
                      <a:pPr algn="l" fontAlgn="b"/>
                      <a:r>
                        <a:rPr lang="en-GB" sz="1100" u="none" strike="noStrike">
                          <a:effectLst/>
                        </a:rPr>
                        <a:t>Europe</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l" fontAlgn="b"/>
                      <a:r>
                        <a:rPr lang="en-GB" sz="1100" u="none" strike="noStrike" dirty="0">
                          <a:effectLst/>
                        </a:rPr>
                        <a:t>Africa Middle East</a:t>
                      </a:r>
                      <a:endParaRPr lang="en-GB" sz="1100" b="0" i="0" u="none" strike="noStrike" dirty="0">
                        <a:solidFill>
                          <a:srgbClr val="000000"/>
                        </a:solidFill>
                        <a:effectLst/>
                        <a:latin typeface="Calibri" panose="020F0502020204030204" pitchFamily="34" charset="0"/>
                      </a:endParaRPr>
                    </a:p>
                  </a:txBody>
                  <a:tcPr marL="2798" marR="2798" marT="2798" marB="0" anchor="b"/>
                </a:tc>
                <a:tc>
                  <a:txBody>
                    <a:bodyPr/>
                    <a:lstStyle/>
                    <a:p>
                      <a:pPr algn="l" fontAlgn="b"/>
                      <a:r>
                        <a:rPr lang="en-GB" sz="1100" u="none" strike="noStrike">
                          <a:effectLst/>
                        </a:rPr>
                        <a:t>East and South East Asia</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l" fontAlgn="b"/>
                      <a:r>
                        <a:rPr lang="en-GB" sz="1100" u="none" strike="noStrike">
                          <a:effectLst/>
                        </a:rPr>
                        <a:t>South Asia</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l" fontAlgn="b"/>
                      <a:r>
                        <a:rPr lang="en-GB" sz="1100" u="none" strike="noStrike">
                          <a:effectLst/>
                        </a:rPr>
                        <a:t>Australasia</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l" fontAlgn="b"/>
                      <a:r>
                        <a:rPr lang="en-GB" sz="1100" u="none" strike="noStrike" dirty="0">
                          <a:effectLst/>
                        </a:rPr>
                        <a:t>Central and South America</a:t>
                      </a:r>
                      <a:endParaRPr lang="en-GB" sz="1100" b="0" i="0" u="none" strike="noStrike" dirty="0">
                        <a:solidFill>
                          <a:srgbClr val="000000"/>
                        </a:solidFill>
                        <a:effectLst/>
                        <a:latin typeface="Calibri" panose="020F0502020204030204" pitchFamily="34" charset="0"/>
                      </a:endParaRPr>
                    </a:p>
                  </a:txBody>
                  <a:tcPr marL="2798" marR="2798" marT="2798" marB="0" anchor="b"/>
                </a:tc>
                <a:tc>
                  <a:txBody>
                    <a:bodyPr/>
                    <a:lstStyle/>
                    <a:p>
                      <a:pPr algn="l" fontAlgn="b"/>
                      <a:r>
                        <a:rPr lang="en-GB" sz="1100" u="none" strike="noStrike">
                          <a:effectLst/>
                        </a:rPr>
                        <a:t>North America</a:t>
                      </a:r>
                      <a:endParaRPr lang="en-GB" sz="1100" b="0" i="0" u="none" strike="noStrike">
                        <a:solidFill>
                          <a:srgbClr val="000000"/>
                        </a:solidFill>
                        <a:effectLst/>
                        <a:latin typeface="Calibri" panose="020F0502020204030204" pitchFamily="34" charset="0"/>
                      </a:endParaRPr>
                    </a:p>
                  </a:txBody>
                  <a:tcPr marL="2798" marR="2798" marT="2798" marB="0" anchor="b"/>
                </a:tc>
                <a:extLst>
                  <a:ext uri="{0D108BD9-81ED-4DB2-BD59-A6C34878D82A}">
                    <a16:rowId xmlns:a16="http://schemas.microsoft.com/office/drawing/2014/main" val="4267462905"/>
                  </a:ext>
                </a:extLst>
              </a:tr>
              <a:tr h="714807">
                <a:tc>
                  <a:txBody>
                    <a:bodyPr/>
                    <a:lstStyle/>
                    <a:p>
                      <a:pPr algn="l" fontAlgn="b"/>
                      <a:r>
                        <a:rPr lang="en-GB" sz="1100" u="none" strike="noStrike" dirty="0">
                          <a:effectLst/>
                        </a:rPr>
                        <a:t>needs to introduce more experiential learning</a:t>
                      </a:r>
                      <a:endParaRPr lang="en-GB" sz="1100" b="0" i="0" u="none" strike="noStrike" dirty="0">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29.45%</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44.00%</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31.15%</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47.54%</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30.95%</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51.61%</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40.00%</a:t>
                      </a:r>
                      <a:endParaRPr lang="en-GB" sz="1100" b="0" i="0" u="none" strike="noStrike">
                        <a:solidFill>
                          <a:srgbClr val="000000"/>
                        </a:solidFill>
                        <a:effectLst/>
                        <a:latin typeface="Calibri" panose="020F0502020204030204" pitchFamily="34" charset="0"/>
                      </a:endParaRPr>
                    </a:p>
                  </a:txBody>
                  <a:tcPr marL="2798" marR="2798" marT="2798" marB="0" anchor="b"/>
                </a:tc>
                <a:extLst>
                  <a:ext uri="{0D108BD9-81ED-4DB2-BD59-A6C34878D82A}">
                    <a16:rowId xmlns:a16="http://schemas.microsoft.com/office/drawing/2014/main" val="3713499976"/>
                  </a:ext>
                </a:extLst>
              </a:tr>
              <a:tr h="714807">
                <a:tc>
                  <a:txBody>
                    <a:bodyPr/>
                    <a:lstStyle/>
                    <a:p>
                      <a:pPr algn="l" fontAlgn="b"/>
                      <a:r>
                        <a:rPr lang="en-GB" sz="1100" u="none" strike="noStrike" dirty="0">
                          <a:effectLst/>
                        </a:rPr>
                        <a:t>needs a broader curriculum including arts and sciences</a:t>
                      </a:r>
                      <a:endParaRPr lang="en-GB" sz="1100" b="0" i="0" u="none" strike="noStrike" dirty="0">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17.80%</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16.00%</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22.95%</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27.87%</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26.19%</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30.65%</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28.24%</a:t>
                      </a:r>
                      <a:endParaRPr lang="en-GB" sz="1100" b="0" i="0" u="none" strike="noStrike">
                        <a:solidFill>
                          <a:srgbClr val="000000"/>
                        </a:solidFill>
                        <a:effectLst/>
                        <a:latin typeface="Calibri" panose="020F0502020204030204" pitchFamily="34" charset="0"/>
                      </a:endParaRPr>
                    </a:p>
                  </a:txBody>
                  <a:tcPr marL="2798" marR="2798" marT="2798" marB="0" anchor="b"/>
                </a:tc>
                <a:extLst>
                  <a:ext uri="{0D108BD9-81ED-4DB2-BD59-A6C34878D82A}">
                    <a16:rowId xmlns:a16="http://schemas.microsoft.com/office/drawing/2014/main" val="3987876337"/>
                  </a:ext>
                </a:extLst>
              </a:tr>
              <a:tr h="714807">
                <a:tc>
                  <a:txBody>
                    <a:bodyPr/>
                    <a:lstStyle/>
                    <a:p>
                      <a:pPr algn="l" fontAlgn="b"/>
                      <a:r>
                        <a:rPr lang="en-GB" sz="1100" u="none" strike="noStrike" dirty="0">
                          <a:effectLst/>
                        </a:rPr>
                        <a:t>needs to offer more flexible approaches to taking a degree</a:t>
                      </a:r>
                      <a:endParaRPr lang="en-GB" sz="1100" b="0" i="0" u="none" strike="noStrike" dirty="0">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19.84%</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28.00%</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22.95%</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36.07%</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28.57%</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32.26%</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30.59%</a:t>
                      </a:r>
                      <a:endParaRPr lang="en-GB" sz="1100" b="0" i="0" u="none" strike="noStrike">
                        <a:solidFill>
                          <a:srgbClr val="000000"/>
                        </a:solidFill>
                        <a:effectLst/>
                        <a:latin typeface="Calibri" panose="020F0502020204030204" pitchFamily="34" charset="0"/>
                      </a:endParaRPr>
                    </a:p>
                  </a:txBody>
                  <a:tcPr marL="2798" marR="2798" marT="2798" marB="0" anchor="b"/>
                </a:tc>
                <a:extLst>
                  <a:ext uri="{0D108BD9-81ED-4DB2-BD59-A6C34878D82A}">
                    <a16:rowId xmlns:a16="http://schemas.microsoft.com/office/drawing/2014/main" val="616900885"/>
                  </a:ext>
                </a:extLst>
              </a:tr>
              <a:tr h="714807">
                <a:tc>
                  <a:txBody>
                    <a:bodyPr/>
                    <a:lstStyle/>
                    <a:p>
                      <a:pPr algn="l" fontAlgn="b"/>
                      <a:r>
                        <a:rPr lang="en-GB" sz="1100" u="none" strike="noStrike" dirty="0">
                          <a:effectLst/>
                        </a:rPr>
                        <a:t>needs to offer a wider range of courses to enable lifelong learning</a:t>
                      </a:r>
                      <a:endParaRPr lang="en-GB" sz="1100" b="0" i="0" u="none" strike="noStrike" dirty="0">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23.62%</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40.00%</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24.59%</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29.51%</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23.81%</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29.03%</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27.06%</a:t>
                      </a:r>
                      <a:endParaRPr lang="en-GB" sz="1100" b="0" i="0" u="none" strike="noStrike">
                        <a:solidFill>
                          <a:srgbClr val="000000"/>
                        </a:solidFill>
                        <a:effectLst/>
                        <a:latin typeface="Calibri" panose="020F0502020204030204" pitchFamily="34" charset="0"/>
                      </a:endParaRPr>
                    </a:p>
                  </a:txBody>
                  <a:tcPr marL="2798" marR="2798" marT="2798" marB="0" anchor="b"/>
                </a:tc>
                <a:extLst>
                  <a:ext uri="{0D108BD9-81ED-4DB2-BD59-A6C34878D82A}">
                    <a16:rowId xmlns:a16="http://schemas.microsoft.com/office/drawing/2014/main" val="1486350595"/>
                  </a:ext>
                </a:extLst>
              </a:tr>
              <a:tr h="714807">
                <a:tc>
                  <a:txBody>
                    <a:bodyPr/>
                    <a:lstStyle/>
                    <a:p>
                      <a:pPr algn="l" fontAlgn="b"/>
                      <a:r>
                        <a:rPr lang="en-GB" sz="1100" u="none" strike="noStrike" dirty="0">
                          <a:effectLst/>
                        </a:rPr>
                        <a:t>needs to develop 'soft' skills not just technical expertise in students</a:t>
                      </a:r>
                      <a:endParaRPr lang="en-GB" sz="1100" b="0" i="0" u="none" strike="noStrike" dirty="0">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32.91%</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26.00%</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49.18%</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32.79%</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30.95%</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53.23%</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31.76%</a:t>
                      </a:r>
                      <a:endParaRPr lang="en-GB" sz="1100" b="0" i="0" u="none" strike="noStrike">
                        <a:solidFill>
                          <a:srgbClr val="000000"/>
                        </a:solidFill>
                        <a:effectLst/>
                        <a:latin typeface="Calibri" panose="020F0502020204030204" pitchFamily="34" charset="0"/>
                      </a:endParaRPr>
                    </a:p>
                  </a:txBody>
                  <a:tcPr marL="2798" marR="2798" marT="2798" marB="0" anchor="b"/>
                </a:tc>
                <a:extLst>
                  <a:ext uri="{0D108BD9-81ED-4DB2-BD59-A6C34878D82A}">
                    <a16:rowId xmlns:a16="http://schemas.microsoft.com/office/drawing/2014/main" val="375154522"/>
                  </a:ext>
                </a:extLst>
              </a:tr>
              <a:tr h="714807">
                <a:tc>
                  <a:txBody>
                    <a:bodyPr/>
                    <a:lstStyle/>
                    <a:p>
                      <a:pPr algn="l" fontAlgn="b"/>
                      <a:r>
                        <a:rPr lang="en-GB" sz="1100" u="none" strike="noStrike" dirty="0">
                          <a:effectLst/>
                        </a:rPr>
                        <a:t>should respond more quickly to meet the needs of employers</a:t>
                      </a:r>
                      <a:endParaRPr lang="en-GB" sz="1100" b="0" i="0" u="none" strike="noStrike" dirty="0">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30.55%</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32.00%</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26.23%</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37.70%</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21.43%</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a:effectLst/>
                        </a:rPr>
                        <a:t>35.48%</a:t>
                      </a:r>
                      <a:endParaRPr lang="en-GB" sz="1100" b="0" i="0" u="none" strike="noStrike">
                        <a:solidFill>
                          <a:srgbClr val="000000"/>
                        </a:solidFill>
                        <a:effectLst/>
                        <a:latin typeface="Calibri" panose="020F0502020204030204" pitchFamily="34" charset="0"/>
                      </a:endParaRPr>
                    </a:p>
                  </a:txBody>
                  <a:tcPr marL="2798" marR="2798" marT="2798" marB="0" anchor="b"/>
                </a:tc>
                <a:tc>
                  <a:txBody>
                    <a:bodyPr/>
                    <a:lstStyle/>
                    <a:p>
                      <a:pPr algn="r" fontAlgn="b"/>
                      <a:r>
                        <a:rPr lang="en-GB" sz="1100" u="none" strike="noStrike" dirty="0">
                          <a:effectLst/>
                        </a:rPr>
                        <a:t>24.71%</a:t>
                      </a:r>
                      <a:endParaRPr lang="en-GB" sz="1100" b="0" i="0" u="none" strike="noStrike" dirty="0">
                        <a:solidFill>
                          <a:srgbClr val="000000"/>
                        </a:solidFill>
                        <a:effectLst/>
                        <a:latin typeface="Calibri" panose="020F0502020204030204" pitchFamily="34" charset="0"/>
                      </a:endParaRPr>
                    </a:p>
                  </a:txBody>
                  <a:tcPr marL="2798" marR="2798" marT="2798" marB="0" anchor="b"/>
                </a:tc>
                <a:extLst>
                  <a:ext uri="{0D108BD9-81ED-4DB2-BD59-A6C34878D82A}">
                    <a16:rowId xmlns:a16="http://schemas.microsoft.com/office/drawing/2014/main" val="238805579"/>
                  </a:ext>
                </a:extLst>
              </a:tr>
            </a:tbl>
          </a:graphicData>
        </a:graphic>
      </p:graphicFrame>
      <p:sp>
        <p:nvSpPr>
          <p:cNvPr id="9" name="TextBox 8">
            <a:extLst>
              <a:ext uri="{FF2B5EF4-FFF2-40B4-BE49-F238E27FC236}">
                <a16:creationId xmlns:a16="http://schemas.microsoft.com/office/drawing/2014/main" id="{8A95F3E7-DD64-864D-9C97-62A94CA79CC8}"/>
              </a:ext>
            </a:extLst>
          </p:cNvPr>
          <p:cNvSpPr txBox="1"/>
          <p:nvPr/>
        </p:nvSpPr>
        <p:spPr>
          <a:xfrm>
            <a:off x="874816" y="1811886"/>
            <a:ext cx="3024659" cy="4401205"/>
          </a:xfrm>
          <a:prstGeom prst="rect">
            <a:avLst/>
          </a:prstGeom>
          <a:noFill/>
        </p:spPr>
        <p:txBody>
          <a:bodyPr wrap="square" rtlCol="0">
            <a:spAutoFit/>
          </a:bodyPr>
          <a:lstStyle/>
          <a:p>
            <a:r>
              <a:rPr lang="en-GB" sz="1400" dirty="0"/>
              <a:t>Those from Central and South America are most likely to indicate that in the future business education needs to introduce more experiential learning</a:t>
            </a:r>
            <a:r>
              <a:rPr lang="en-US" sz="1400" dirty="0"/>
              <a:t>, have </a:t>
            </a:r>
            <a:r>
              <a:rPr lang="en-GB" sz="1400" dirty="0"/>
              <a:t>a broader curriculum including arts and sciences and develop 'soft' skills not just technical expertise in students.  South Asians are most likely to suggest that business education should respond more quickly to meet the needs of employers and to offer more flexible approaches to taking a degree.  Those from Africa and the Middle East are most likely to believe that business education needs to offer a wider range of courses to enable lifelong learning</a:t>
            </a:r>
            <a:r>
              <a:rPr lang="en-GB" sz="1400" dirty="0">
                <a:solidFill>
                  <a:srgbClr val="000000"/>
                </a:solidFill>
              </a:rPr>
              <a:t>.</a:t>
            </a:r>
          </a:p>
        </p:txBody>
      </p:sp>
      <p:pic>
        <p:nvPicPr>
          <p:cNvPr id="11" name="Picture 10" descr="CC-Logo.jpg">
            <a:hlinkClick r:id="rId2"/>
            <a:extLst>
              <a:ext uri="{FF2B5EF4-FFF2-40B4-BE49-F238E27FC236}">
                <a16:creationId xmlns:a16="http://schemas.microsoft.com/office/drawing/2014/main" id="{32A5FCA9-0DE0-1A49-879D-B3CD00564845}"/>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3" name="Picture 12" descr="EFMDLogo2013.jpg">
            <a:extLst>
              <a:ext uri="{FF2B5EF4-FFF2-40B4-BE49-F238E27FC236}">
                <a16:creationId xmlns:a16="http://schemas.microsoft.com/office/drawing/2014/main" id="{EDFB999D-0040-6D44-93D3-EAC832E73F1A}"/>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5" name="Picture 14" descr="A close up of a logo&#10;&#10;Description automatically generated">
            <a:extLst>
              <a:ext uri="{FF2B5EF4-FFF2-40B4-BE49-F238E27FC236}">
                <a16:creationId xmlns:a16="http://schemas.microsoft.com/office/drawing/2014/main" id="{EF003C3B-B268-B644-980D-5B5F904B9067}"/>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11239861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BCC81228-CEA3-402B-B8E5-688F5BFA7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BC0916B8-FF7A-4ECB-9FD7-C7668658D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011959" flipH="1">
            <a:off x="548353" y="314719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765369-889C-B043-B83B-7EB80439D43E}"/>
              </a:ext>
            </a:extLst>
          </p:cNvPr>
          <p:cNvSpPr>
            <a:spLocks noGrp="1"/>
          </p:cNvSpPr>
          <p:nvPr>
            <p:ph type="title"/>
          </p:nvPr>
        </p:nvSpPr>
        <p:spPr>
          <a:xfrm>
            <a:off x="756332" y="592147"/>
            <a:ext cx="3024083" cy="1076117"/>
          </a:xfrm>
        </p:spPr>
        <p:txBody>
          <a:bodyPr vert="horz" lIns="91440" tIns="45720" rIns="91440" bIns="45720" rtlCol="0" anchor="t">
            <a:normAutofit fontScale="90000"/>
          </a:bodyPr>
          <a:lstStyle/>
          <a:p>
            <a:r>
              <a:rPr lang="en-US" sz="2400" kern="1200" dirty="0">
                <a:solidFill>
                  <a:schemeClr val="tx1"/>
                </a:solidFill>
                <a:latin typeface="+mj-lt"/>
                <a:ea typeface="+mj-ea"/>
                <a:cs typeface="+mj-cs"/>
              </a:rPr>
              <a:t>Most valuable topics in future business education</a:t>
            </a:r>
          </a:p>
        </p:txBody>
      </p:sp>
      <p:sp>
        <p:nvSpPr>
          <p:cNvPr id="17" name="Rectangle 16">
            <a:extLst>
              <a:ext uri="{FF2B5EF4-FFF2-40B4-BE49-F238E27FC236}">
                <a16:creationId xmlns:a16="http://schemas.microsoft.com/office/drawing/2014/main" id="{9DC011D4-C95F-4B2E-9A3C-A46DCDE956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584" y="447363"/>
            <a:ext cx="734141" cy="734141"/>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8523D5F4-2C79-F14D-B396-9001CD720A02}"/>
              </a:ext>
            </a:extLst>
          </p:cNvPr>
          <p:cNvGraphicFramePr>
            <a:graphicFrameLocks noGrp="1"/>
          </p:cNvGraphicFramePr>
          <p:nvPr>
            <p:extLst>
              <p:ext uri="{D42A27DB-BD31-4B8C-83A1-F6EECF244321}">
                <p14:modId xmlns:p14="http://schemas.microsoft.com/office/powerpoint/2010/main" val="1534054722"/>
              </p:ext>
            </p:extLst>
          </p:nvPr>
        </p:nvGraphicFramePr>
        <p:xfrm>
          <a:off x="4133878" y="592904"/>
          <a:ext cx="7502413" cy="5489312"/>
        </p:xfrm>
        <a:graphic>
          <a:graphicData uri="http://schemas.openxmlformats.org/drawingml/2006/table">
            <a:tbl>
              <a:tblPr firstRow="1" bandRow="1">
                <a:tableStyleId>{5C22544A-7EE6-4342-B048-85BDC9FD1C3A}</a:tableStyleId>
              </a:tblPr>
              <a:tblGrid>
                <a:gridCol w="2706609">
                  <a:extLst>
                    <a:ext uri="{9D8B030D-6E8A-4147-A177-3AD203B41FA5}">
                      <a16:colId xmlns:a16="http://schemas.microsoft.com/office/drawing/2014/main" val="132819992"/>
                    </a:ext>
                  </a:extLst>
                </a:gridCol>
                <a:gridCol w="500056">
                  <a:extLst>
                    <a:ext uri="{9D8B030D-6E8A-4147-A177-3AD203B41FA5}">
                      <a16:colId xmlns:a16="http://schemas.microsoft.com/office/drawing/2014/main" val="774845687"/>
                    </a:ext>
                  </a:extLst>
                </a:gridCol>
                <a:gridCol w="720712">
                  <a:extLst>
                    <a:ext uri="{9D8B030D-6E8A-4147-A177-3AD203B41FA5}">
                      <a16:colId xmlns:a16="http://schemas.microsoft.com/office/drawing/2014/main" val="4031116542"/>
                    </a:ext>
                  </a:extLst>
                </a:gridCol>
                <a:gridCol w="915849">
                  <a:extLst>
                    <a:ext uri="{9D8B030D-6E8A-4147-A177-3AD203B41FA5}">
                      <a16:colId xmlns:a16="http://schemas.microsoft.com/office/drawing/2014/main" val="1580661971"/>
                    </a:ext>
                  </a:extLst>
                </a:gridCol>
                <a:gridCol w="500055">
                  <a:extLst>
                    <a:ext uri="{9D8B030D-6E8A-4147-A177-3AD203B41FA5}">
                      <a16:colId xmlns:a16="http://schemas.microsoft.com/office/drawing/2014/main" val="3026717968"/>
                    </a:ext>
                  </a:extLst>
                </a:gridCol>
                <a:gridCol w="687688">
                  <a:extLst>
                    <a:ext uri="{9D8B030D-6E8A-4147-A177-3AD203B41FA5}">
                      <a16:colId xmlns:a16="http://schemas.microsoft.com/office/drawing/2014/main" val="3857099841"/>
                    </a:ext>
                  </a:extLst>
                </a:gridCol>
                <a:gridCol w="935362">
                  <a:extLst>
                    <a:ext uri="{9D8B030D-6E8A-4147-A177-3AD203B41FA5}">
                      <a16:colId xmlns:a16="http://schemas.microsoft.com/office/drawing/2014/main" val="512346911"/>
                    </a:ext>
                  </a:extLst>
                </a:gridCol>
                <a:gridCol w="536082">
                  <a:extLst>
                    <a:ext uri="{9D8B030D-6E8A-4147-A177-3AD203B41FA5}">
                      <a16:colId xmlns:a16="http://schemas.microsoft.com/office/drawing/2014/main" val="760805504"/>
                    </a:ext>
                  </a:extLst>
                </a:gridCol>
              </a:tblGrid>
              <a:tr h="526149">
                <a:tc>
                  <a:txBody>
                    <a:bodyPr/>
                    <a:lstStyle/>
                    <a:p>
                      <a:pPr algn="l" fontAlgn="b"/>
                      <a:endParaRPr lang="en-GB" sz="1000" b="0" i="0" u="none" strike="noStrike" dirty="0">
                        <a:solidFill>
                          <a:srgbClr val="000000"/>
                        </a:solidFill>
                        <a:effectLst/>
                        <a:latin typeface="Calibri" panose="020F0502020204030204" pitchFamily="34" charset="0"/>
                      </a:endParaRPr>
                    </a:p>
                  </a:txBody>
                  <a:tcPr marL="1518" marR="1518" marT="1518" marB="0" anchor="b"/>
                </a:tc>
                <a:tc>
                  <a:txBody>
                    <a:bodyPr/>
                    <a:lstStyle/>
                    <a:p>
                      <a:pPr algn="l" fontAlgn="b"/>
                      <a:r>
                        <a:rPr lang="en-GB" sz="1000" u="none" strike="noStrike">
                          <a:effectLst/>
                        </a:rPr>
                        <a:t>Europe</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l" fontAlgn="b"/>
                      <a:r>
                        <a:rPr lang="en-GB" sz="1000" u="none" strike="noStrike">
                          <a:effectLst/>
                        </a:rPr>
                        <a:t>Africa Middle East</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l" fontAlgn="b"/>
                      <a:r>
                        <a:rPr lang="en-GB" sz="1000" u="none" strike="noStrike">
                          <a:effectLst/>
                        </a:rPr>
                        <a:t>East and South East Asia</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l" fontAlgn="b"/>
                      <a:r>
                        <a:rPr lang="en-GB" sz="1000" u="none" strike="noStrike">
                          <a:effectLst/>
                        </a:rPr>
                        <a:t>South Asia</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l" fontAlgn="b"/>
                      <a:r>
                        <a:rPr lang="en-GB" sz="1000" u="none" strike="noStrike">
                          <a:effectLst/>
                        </a:rPr>
                        <a:t>Australasia</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l" fontAlgn="b"/>
                      <a:r>
                        <a:rPr lang="en-GB" sz="1000" u="none" strike="noStrike" dirty="0">
                          <a:effectLst/>
                        </a:rPr>
                        <a:t>Central and South America</a:t>
                      </a:r>
                      <a:endParaRPr lang="en-GB" sz="1000" b="0" i="0" u="none" strike="noStrike" dirty="0">
                        <a:solidFill>
                          <a:srgbClr val="000000"/>
                        </a:solidFill>
                        <a:effectLst/>
                        <a:latin typeface="Calibri" panose="020F0502020204030204" pitchFamily="34" charset="0"/>
                      </a:endParaRPr>
                    </a:p>
                  </a:txBody>
                  <a:tcPr marL="1518" marR="1518" marT="1518" marB="0" anchor="b"/>
                </a:tc>
                <a:tc>
                  <a:txBody>
                    <a:bodyPr/>
                    <a:lstStyle/>
                    <a:p>
                      <a:pPr algn="l" fontAlgn="b"/>
                      <a:r>
                        <a:rPr lang="en-GB" sz="1000" u="none" strike="noStrike">
                          <a:effectLst/>
                        </a:rPr>
                        <a:t>North America</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3265941562"/>
                  </a:ext>
                </a:extLst>
              </a:tr>
              <a:tr h="191726">
                <a:tc>
                  <a:txBody>
                    <a:bodyPr/>
                    <a:lstStyle/>
                    <a:p>
                      <a:pPr algn="l" fontAlgn="b"/>
                      <a:r>
                        <a:rPr lang="en-GB" sz="1000" u="none" strike="noStrike" dirty="0">
                          <a:effectLst/>
                        </a:rPr>
                        <a:t>Creativity and design thinking</a:t>
                      </a:r>
                      <a:endParaRPr lang="en-GB" sz="1000" b="0" i="0" u="none" strike="noStrike" dirty="0">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20.79%</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28.00%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21.31%</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33.33%</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21.43%</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22.58%</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24.71%</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3330658779"/>
                  </a:ext>
                </a:extLst>
              </a:tr>
              <a:tr h="351346">
                <a:tc>
                  <a:txBody>
                    <a:bodyPr/>
                    <a:lstStyle/>
                    <a:p>
                      <a:pPr algn="l" fontAlgn="b"/>
                      <a:r>
                        <a:rPr lang="en-GB" sz="1000" u="none" strike="noStrike" dirty="0">
                          <a:effectLst/>
                        </a:rPr>
                        <a:t>Data analytics and data-driven decision making</a:t>
                      </a:r>
                      <a:endParaRPr lang="en-GB" sz="1000" b="0" i="0" u="none" strike="noStrike" dirty="0">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29.84%</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26.00%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39.34%</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21.67%</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30.95%</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19.35%</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24.71%</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2871122708"/>
                  </a:ext>
                </a:extLst>
              </a:tr>
              <a:tr h="330543">
                <a:tc>
                  <a:txBody>
                    <a:bodyPr/>
                    <a:lstStyle/>
                    <a:p>
                      <a:pPr algn="l" fontAlgn="b"/>
                      <a:r>
                        <a:rPr lang="en-GB" sz="1000" u="none" strike="noStrike">
                          <a:effectLst/>
                        </a:rPr>
                        <a:t>Entrepreneurship and entrepreneurial mindset</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23.49%</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40.00%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24.59%</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21.67%</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23.81%</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8.06%</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22.35%</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3360944701"/>
                  </a:ext>
                </a:extLst>
              </a:tr>
              <a:tr h="191726">
                <a:tc>
                  <a:txBody>
                    <a:bodyPr/>
                    <a:lstStyle/>
                    <a:p>
                      <a:pPr algn="l" fontAlgn="b"/>
                      <a:r>
                        <a:rPr lang="en-GB" sz="1000" u="none" strike="noStrike">
                          <a:effectLst/>
                        </a:rPr>
                        <a:t>Innovation</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28.25%</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dirty="0">
                          <a:effectLst/>
                        </a:rPr>
                        <a:t>18.00%</a:t>
                      </a:r>
                      <a:endParaRPr lang="en-GB" sz="1000" b="0" i="0" u="none" strike="noStrike" dirty="0">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16.39%</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30.00%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30.95%</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19.35%</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24.71%</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1789912664"/>
                  </a:ext>
                </a:extLst>
              </a:tr>
              <a:tr h="351346">
                <a:tc>
                  <a:txBody>
                    <a:bodyPr/>
                    <a:lstStyle/>
                    <a:p>
                      <a:pPr algn="l" fontAlgn="b"/>
                      <a:r>
                        <a:rPr lang="en-GB" sz="1000" u="none" strike="noStrike">
                          <a:effectLst/>
                        </a:rPr>
                        <a:t>Collaboration across virtual teams, alliances and partners</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11.43%</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12.00%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18.03%</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11.67%</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4.76%</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6.45%</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10.59%</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127309338"/>
                  </a:ext>
                </a:extLst>
              </a:tr>
              <a:tr h="191726">
                <a:tc>
                  <a:txBody>
                    <a:bodyPr/>
                    <a:lstStyle/>
                    <a:p>
                      <a:pPr algn="l" fontAlgn="b"/>
                      <a:r>
                        <a:rPr lang="en-GB" sz="1000" u="none" strike="noStrike">
                          <a:effectLst/>
                        </a:rPr>
                        <a:t>Social impact</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19.84%</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22.00%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16.39%</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21.67%</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28.57%</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25.81%</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21.18%</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2301339844"/>
                  </a:ext>
                </a:extLst>
              </a:tr>
              <a:tr h="191726">
                <a:tc>
                  <a:txBody>
                    <a:bodyPr/>
                    <a:lstStyle/>
                    <a:p>
                      <a:pPr algn="l" fontAlgn="b"/>
                      <a:r>
                        <a:rPr lang="en-GB" sz="1000" u="none" strike="noStrike">
                          <a:effectLst/>
                        </a:rPr>
                        <a:t>Other (please specify)</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0.63%</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0.00%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0.00%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0.00%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0.00%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3.23%</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1.18%</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4198898603"/>
                  </a:ext>
                </a:extLst>
              </a:tr>
              <a:tr h="191726">
                <a:tc>
                  <a:txBody>
                    <a:bodyPr/>
                    <a:lstStyle/>
                    <a:p>
                      <a:pPr algn="l" fontAlgn="b"/>
                      <a:r>
                        <a:rPr lang="en-GB" sz="1000" u="none" strike="noStrike" dirty="0">
                          <a:effectLst/>
                        </a:rPr>
                        <a:t>Business model innovation</a:t>
                      </a:r>
                      <a:endParaRPr lang="en-GB" sz="1000" b="0" i="0" u="none" strike="noStrike" dirty="0">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20.16%</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30.00%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24.59%</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20.00%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11.90%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29.03%</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11.76%</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1436851874"/>
                  </a:ext>
                </a:extLst>
              </a:tr>
              <a:tr h="191726">
                <a:tc>
                  <a:txBody>
                    <a:bodyPr/>
                    <a:lstStyle/>
                    <a:p>
                      <a:pPr algn="l" fontAlgn="b"/>
                      <a:r>
                        <a:rPr lang="en-GB" sz="1000" u="none" strike="noStrike" dirty="0">
                          <a:effectLst/>
                        </a:rPr>
                        <a:t>Managing across cultures</a:t>
                      </a:r>
                      <a:endParaRPr lang="en-GB" sz="1000" b="0" i="0" u="none" strike="noStrike" dirty="0">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18.73%</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16.00%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18.03%</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11.67%</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11.90%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17.74%</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16.47%</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3298616940"/>
                  </a:ext>
                </a:extLst>
              </a:tr>
              <a:tr h="191726">
                <a:tc>
                  <a:txBody>
                    <a:bodyPr/>
                    <a:lstStyle/>
                    <a:p>
                      <a:pPr algn="l" fontAlgn="b"/>
                      <a:r>
                        <a:rPr lang="en-GB" sz="1000" u="none" strike="noStrike" dirty="0">
                          <a:effectLst/>
                        </a:rPr>
                        <a:t>Digital transformation</a:t>
                      </a:r>
                      <a:endParaRPr lang="en-GB" sz="1000" b="0" i="0" u="none" strike="noStrike" dirty="0">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18.57%</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22.00%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9.84%</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23.33%</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19.05%</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35.48%</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12.94%</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1233568788"/>
                  </a:ext>
                </a:extLst>
              </a:tr>
              <a:tr h="191726">
                <a:tc>
                  <a:txBody>
                    <a:bodyPr/>
                    <a:lstStyle/>
                    <a:p>
                      <a:pPr algn="l" fontAlgn="b"/>
                      <a:r>
                        <a:rPr lang="en-GB" sz="1000" u="none" strike="noStrike" dirty="0">
                          <a:effectLst/>
                        </a:rPr>
                        <a:t>Resilience/mindfulness</a:t>
                      </a:r>
                      <a:endParaRPr lang="en-GB" sz="1000" b="0" i="0" u="none" strike="noStrike" dirty="0">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13.81%</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16.00%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19.67%</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18.33%</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16.67%</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9.68%</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17.65%</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78440509"/>
                  </a:ext>
                </a:extLst>
              </a:tr>
              <a:tr h="191726">
                <a:tc>
                  <a:txBody>
                    <a:bodyPr/>
                    <a:lstStyle/>
                    <a:p>
                      <a:pPr algn="l" fontAlgn="b"/>
                      <a:r>
                        <a:rPr lang="en-GB" sz="1000" u="none" strike="noStrike" dirty="0">
                          <a:effectLst/>
                        </a:rPr>
                        <a:t>Technology management</a:t>
                      </a:r>
                      <a:endParaRPr lang="en-GB" sz="1000" b="0" i="0" u="none" strike="noStrike" dirty="0">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19.37%</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18.00%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26.23%</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33.33%</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14.29%</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17.74%</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15.29%</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3080914565"/>
                  </a:ext>
                </a:extLst>
              </a:tr>
              <a:tr h="191726">
                <a:tc>
                  <a:txBody>
                    <a:bodyPr/>
                    <a:lstStyle/>
                    <a:p>
                      <a:pPr algn="l" fontAlgn="b"/>
                      <a:r>
                        <a:rPr lang="en-GB" sz="1000" u="none" strike="noStrike" dirty="0">
                          <a:effectLst/>
                        </a:rPr>
                        <a:t>Sustainability</a:t>
                      </a:r>
                      <a:endParaRPr lang="en-GB" sz="1000" b="0" i="0" u="none" strike="noStrike" dirty="0">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30.00%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24.00%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19.67%</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20.00%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19.05%</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14.52%</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25.88%</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29479268"/>
                  </a:ext>
                </a:extLst>
              </a:tr>
              <a:tr h="191726">
                <a:tc>
                  <a:txBody>
                    <a:bodyPr/>
                    <a:lstStyle/>
                    <a:p>
                      <a:pPr algn="l" fontAlgn="b"/>
                      <a:r>
                        <a:rPr lang="en-GB" sz="1000" u="none" strike="noStrike">
                          <a:effectLst/>
                        </a:rPr>
                        <a:t>Responsible management</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17.30%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18.00%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22.95%</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20.00%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14.29%</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11.29%</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17.65%</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3640752831"/>
                  </a:ext>
                </a:extLst>
              </a:tr>
              <a:tr h="191726">
                <a:tc>
                  <a:txBody>
                    <a:bodyPr/>
                    <a:lstStyle/>
                    <a:p>
                      <a:pPr algn="l" fontAlgn="b"/>
                      <a:r>
                        <a:rPr lang="en-GB" sz="1000" u="none" strike="noStrike">
                          <a:effectLst/>
                        </a:rPr>
                        <a:t>Ethics</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18.25%</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18.00%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19.67%</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15.00%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9.52%</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9.68%</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30.59%</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3443729047"/>
                  </a:ext>
                </a:extLst>
              </a:tr>
              <a:tr h="191726">
                <a:tc>
                  <a:txBody>
                    <a:bodyPr/>
                    <a:lstStyle/>
                    <a:p>
                      <a:pPr algn="l" fontAlgn="b"/>
                      <a:r>
                        <a:rPr lang="en-GB" sz="1000" u="none" strike="noStrike">
                          <a:effectLst/>
                        </a:rPr>
                        <a:t>Artificial intelligence</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17.46%</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30.00%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14.75%</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11.67%</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16.67%</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12.90%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18.82%</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1160049761"/>
                  </a:ext>
                </a:extLst>
              </a:tr>
              <a:tr h="351346">
                <a:tc>
                  <a:txBody>
                    <a:bodyPr/>
                    <a:lstStyle/>
                    <a:p>
                      <a:pPr algn="l" fontAlgn="b"/>
                      <a:r>
                        <a:rPr lang="en-GB" sz="1000" u="none" strike="noStrike" dirty="0">
                          <a:effectLst/>
                        </a:rPr>
                        <a:t>Decision making in uncertain and complex times</a:t>
                      </a:r>
                      <a:endParaRPr lang="en-GB" sz="1000" b="0" i="0" u="none" strike="noStrike" dirty="0">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33.65%</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24.00%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29.51%</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33.33%</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30.95%</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25.81%</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23.53%</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2403929114"/>
                  </a:ext>
                </a:extLst>
              </a:tr>
              <a:tr h="191726">
                <a:tc>
                  <a:txBody>
                    <a:bodyPr/>
                    <a:lstStyle/>
                    <a:p>
                      <a:pPr algn="l" fontAlgn="b"/>
                      <a:r>
                        <a:rPr lang="en-GB" sz="1000" u="none" strike="noStrike">
                          <a:effectLst/>
                        </a:rPr>
                        <a:t>Geopolitics and government</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11.90%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10.00%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11.48%</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10.00%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14.29%</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4.84%</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14.12%</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248052715"/>
                  </a:ext>
                </a:extLst>
              </a:tr>
              <a:tr h="351346">
                <a:tc>
                  <a:txBody>
                    <a:bodyPr/>
                    <a:lstStyle/>
                    <a:p>
                      <a:pPr algn="l" fontAlgn="b"/>
                      <a:r>
                        <a:rPr lang="en-GB" sz="1000" u="none" strike="noStrike">
                          <a:effectLst/>
                        </a:rPr>
                        <a:t>Leading collaboration across a network of virtual teams, alliances and partners</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16.35%</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24.00%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16.39%</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10.00%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28.57%</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8.06%</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21.18%</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229426069"/>
                  </a:ext>
                </a:extLst>
              </a:tr>
              <a:tr h="351346">
                <a:tc>
                  <a:txBody>
                    <a:bodyPr/>
                    <a:lstStyle/>
                    <a:p>
                      <a:pPr algn="l" fontAlgn="b"/>
                      <a:r>
                        <a:rPr lang="en-GB" sz="1000" u="none" strike="noStrike" dirty="0">
                          <a:effectLst/>
                        </a:rPr>
                        <a:t>Managing a multi-generational, diverse workforce</a:t>
                      </a:r>
                      <a:endParaRPr lang="en-GB" sz="1000" b="0" i="0" u="none" strike="noStrike" dirty="0">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16.35%</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16.00%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13.11%</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16.67%</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30.95%</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9.68%</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12.94%</a:t>
                      </a:r>
                      <a:endParaRPr lang="en-GB" sz="1000" b="0" i="0" u="none" strike="noStrike">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3058241672"/>
                  </a:ext>
                </a:extLst>
              </a:tr>
              <a:tr h="191726">
                <a:tc>
                  <a:txBody>
                    <a:bodyPr/>
                    <a:lstStyle/>
                    <a:p>
                      <a:pPr algn="l" fontAlgn="b"/>
                      <a:r>
                        <a:rPr lang="en-GB" sz="1000" u="none" strike="noStrike">
                          <a:effectLst/>
                        </a:rPr>
                        <a:t>Robotics</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5.71%</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6.00%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11.48%</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5.00%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7.14%</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a:effectLst/>
                        </a:rPr>
                        <a:t>12.90%</a:t>
                      </a:r>
                      <a:endParaRPr lang="en-GB" sz="1000" b="0" i="0" u="none" strike="noStrike">
                        <a:solidFill>
                          <a:srgbClr val="000000"/>
                        </a:solidFill>
                        <a:effectLst/>
                        <a:latin typeface="Calibri" panose="020F0502020204030204" pitchFamily="34" charset="0"/>
                      </a:endParaRPr>
                    </a:p>
                  </a:txBody>
                  <a:tcPr marL="1518" marR="1518" marT="1518" marB="0" anchor="b"/>
                </a:tc>
                <a:tc>
                  <a:txBody>
                    <a:bodyPr/>
                    <a:lstStyle/>
                    <a:p>
                      <a:pPr algn="r" fontAlgn="b"/>
                      <a:r>
                        <a:rPr lang="en-GB" sz="1000" u="none" strike="noStrike" dirty="0">
                          <a:effectLst/>
                        </a:rPr>
                        <a:t>8.24%</a:t>
                      </a:r>
                      <a:endParaRPr lang="en-GB" sz="1000" b="0" i="0" u="none" strike="noStrike" dirty="0">
                        <a:solidFill>
                          <a:srgbClr val="000000"/>
                        </a:solidFill>
                        <a:effectLst/>
                        <a:latin typeface="Calibri" panose="020F0502020204030204" pitchFamily="34" charset="0"/>
                      </a:endParaRPr>
                    </a:p>
                  </a:txBody>
                  <a:tcPr marL="1518" marR="1518" marT="1518" marB="0" anchor="b"/>
                </a:tc>
                <a:extLst>
                  <a:ext uri="{0D108BD9-81ED-4DB2-BD59-A6C34878D82A}">
                    <a16:rowId xmlns:a16="http://schemas.microsoft.com/office/drawing/2014/main" val="1311674282"/>
                  </a:ext>
                </a:extLst>
              </a:tr>
            </a:tbl>
          </a:graphicData>
        </a:graphic>
      </p:graphicFrame>
      <p:sp>
        <p:nvSpPr>
          <p:cNvPr id="10" name="TextBox 9">
            <a:extLst>
              <a:ext uri="{FF2B5EF4-FFF2-40B4-BE49-F238E27FC236}">
                <a16:creationId xmlns:a16="http://schemas.microsoft.com/office/drawing/2014/main" id="{F42DE9C9-BC4D-5648-B2C2-81321099DF34}"/>
              </a:ext>
            </a:extLst>
          </p:cNvPr>
          <p:cNvSpPr txBox="1"/>
          <p:nvPr/>
        </p:nvSpPr>
        <p:spPr>
          <a:xfrm>
            <a:off x="756332" y="1181504"/>
            <a:ext cx="3328273" cy="5001369"/>
          </a:xfrm>
          <a:prstGeom prst="rect">
            <a:avLst/>
          </a:prstGeom>
          <a:noFill/>
        </p:spPr>
        <p:txBody>
          <a:bodyPr wrap="square" rtlCol="0">
            <a:spAutoFit/>
          </a:bodyPr>
          <a:lstStyle/>
          <a:p>
            <a:r>
              <a:rPr lang="en-GB" sz="1100" dirty="0"/>
              <a:t>For those from Europe, the top topics are:</a:t>
            </a:r>
          </a:p>
          <a:p>
            <a:pPr marL="285750" indent="-285750" fontAlgn="b">
              <a:buFont typeface="Arial" panose="020B0604020202020204" pitchFamily="34" charset="0"/>
              <a:buChar char="•"/>
            </a:pPr>
            <a:r>
              <a:rPr lang="en-GB" sz="1100" dirty="0"/>
              <a:t>Decision making in uncertain and complex times and Sustainability</a:t>
            </a:r>
            <a:endParaRPr lang="en-GB" sz="1100" dirty="0">
              <a:solidFill>
                <a:srgbClr val="000000"/>
              </a:solidFill>
            </a:endParaRPr>
          </a:p>
          <a:p>
            <a:r>
              <a:rPr lang="en-GB" sz="1100" dirty="0"/>
              <a:t>For those from Europe, Africa and the Middle East, the top topics are:</a:t>
            </a:r>
          </a:p>
          <a:p>
            <a:pPr marL="171450" indent="-171450">
              <a:buFont typeface="Arial" panose="020B0604020202020204" pitchFamily="34" charset="0"/>
              <a:buChar char="•"/>
            </a:pPr>
            <a:r>
              <a:rPr lang="en-GB" sz="1100" dirty="0"/>
              <a:t>Entrepreneurship and entrepreneurial mindset, Business model innovation, and Artificial intelligence</a:t>
            </a:r>
          </a:p>
          <a:p>
            <a:r>
              <a:rPr lang="en-GB" sz="1100" dirty="0"/>
              <a:t>For those from East and South East Asia, the top topics are:</a:t>
            </a:r>
          </a:p>
          <a:p>
            <a:pPr marL="285750" indent="-285750" fontAlgn="b">
              <a:buFont typeface="Arial" panose="020B0604020202020204" pitchFamily="34" charset="0"/>
              <a:buChar char="•"/>
            </a:pPr>
            <a:r>
              <a:rPr lang="en-GB" sz="1100" dirty="0"/>
              <a:t>Data analytics and data-driven decision making and Decision making in uncertain and complex times</a:t>
            </a:r>
            <a:endParaRPr lang="en-GB" sz="1100" dirty="0">
              <a:solidFill>
                <a:srgbClr val="000000"/>
              </a:solidFill>
            </a:endParaRPr>
          </a:p>
          <a:p>
            <a:r>
              <a:rPr lang="en-GB" sz="1100" dirty="0"/>
              <a:t>For those from South Asia, the top topics are:</a:t>
            </a:r>
          </a:p>
          <a:p>
            <a:pPr marL="285750" indent="-285750" fontAlgn="b">
              <a:buFont typeface="Arial" panose="020B0604020202020204" pitchFamily="34" charset="0"/>
              <a:buChar char="•"/>
            </a:pPr>
            <a:r>
              <a:rPr lang="en-GB" sz="1100" dirty="0"/>
              <a:t>Creativity and design thinking, Technology management</a:t>
            </a:r>
            <a:r>
              <a:rPr lang="en-GB" sz="1100" dirty="0">
                <a:solidFill>
                  <a:srgbClr val="000000"/>
                </a:solidFill>
              </a:rPr>
              <a:t> and </a:t>
            </a:r>
            <a:r>
              <a:rPr lang="en-GB" sz="1100" dirty="0"/>
              <a:t>Decision making in uncertain and complex times</a:t>
            </a:r>
            <a:endParaRPr lang="en-GB" sz="1100" dirty="0">
              <a:solidFill>
                <a:srgbClr val="000000"/>
              </a:solidFill>
            </a:endParaRPr>
          </a:p>
          <a:p>
            <a:r>
              <a:rPr lang="en-GB" sz="1100" dirty="0"/>
              <a:t>For those from Australasia, the top topics are:</a:t>
            </a:r>
          </a:p>
          <a:p>
            <a:pPr marL="171450" indent="-171450" fontAlgn="b">
              <a:buFont typeface="Arial" panose="020B0604020202020204" pitchFamily="34" charset="0"/>
              <a:buChar char="•"/>
            </a:pPr>
            <a:r>
              <a:rPr lang="en-GB" sz="1100" dirty="0"/>
              <a:t>Data analytics and data-driven decision making, Innovation, Decision making in uncertain and complex times</a:t>
            </a:r>
            <a:r>
              <a:rPr lang="en-GB" sz="1100" dirty="0">
                <a:solidFill>
                  <a:srgbClr val="000000"/>
                </a:solidFill>
              </a:rPr>
              <a:t> and </a:t>
            </a:r>
            <a:r>
              <a:rPr lang="en-GB" sz="1100" dirty="0"/>
              <a:t>Managing a multi-generational, diverse workforce</a:t>
            </a:r>
            <a:endParaRPr lang="en-GB" sz="1100" dirty="0">
              <a:solidFill>
                <a:srgbClr val="000000"/>
              </a:solidFill>
            </a:endParaRPr>
          </a:p>
          <a:p>
            <a:r>
              <a:rPr lang="en-GB" sz="1100" dirty="0"/>
              <a:t>For those from Central and South America, the top topics are:</a:t>
            </a:r>
          </a:p>
          <a:p>
            <a:pPr marL="171450" indent="-171450" fontAlgn="b">
              <a:buFont typeface="Arial" panose="020B0604020202020204" pitchFamily="34" charset="0"/>
              <a:buChar char="•"/>
            </a:pPr>
            <a:r>
              <a:rPr lang="en-GB" sz="1100" dirty="0"/>
              <a:t>Digital transformation and Business model innovation</a:t>
            </a:r>
            <a:endParaRPr lang="en-GB" sz="1100" dirty="0">
              <a:solidFill>
                <a:srgbClr val="000000"/>
              </a:solidFill>
            </a:endParaRPr>
          </a:p>
          <a:p>
            <a:r>
              <a:rPr lang="en-GB" sz="1100" dirty="0"/>
              <a:t>For those from North America, the top two skills are:</a:t>
            </a:r>
          </a:p>
          <a:p>
            <a:pPr marL="171450" indent="-171450">
              <a:buFont typeface="Arial" panose="020B0604020202020204" pitchFamily="34" charset="0"/>
              <a:buChar char="•"/>
            </a:pPr>
            <a:r>
              <a:rPr lang="en-GB" sz="1100" dirty="0"/>
              <a:t>Ethics and sustainability</a:t>
            </a:r>
          </a:p>
        </p:txBody>
      </p:sp>
      <p:pic>
        <p:nvPicPr>
          <p:cNvPr id="12" name="Picture 11" descr="CC-Logo.jpg">
            <a:hlinkClick r:id="rId2"/>
            <a:extLst>
              <a:ext uri="{FF2B5EF4-FFF2-40B4-BE49-F238E27FC236}">
                <a16:creationId xmlns:a16="http://schemas.microsoft.com/office/drawing/2014/main" id="{AD14F9CB-A459-2E41-8966-1A5993AF8734}"/>
              </a:ext>
            </a:extLst>
          </p:cNvPr>
          <p:cNvPicPr>
            <a:picLocks noChangeAspect="1"/>
          </p:cNvPicPr>
          <p:nvPr/>
        </p:nvPicPr>
        <p:blipFill>
          <a:blip r:embed="rId3"/>
          <a:stretch>
            <a:fillRect/>
          </a:stretch>
        </p:blipFill>
        <p:spPr>
          <a:xfrm>
            <a:off x="10836568" y="6341490"/>
            <a:ext cx="896617" cy="334918"/>
          </a:xfrm>
          <a:prstGeom prst="rect">
            <a:avLst/>
          </a:prstGeom>
        </p:spPr>
      </p:pic>
      <p:pic>
        <p:nvPicPr>
          <p:cNvPr id="14" name="Picture 13" descr="EFMDLogo2013.jpg">
            <a:extLst>
              <a:ext uri="{FF2B5EF4-FFF2-40B4-BE49-F238E27FC236}">
                <a16:creationId xmlns:a16="http://schemas.microsoft.com/office/drawing/2014/main" id="{463C7775-2B05-EE4B-A48B-B4801A8BE26D}"/>
              </a:ext>
            </a:extLst>
          </p:cNvPr>
          <p:cNvPicPr>
            <a:picLocks noChangeAspect="1"/>
          </p:cNvPicPr>
          <p:nvPr/>
        </p:nvPicPr>
        <p:blipFill>
          <a:blip r:embed="rId4"/>
          <a:stretch>
            <a:fillRect/>
          </a:stretch>
        </p:blipFill>
        <p:spPr>
          <a:xfrm>
            <a:off x="10161776" y="6232175"/>
            <a:ext cx="431954" cy="567306"/>
          </a:xfrm>
          <a:prstGeom prst="rect">
            <a:avLst/>
          </a:prstGeom>
        </p:spPr>
      </p:pic>
      <p:pic>
        <p:nvPicPr>
          <p:cNvPr id="16" name="Picture 15" descr="A close up of a logo&#10;&#10;Description automatically generated">
            <a:extLst>
              <a:ext uri="{FF2B5EF4-FFF2-40B4-BE49-F238E27FC236}">
                <a16:creationId xmlns:a16="http://schemas.microsoft.com/office/drawing/2014/main" id="{5F55CC96-B6CB-EE41-9B96-E96C2F23D805}"/>
              </a:ext>
            </a:extLst>
          </p:cNvPr>
          <p:cNvPicPr>
            <a:picLocks noChangeAspect="1"/>
          </p:cNvPicPr>
          <p:nvPr/>
        </p:nvPicPr>
        <p:blipFill>
          <a:blip r:embed="rId5"/>
          <a:stretch>
            <a:fillRect/>
          </a:stretch>
        </p:blipFill>
        <p:spPr>
          <a:xfrm>
            <a:off x="9188710" y="6186396"/>
            <a:ext cx="569230" cy="569230"/>
          </a:xfrm>
          <a:prstGeom prst="rect">
            <a:avLst/>
          </a:prstGeom>
        </p:spPr>
      </p:pic>
    </p:spTree>
    <p:extLst>
      <p:ext uri="{BB962C8B-B14F-4D97-AF65-F5344CB8AC3E}">
        <p14:creationId xmlns:p14="http://schemas.microsoft.com/office/powerpoint/2010/main" val="36778000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A5B096-4DFE-3E45-812A-132C5B3A08A3}"/>
              </a:ext>
            </a:extLst>
          </p:cNvPr>
          <p:cNvSpPr/>
          <p:nvPr/>
        </p:nvSpPr>
        <p:spPr>
          <a:xfrm>
            <a:off x="0" y="0"/>
            <a:ext cx="27889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40D747CE-410D-1240-AA62-53AFAB2C852C}"/>
              </a:ext>
            </a:extLst>
          </p:cNvPr>
          <p:cNvPicPr>
            <a:picLocks noChangeAspect="1"/>
          </p:cNvPicPr>
          <p:nvPr/>
        </p:nvPicPr>
        <p:blipFill>
          <a:blip r:embed="rId3"/>
          <a:stretch>
            <a:fillRect/>
          </a:stretch>
        </p:blipFill>
        <p:spPr>
          <a:xfrm>
            <a:off x="5380414" y="4673806"/>
            <a:ext cx="1175071" cy="1837266"/>
          </a:xfrm>
          <a:prstGeom prst="rect">
            <a:avLst/>
          </a:prstGeom>
        </p:spPr>
      </p:pic>
      <p:pic>
        <p:nvPicPr>
          <p:cNvPr id="7" name="Picture 6" descr="A close up of a logo&#10;&#10;Description automatically generated">
            <a:extLst>
              <a:ext uri="{FF2B5EF4-FFF2-40B4-BE49-F238E27FC236}">
                <a16:creationId xmlns:a16="http://schemas.microsoft.com/office/drawing/2014/main" id="{403DE908-63C4-9346-8FAA-E4EE7F6E6395}"/>
              </a:ext>
            </a:extLst>
          </p:cNvPr>
          <p:cNvPicPr>
            <a:picLocks noChangeAspect="1"/>
          </p:cNvPicPr>
          <p:nvPr/>
        </p:nvPicPr>
        <p:blipFill>
          <a:blip r:embed="rId4"/>
          <a:stretch>
            <a:fillRect/>
          </a:stretch>
        </p:blipFill>
        <p:spPr>
          <a:xfrm>
            <a:off x="9721544" y="4777833"/>
            <a:ext cx="1837944" cy="1837944"/>
          </a:xfrm>
          <a:prstGeom prst="rect">
            <a:avLst/>
          </a:prstGeom>
        </p:spPr>
      </p:pic>
      <p:pic>
        <p:nvPicPr>
          <p:cNvPr id="8" name="Picture 7" descr="A picture containing drawing&#10;&#10;Description automatically generated">
            <a:hlinkClick r:id="rId5"/>
            <a:extLst>
              <a:ext uri="{FF2B5EF4-FFF2-40B4-BE49-F238E27FC236}">
                <a16:creationId xmlns:a16="http://schemas.microsoft.com/office/drawing/2014/main" id="{D76C2B24-C9BB-A94A-84AA-AEA62907D6C0}"/>
              </a:ext>
            </a:extLst>
          </p:cNvPr>
          <p:cNvPicPr>
            <a:picLocks noChangeAspect="1"/>
          </p:cNvPicPr>
          <p:nvPr/>
        </p:nvPicPr>
        <p:blipFill>
          <a:blip r:embed="rId6"/>
          <a:stretch>
            <a:fillRect/>
          </a:stretch>
        </p:blipFill>
        <p:spPr>
          <a:xfrm>
            <a:off x="531036" y="5113296"/>
            <a:ext cx="2612726" cy="1167017"/>
          </a:xfrm>
          <a:prstGeom prst="rect">
            <a:avLst/>
          </a:prstGeom>
        </p:spPr>
      </p:pic>
      <p:sp>
        <p:nvSpPr>
          <p:cNvPr id="4" name="Rectangle 3">
            <a:extLst>
              <a:ext uri="{FF2B5EF4-FFF2-40B4-BE49-F238E27FC236}">
                <a16:creationId xmlns:a16="http://schemas.microsoft.com/office/drawing/2014/main" id="{6B09975D-4548-3343-A08E-548728B9493A}"/>
              </a:ext>
            </a:extLst>
          </p:cNvPr>
          <p:cNvSpPr/>
          <p:nvPr/>
        </p:nvSpPr>
        <p:spPr>
          <a:xfrm>
            <a:off x="0" y="-29047"/>
            <a:ext cx="12192000" cy="4229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F793E57-7B83-2948-86AC-C95BA922E051}"/>
              </a:ext>
            </a:extLst>
          </p:cNvPr>
          <p:cNvSpPr txBox="1"/>
          <p:nvPr/>
        </p:nvSpPr>
        <p:spPr>
          <a:xfrm>
            <a:off x="0" y="948690"/>
            <a:ext cx="12192000" cy="150490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dirty="0">
                <a:solidFill>
                  <a:schemeClr val="bg1"/>
                </a:solidFill>
                <a:latin typeface="Calibri" panose="020F0502020204030204" pitchFamily="34" charset="0"/>
                <a:ea typeface="+mj-ea"/>
                <a:cs typeface="Calibri" panose="020F0502020204030204" pitchFamily="34" charset="0"/>
              </a:rPr>
              <a:t>Are you ready?</a:t>
            </a:r>
          </a:p>
        </p:txBody>
      </p:sp>
    </p:spTree>
    <p:extLst>
      <p:ext uri="{BB962C8B-B14F-4D97-AF65-F5344CB8AC3E}">
        <p14:creationId xmlns:p14="http://schemas.microsoft.com/office/powerpoint/2010/main" val="3836243238"/>
      </p:ext>
    </p:extLst>
  </p:cSld>
  <p:clrMapOvr>
    <a:masterClrMapping/>
  </p:clrMapOvr>
</p:sld>
</file>

<file path=ppt/theme/theme1.xml><?xml version="1.0" encoding="utf-8"?>
<a:theme xmlns:a="http://schemas.openxmlformats.org/drawingml/2006/main" name="ShapesVTI">
  <a:themeElements>
    <a:clrScheme name="Office">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TotalTime>
  <Words>18353</Words>
  <Application>Microsoft Macintosh PowerPoint</Application>
  <PresentationFormat>Widescreen</PresentationFormat>
  <Paragraphs>4486</Paragraphs>
  <Slides>95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95</vt:i4>
      </vt:variant>
    </vt:vector>
  </HeadingPairs>
  <TitlesOfParts>
    <vt:vector size="100" baseType="lpstr">
      <vt:lpstr>Arial</vt:lpstr>
      <vt:lpstr>Avenir Next LT Pro</vt:lpstr>
      <vt:lpstr>Calibri</vt:lpstr>
      <vt:lpstr>Tw Cen MT</vt:lpstr>
      <vt:lpstr>ShapesVTI</vt:lpstr>
      <vt:lpstr>See the Future  – a report on future trends in business education</vt:lpstr>
      <vt:lpstr>Introduction</vt:lpstr>
      <vt:lpstr>The total sample</vt:lpstr>
      <vt:lpstr>All students</vt:lpstr>
      <vt:lpstr>Describe yourself</vt:lpstr>
      <vt:lpstr>I would want to study at a business school …</vt:lpstr>
      <vt:lpstr>Which features would add most to your student experience?</vt:lpstr>
      <vt:lpstr>Most important when choosing where to study</vt:lpstr>
      <vt:lpstr>Views of rankings</vt:lpstr>
      <vt:lpstr>Important information in rankings</vt:lpstr>
      <vt:lpstr>Qualifications considered</vt:lpstr>
      <vt:lpstr>Digital providers</vt:lpstr>
      <vt:lpstr>Important to your future business education</vt:lpstr>
      <vt:lpstr>The role of the SDGs in business education</vt:lpstr>
      <vt:lpstr>Skills to ensure future career success</vt:lpstr>
      <vt:lpstr>Career issues</vt:lpstr>
      <vt:lpstr>In the future, business education …</vt:lpstr>
      <vt:lpstr>Most valuable topics in my future business education</vt:lpstr>
      <vt:lpstr>All staff</vt:lpstr>
      <vt:lpstr>I would want to work at a business school …</vt:lpstr>
      <vt:lpstr>Which features would add most to the student experience?</vt:lpstr>
      <vt:lpstr>Views of rankings</vt:lpstr>
      <vt:lpstr>Best growth opportunities in our business school</vt:lpstr>
      <vt:lpstr>Is your business school offering or planning to offer any of the following products?</vt:lpstr>
      <vt:lpstr>Thinking about the future at your business school</vt:lpstr>
      <vt:lpstr>The role of the SDGs in business education</vt:lpstr>
      <vt:lpstr>Most important skills for students to develop</vt:lpstr>
      <vt:lpstr>Future graduates should …</vt:lpstr>
      <vt:lpstr>In the future, business schools …</vt:lpstr>
      <vt:lpstr>In the future, business schools …</vt:lpstr>
      <vt:lpstr>Most valuable topics to include in business education in the next five years</vt:lpstr>
      <vt:lpstr>How are business schools meeting the changing needs of employers?</vt:lpstr>
      <vt:lpstr>All employers</vt:lpstr>
      <vt:lpstr>Demographics – role and number of employees in responding company</vt:lpstr>
      <vt:lpstr>Which of these elements are most important to you in your future employees?</vt:lpstr>
      <vt:lpstr>When choosing which business schools to recruit from, which of the following are most important?</vt:lpstr>
      <vt:lpstr>Graduates that employers recruit in the future …</vt:lpstr>
      <vt:lpstr>Views of rankings</vt:lpstr>
      <vt:lpstr>Would you consider recruiting graduate-level staff without a degree but with one or more of the following types of qualifications?</vt:lpstr>
      <vt:lpstr>Skills development for employees</vt:lpstr>
      <vt:lpstr>The role of the SDGs in business education</vt:lpstr>
      <vt:lpstr>Skills to ensure future career success</vt:lpstr>
      <vt:lpstr>Looking ahead, business schools …</vt:lpstr>
      <vt:lpstr>Topics most valuable for a prospective employee to study in the next five years</vt:lpstr>
      <vt:lpstr>PowerPoint Presentation</vt:lpstr>
      <vt:lpstr>Status of respondents</vt:lpstr>
      <vt:lpstr>Describe yourself</vt:lpstr>
      <vt:lpstr>I want to study at a business school …</vt:lpstr>
      <vt:lpstr>Which features would add most to your student experience?</vt:lpstr>
      <vt:lpstr>Most important when choosing where to study</vt:lpstr>
      <vt:lpstr>Views of rankings</vt:lpstr>
      <vt:lpstr>Most important information in rankings</vt:lpstr>
      <vt:lpstr>Qualifications considered</vt:lpstr>
      <vt:lpstr>Digital providers</vt:lpstr>
      <vt:lpstr>Views on future management education</vt:lpstr>
      <vt:lpstr>The role of the SDGs in business education</vt:lpstr>
      <vt:lpstr>Most important skills to develop to ensure career success</vt:lpstr>
      <vt:lpstr>Views about careers</vt:lpstr>
      <vt:lpstr>In the future, business education …</vt:lpstr>
      <vt:lpstr>Most valuable topics for your future business education</vt:lpstr>
      <vt:lpstr>Undergraduates and postgraduates</vt:lpstr>
      <vt:lpstr>Describe yourself</vt:lpstr>
      <vt:lpstr>I would want to study at a business school …</vt:lpstr>
      <vt:lpstr>Which features would add most to your student experience?</vt:lpstr>
      <vt:lpstr>Most important when choosing where to study</vt:lpstr>
      <vt:lpstr>Views of rankings</vt:lpstr>
      <vt:lpstr>Important information in rankings</vt:lpstr>
      <vt:lpstr>Qualifications considered</vt:lpstr>
      <vt:lpstr>Digital providers</vt:lpstr>
      <vt:lpstr>Important to your future business education</vt:lpstr>
      <vt:lpstr>The role of the SDGs in business education</vt:lpstr>
      <vt:lpstr>Skills to ensure future career success</vt:lpstr>
      <vt:lpstr>Career issues</vt:lpstr>
      <vt:lpstr>In the future, business education …</vt:lpstr>
      <vt:lpstr>Most valuable topics in my future business education</vt:lpstr>
      <vt:lpstr>Geographic analysis - students</vt:lpstr>
      <vt:lpstr>Status</vt:lpstr>
      <vt:lpstr>Describe yourself</vt:lpstr>
      <vt:lpstr>I would want to study at a business school …</vt:lpstr>
      <vt:lpstr>Features that would add most to your student experience</vt:lpstr>
      <vt:lpstr>Most important items when choosing where to study</vt:lpstr>
      <vt:lpstr>View of rankings</vt:lpstr>
      <vt:lpstr>Important elements in rankings</vt:lpstr>
      <vt:lpstr>Qualifications considered</vt:lpstr>
      <vt:lpstr>Awareness of digital providers</vt:lpstr>
      <vt:lpstr>Digital providers used</vt:lpstr>
      <vt:lpstr>Digital providers that would be considered</vt:lpstr>
      <vt:lpstr>Digital providers not known</vt:lpstr>
      <vt:lpstr>Views about any future management education</vt:lpstr>
      <vt:lpstr>The role of the SDGs</vt:lpstr>
      <vt:lpstr>Important skills for future career success</vt:lpstr>
      <vt:lpstr>Views on career issues</vt:lpstr>
      <vt:lpstr>In the future, business education …</vt:lpstr>
      <vt:lpstr>Most valuable topics in future business education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 the Future  – a report on future trends in business education</dc:title>
  <dc:creator>Andrew crisp</dc:creator>
  <cp:lastModifiedBy>Andrew crisp</cp:lastModifiedBy>
  <cp:revision>26</cp:revision>
  <dcterms:created xsi:type="dcterms:W3CDTF">2020-08-11T11:00:55Z</dcterms:created>
  <dcterms:modified xsi:type="dcterms:W3CDTF">2020-08-24T10:13:58Z</dcterms:modified>
</cp:coreProperties>
</file>